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1"/>
  </p:notesMasterIdLst>
  <p:sldIdLst>
    <p:sldId id="373" r:id="rId2"/>
    <p:sldId id="378" r:id="rId3"/>
    <p:sldId id="256" r:id="rId4"/>
    <p:sldId id="257" r:id="rId5"/>
    <p:sldId id="259" r:id="rId6"/>
    <p:sldId id="260" r:id="rId7"/>
    <p:sldId id="320" r:id="rId8"/>
    <p:sldId id="321" r:id="rId9"/>
    <p:sldId id="322" r:id="rId10"/>
    <p:sldId id="323" r:id="rId11"/>
    <p:sldId id="261" r:id="rId12"/>
    <p:sldId id="262" r:id="rId13"/>
    <p:sldId id="352" r:id="rId14"/>
    <p:sldId id="303" r:id="rId15"/>
    <p:sldId id="263" r:id="rId16"/>
    <p:sldId id="270" r:id="rId17"/>
    <p:sldId id="271" r:id="rId18"/>
    <p:sldId id="377" r:id="rId19"/>
    <p:sldId id="272" r:id="rId20"/>
    <p:sldId id="264" r:id="rId21"/>
    <p:sldId id="273" r:id="rId22"/>
    <p:sldId id="265" r:id="rId23"/>
    <p:sldId id="266" r:id="rId24"/>
    <p:sldId id="274" r:id="rId25"/>
    <p:sldId id="267" r:id="rId26"/>
    <p:sldId id="296" r:id="rId27"/>
    <p:sldId id="268" r:id="rId28"/>
    <p:sldId id="269" r:id="rId29"/>
    <p:sldId id="297" r:id="rId30"/>
    <p:sldId id="275" r:id="rId31"/>
    <p:sldId id="276" r:id="rId32"/>
    <p:sldId id="298" r:id="rId33"/>
    <p:sldId id="277" r:id="rId34"/>
    <p:sldId id="299" r:id="rId35"/>
    <p:sldId id="278" r:id="rId36"/>
    <p:sldId id="279" r:id="rId37"/>
    <p:sldId id="280" r:id="rId38"/>
    <p:sldId id="281" r:id="rId39"/>
    <p:sldId id="300" r:id="rId40"/>
    <p:sldId id="282" r:id="rId41"/>
    <p:sldId id="283" r:id="rId42"/>
    <p:sldId id="284" r:id="rId43"/>
    <p:sldId id="301" r:id="rId44"/>
    <p:sldId id="302" r:id="rId45"/>
    <p:sldId id="285" r:id="rId46"/>
    <p:sldId id="286" r:id="rId47"/>
    <p:sldId id="287" r:id="rId48"/>
    <p:sldId id="288" r:id="rId49"/>
    <p:sldId id="360" r:id="rId50"/>
    <p:sldId id="325" r:id="rId51"/>
    <p:sldId id="326" r:id="rId52"/>
    <p:sldId id="324" r:id="rId53"/>
    <p:sldId id="289" r:id="rId54"/>
    <p:sldId id="290" r:id="rId55"/>
    <p:sldId id="291" r:id="rId56"/>
    <p:sldId id="292" r:id="rId57"/>
    <p:sldId id="293" r:id="rId58"/>
    <p:sldId id="294" r:id="rId59"/>
    <p:sldId id="295" r:id="rId60"/>
    <p:sldId id="327" r:id="rId61"/>
    <p:sldId id="328" r:id="rId62"/>
    <p:sldId id="329" r:id="rId63"/>
    <p:sldId id="330" r:id="rId64"/>
    <p:sldId id="331" r:id="rId65"/>
    <p:sldId id="332" r:id="rId66"/>
    <p:sldId id="333" r:id="rId67"/>
    <p:sldId id="334" r:id="rId68"/>
    <p:sldId id="335" r:id="rId69"/>
    <p:sldId id="336" r:id="rId70"/>
    <p:sldId id="337" r:id="rId71"/>
    <p:sldId id="338" r:id="rId72"/>
    <p:sldId id="339" r:id="rId73"/>
    <p:sldId id="340" r:id="rId74"/>
    <p:sldId id="341" r:id="rId75"/>
    <p:sldId id="342" r:id="rId76"/>
    <p:sldId id="343" r:id="rId77"/>
    <p:sldId id="344" r:id="rId78"/>
    <p:sldId id="345" r:id="rId79"/>
    <p:sldId id="346" r:id="rId80"/>
    <p:sldId id="347" r:id="rId81"/>
    <p:sldId id="348" r:id="rId82"/>
    <p:sldId id="349" r:id="rId83"/>
    <p:sldId id="350" r:id="rId84"/>
    <p:sldId id="351" r:id="rId85"/>
    <p:sldId id="353" r:id="rId86"/>
    <p:sldId id="354" r:id="rId87"/>
    <p:sldId id="355" r:id="rId88"/>
    <p:sldId id="356" r:id="rId89"/>
    <p:sldId id="357" r:id="rId90"/>
    <p:sldId id="361" r:id="rId91"/>
    <p:sldId id="362" r:id="rId92"/>
    <p:sldId id="363" r:id="rId93"/>
    <p:sldId id="364" r:id="rId94"/>
    <p:sldId id="365" r:id="rId95"/>
    <p:sldId id="366" r:id="rId96"/>
    <p:sldId id="358" r:id="rId97"/>
    <p:sldId id="367" r:id="rId98"/>
    <p:sldId id="368" r:id="rId99"/>
    <p:sldId id="369" r:id="rId100"/>
    <p:sldId id="370" r:id="rId101"/>
    <p:sldId id="371" r:id="rId102"/>
    <p:sldId id="372" r:id="rId103"/>
    <p:sldId id="359" r:id="rId104"/>
    <p:sldId id="306" r:id="rId105"/>
    <p:sldId id="307" r:id="rId106"/>
    <p:sldId id="308" r:id="rId107"/>
    <p:sldId id="309" r:id="rId108"/>
    <p:sldId id="310" r:id="rId109"/>
    <p:sldId id="311" r:id="rId110"/>
    <p:sldId id="312" r:id="rId111"/>
    <p:sldId id="313" r:id="rId112"/>
    <p:sldId id="314" r:id="rId113"/>
    <p:sldId id="315" r:id="rId114"/>
    <p:sldId id="316" r:id="rId115"/>
    <p:sldId id="317" r:id="rId116"/>
    <p:sldId id="374" r:id="rId117"/>
    <p:sldId id="375" r:id="rId118"/>
    <p:sldId id="376" r:id="rId119"/>
    <p:sldId id="319" r:id="rId120"/>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59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8FA9C0F8-12BC-4216-B5E8-7FE403769B23}" type="datetimeFigureOut">
              <a:rPr lang="nl-NL"/>
              <a:pPr>
                <a:defRPr/>
              </a:pPr>
              <a:t>19-4-2011</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nl-NL" noProof="0"/>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A54AAC29-5C87-49B1-93B7-EFFB32C8B0FE}" type="slidenum">
              <a:rPr lang="nl-NL"/>
              <a:pPr>
                <a:defRPr/>
              </a:pPr>
              <a:t>‹nr.›</a:t>
            </a:fld>
            <a:endParaRPr lang="nl-NL"/>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lvl1pPr>
              <a:defRPr/>
            </a:lvl1pPr>
          </a:lstStyle>
          <a:p>
            <a:pPr>
              <a:defRPr/>
            </a:pPr>
            <a:fld id="{DEBE36D9-8D46-48BF-AE84-2530CA96C111}" type="datetime1">
              <a:rPr lang="nl-NL"/>
              <a:pPr>
                <a:defRPr/>
              </a:pPr>
              <a:t>19-4-2011</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CDC939B6-824D-4673-9E4C-B141F445E893}" type="slidenum">
              <a:rPr lang="nl-NL"/>
              <a:pPr>
                <a:defRPr/>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D249B1C6-CA82-49F7-8391-C066676994D6}" type="datetime1">
              <a:rPr lang="nl-NL"/>
              <a:pPr>
                <a:defRPr/>
              </a:pPr>
              <a:t>19-4-2011</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4C8168DB-4AF2-4BE9-B5DD-DDFD5B0C7B93}" type="slidenum">
              <a:rPr lang="nl-NL"/>
              <a:pPr>
                <a:defRPr/>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746E897D-142E-4A45-A188-96F9A9A06EFE}" type="datetime1">
              <a:rPr lang="nl-NL"/>
              <a:pPr>
                <a:defRPr/>
              </a:pPr>
              <a:t>19-4-2011</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D6363174-E022-40D1-8315-4C37D19F0808}" type="slidenum">
              <a:rPr lang="nl-NL"/>
              <a:pPr>
                <a:defRPr/>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788E2F05-784D-46FE-B84C-60B5DF8BB098}" type="datetime1">
              <a:rPr lang="nl-NL"/>
              <a:pPr>
                <a:defRPr/>
              </a:pPr>
              <a:t>19-4-2011</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D875FAC4-3B92-4ED5-BA2D-14F6CCF30DEE}" type="slidenum">
              <a:rPr lang="nl-NL"/>
              <a:pPr>
                <a:defRPr/>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fld id="{1AEB5174-A5C5-42E9-AD38-E5A2B637F354}" type="datetime1">
              <a:rPr lang="nl-NL"/>
              <a:pPr>
                <a:defRPr/>
              </a:pPr>
              <a:t>19-4-2011</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918D09B9-F29A-47BE-9759-ADE00442E4A4}" type="slidenum">
              <a:rPr lang="nl-NL"/>
              <a:pPr>
                <a:defRPr/>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3"/>
          <p:cNvSpPr>
            <a:spLocks noGrp="1"/>
          </p:cNvSpPr>
          <p:nvPr>
            <p:ph type="dt" sz="half" idx="10"/>
          </p:nvPr>
        </p:nvSpPr>
        <p:spPr/>
        <p:txBody>
          <a:bodyPr/>
          <a:lstStyle>
            <a:lvl1pPr>
              <a:defRPr/>
            </a:lvl1pPr>
          </a:lstStyle>
          <a:p>
            <a:pPr>
              <a:defRPr/>
            </a:pPr>
            <a:fld id="{9413DCDF-D53A-4B63-8814-0B199F6E11FB}" type="datetime1">
              <a:rPr lang="nl-NL"/>
              <a:pPr>
                <a:defRPr/>
              </a:pPr>
              <a:t>19-4-2011</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7960CE83-E7F8-4BC0-A67F-6C2EB19B330C}" type="slidenum">
              <a:rPr lang="nl-NL"/>
              <a:pPr>
                <a:defRPr/>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3"/>
          <p:cNvSpPr>
            <a:spLocks noGrp="1"/>
          </p:cNvSpPr>
          <p:nvPr>
            <p:ph type="dt" sz="half" idx="10"/>
          </p:nvPr>
        </p:nvSpPr>
        <p:spPr/>
        <p:txBody>
          <a:bodyPr/>
          <a:lstStyle>
            <a:lvl1pPr>
              <a:defRPr/>
            </a:lvl1pPr>
          </a:lstStyle>
          <a:p>
            <a:pPr>
              <a:defRPr/>
            </a:pPr>
            <a:fld id="{0E172254-4F7A-4086-AE0E-E77B1AFEB593}" type="datetime1">
              <a:rPr lang="nl-NL"/>
              <a:pPr>
                <a:defRPr/>
              </a:pPr>
              <a:t>19-4-2011</a:t>
            </a:fld>
            <a:endParaRPr lang="nl-NL"/>
          </a:p>
        </p:txBody>
      </p:sp>
      <p:sp>
        <p:nvSpPr>
          <p:cNvPr id="8" name="Tijdelijke aanduiding voor voettekst 4"/>
          <p:cNvSpPr>
            <a:spLocks noGrp="1"/>
          </p:cNvSpPr>
          <p:nvPr>
            <p:ph type="ftr" sz="quarter" idx="11"/>
          </p:nvPr>
        </p:nvSpPr>
        <p:spPr/>
        <p:txBody>
          <a:bodyPr/>
          <a:lstStyle>
            <a:lvl1pPr>
              <a:defRPr/>
            </a:lvl1pPr>
          </a:lstStyle>
          <a:p>
            <a:pPr>
              <a:defRPr/>
            </a:pPr>
            <a:endParaRPr lang="nl-NL"/>
          </a:p>
        </p:txBody>
      </p:sp>
      <p:sp>
        <p:nvSpPr>
          <p:cNvPr id="9" name="Tijdelijke aanduiding voor dianummer 5"/>
          <p:cNvSpPr>
            <a:spLocks noGrp="1"/>
          </p:cNvSpPr>
          <p:nvPr>
            <p:ph type="sldNum" sz="quarter" idx="12"/>
          </p:nvPr>
        </p:nvSpPr>
        <p:spPr/>
        <p:txBody>
          <a:bodyPr/>
          <a:lstStyle>
            <a:lvl1pPr>
              <a:defRPr/>
            </a:lvl1pPr>
          </a:lstStyle>
          <a:p>
            <a:pPr>
              <a:defRPr/>
            </a:pPr>
            <a:fld id="{3432DBA0-C6EA-4E4D-807E-0D43E2154B26}" type="slidenum">
              <a:rPr lang="nl-NL"/>
              <a:pPr>
                <a:defRPr/>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3"/>
          <p:cNvSpPr>
            <a:spLocks noGrp="1"/>
          </p:cNvSpPr>
          <p:nvPr>
            <p:ph type="dt" sz="half" idx="10"/>
          </p:nvPr>
        </p:nvSpPr>
        <p:spPr/>
        <p:txBody>
          <a:bodyPr/>
          <a:lstStyle>
            <a:lvl1pPr>
              <a:defRPr/>
            </a:lvl1pPr>
          </a:lstStyle>
          <a:p>
            <a:pPr>
              <a:defRPr/>
            </a:pPr>
            <a:fld id="{82DDA73B-A0EB-4F59-9353-EC7FECE9841A}" type="datetime1">
              <a:rPr lang="nl-NL"/>
              <a:pPr>
                <a:defRPr/>
              </a:pPr>
              <a:t>19-4-2011</a:t>
            </a:fld>
            <a:endParaRPr lang="nl-NL"/>
          </a:p>
        </p:txBody>
      </p:sp>
      <p:sp>
        <p:nvSpPr>
          <p:cNvPr id="4" name="Tijdelijke aanduiding voor voettekst 4"/>
          <p:cNvSpPr>
            <a:spLocks noGrp="1"/>
          </p:cNvSpPr>
          <p:nvPr>
            <p:ph type="ftr" sz="quarter" idx="11"/>
          </p:nvPr>
        </p:nvSpPr>
        <p:spPr/>
        <p:txBody>
          <a:bodyPr/>
          <a:lstStyle>
            <a:lvl1pPr>
              <a:defRPr/>
            </a:lvl1pPr>
          </a:lstStyle>
          <a:p>
            <a:pPr>
              <a:defRPr/>
            </a:pPr>
            <a:endParaRPr lang="nl-NL"/>
          </a:p>
        </p:txBody>
      </p:sp>
      <p:sp>
        <p:nvSpPr>
          <p:cNvPr id="5" name="Tijdelijke aanduiding voor dianummer 5"/>
          <p:cNvSpPr>
            <a:spLocks noGrp="1"/>
          </p:cNvSpPr>
          <p:nvPr>
            <p:ph type="sldNum" sz="quarter" idx="12"/>
          </p:nvPr>
        </p:nvSpPr>
        <p:spPr/>
        <p:txBody>
          <a:bodyPr/>
          <a:lstStyle>
            <a:lvl1pPr>
              <a:defRPr/>
            </a:lvl1pPr>
          </a:lstStyle>
          <a:p>
            <a:pPr>
              <a:defRPr/>
            </a:pPr>
            <a:fld id="{AC8B5372-95CF-4D10-A773-04533C0A7861}" type="slidenum">
              <a:rPr lang="nl-NL"/>
              <a:pPr>
                <a:defRPr/>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439662E9-4886-4328-A130-D425BED62D9A}" type="datetime1">
              <a:rPr lang="nl-NL"/>
              <a:pPr>
                <a:defRPr/>
              </a:pPr>
              <a:t>19-4-2011</a:t>
            </a:fld>
            <a:endParaRPr lang="nl-NL"/>
          </a:p>
        </p:txBody>
      </p:sp>
      <p:sp>
        <p:nvSpPr>
          <p:cNvPr id="3" name="Tijdelijke aanduiding voor voettekst 4"/>
          <p:cNvSpPr>
            <a:spLocks noGrp="1"/>
          </p:cNvSpPr>
          <p:nvPr>
            <p:ph type="ftr" sz="quarter" idx="11"/>
          </p:nvPr>
        </p:nvSpPr>
        <p:spPr/>
        <p:txBody>
          <a:bodyPr/>
          <a:lstStyle>
            <a:lvl1pPr>
              <a:defRPr/>
            </a:lvl1pPr>
          </a:lstStyle>
          <a:p>
            <a:pPr>
              <a:defRPr/>
            </a:pPr>
            <a:endParaRPr lang="nl-NL"/>
          </a:p>
        </p:txBody>
      </p:sp>
      <p:sp>
        <p:nvSpPr>
          <p:cNvPr id="4" name="Tijdelijke aanduiding voor dianummer 5"/>
          <p:cNvSpPr>
            <a:spLocks noGrp="1"/>
          </p:cNvSpPr>
          <p:nvPr>
            <p:ph type="sldNum" sz="quarter" idx="12"/>
          </p:nvPr>
        </p:nvSpPr>
        <p:spPr/>
        <p:txBody>
          <a:bodyPr/>
          <a:lstStyle>
            <a:lvl1pPr>
              <a:defRPr/>
            </a:lvl1pPr>
          </a:lstStyle>
          <a:p>
            <a:pPr>
              <a:defRPr/>
            </a:pPr>
            <a:fld id="{07CA6A40-9380-41D0-A0E5-7867D604A735}" type="slidenum">
              <a:rPr lang="nl-NL"/>
              <a:pPr>
                <a:defRPr/>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E625F86E-E09E-414A-9688-84ECFEB1F236}" type="datetime1">
              <a:rPr lang="nl-NL"/>
              <a:pPr>
                <a:defRPr/>
              </a:pPr>
              <a:t>19-4-2011</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6894B934-1E29-47D4-BC08-9B4B0E8FD793}" type="slidenum">
              <a:rPr lang="nl-NL"/>
              <a:pPr>
                <a:defRPr/>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E49D46F8-0CE2-4A17-9361-5385092A6D26}" type="datetime1">
              <a:rPr lang="nl-NL"/>
              <a:pPr>
                <a:defRPr/>
              </a:pPr>
              <a:t>19-4-2011</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6A00638F-8579-4462-BF8C-9C4AAB36A3CA}" type="slidenum">
              <a:rPr lang="nl-NL"/>
              <a:pPr>
                <a:defRPr/>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5E9EFF"/>
            </a:gs>
            <a:gs pos="39999">
              <a:srgbClr val="85C2FF"/>
            </a:gs>
            <a:gs pos="70000">
              <a:srgbClr val="C4D6EB"/>
            </a:gs>
            <a:gs pos="100000">
              <a:srgbClr val="FFEBFA"/>
            </a:gs>
          </a:gsLst>
          <a:lin ang="2700000" scaled="1"/>
        </a:grad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Klik om de stijl te bewerken</a:t>
            </a:r>
          </a:p>
        </p:txBody>
      </p:sp>
      <p:sp>
        <p:nvSpPr>
          <p:cNvPr id="1027" name="Tijdelijke aanduiding vo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0871A101-CB40-4798-A691-011C0739DBA1}" type="datetime1">
              <a:rPr lang="nl-NL"/>
              <a:pPr>
                <a:defRPr/>
              </a:pPr>
              <a:t>19-4-2011</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C37DC349-A0A7-400C-B43B-2D03D2C51982}" type="slidenum">
              <a:rPr lang="nl-NL"/>
              <a:pPr>
                <a:defRPr/>
              </a:pPr>
              <a:t>‹nr.›</a:t>
            </a:fld>
            <a:endParaRPr lang="nl-NL"/>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jpeg"/><Relationship Id="rId9"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7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3.jpeg"/><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30C5CB44-25C8-4B1A-957B-32A7C781EC15}" type="slidenum">
              <a:rPr lang="nl-NL"/>
              <a:pPr>
                <a:defRPr/>
              </a:pPr>
              <a:t>1</a:t>
            </a:fld>
            <a:endParaRPr lang="nl-NL"/>
          </a:p>
        </p:txBody>
      </p:sp>
      <p:sp>
        <p:nvSpPr>
          <p:cNvPr id="2051" name="Tekstvak 2"/>
          <p:cNvSpPr txBox="1">
            <a:spLocks noChangeArrowheads="1"/>
          </p:cNvSpPr>
          <p:nvPr/>
        </p:nvSpPr>
        <p:spPr bwMode="auto">
          <a:xfrm>
            <a:off x="468313" y="333375"/>
            <a:ext cx="7991475" cy="1200150"/>
          </a:xfrm>
          <a:prstGeom prst="rect">
            <a:avLst/>
          </a:prstGeom>
          <a:noFill/>
          <a:ln w="9525">
            <a:noFill/>
            <a:miter lim="800000"/>
            <a:headEnd/>
            <a:tailEnd/>
          </a:ln>
        </p:spPr>
        <p:txBody>
          <a:bodyPr>
            <a:spAutoFit/>
          </a:bodyPr>
          <a:lstStyle/>
          <a:p>
            <a:pPr algn="ctr"/>
            <a:r>
              <a:rPr lang="nl-NL" sz="3600">
                <a:latin typeface="Calibri" pitchFamily="34" charset="0"/>
              </a:rPr>
              <a:t>Welkom aan alle examenkandidaten met Latijn in hun pakket! </a:t>
            </a:r>
          </a:p>
        </p:txBody>
      </p:sp>
      <p:sp>
        <p:nvSpPr>
          <p:cNvPr id="2052" name="Tekstvak 3"/>
          <p:cNvSpPr txBox="1">
            <a:spLocks noChangeArrowheads="1"/>
          </p:cNvSpPr>
          <p:nvPr/>
        </p:nvSpPr>
        <p:spPr bwMode="auto">
          <a:xfrm>
            <a:off x="539750" y="1484313"/>
            <a:ext cx="7993063" cy="1570037"/>
          </a:xfrm>
          <a:prstGeom prst="rect">
            <a:avLst/>
          </a:prstGeom>
          <a:noFill/>
          <a:ln w="9525">
            <a:noFill/>
            <a:miter lim="800000"/>
            <a:headEnd/>
            <a:tailEnd/>
          </a:ln>
        </p:spPr>
        <p:txBody>
          <a:bodyPr>
            <a:spAutoFit/>
          </a:bodyPr>
          <a:lstStyle/>
          <a:p>
            <a:r>
              <a:rPr lang="nl-NL" sz="2400">
                <a:latin typeface="Calibri" pitchFamily="34" charset="0"/>
              </a:rPr>
              <a:t>In het bijzonder welkom aan een leerling uit klas 3, Romano van Genderen, die deze sessie graag wilde bijwonen. Daar hebben de classici op school eensgezind JA tegen gezegd. Romano, we hopen dat je er veel aan hebt!</a:t>
            </a:r>
          </a:p>
        </p:txBody>
      </p:sp>
      <p:sp>
        <p:nvSpPr>
          <p:cNvPr id="2053" name="Tekstvak 4"/>
          <p:cNvSpPr txBox="1">
            <a:spLocks noChangeArrowheads="1"/>
          </p:cNvSpPr>
          <p:nvPr/>
        </p:nvSpPr>
        <p:spPr bwMode="auto">
          <a:xfrm>
            <a:off x="1187450" y="5661025"/>
            <a:ext cx="7705725" cy="646113"/>
          </a:xfrm>
          <a:prstGeom prst="rect">
            <a:avLst/>
          </a:prstGeom>
          <a:noFill/>
          <a:ln w="9525">
            <a:noFill/>
            <a:miter lim="800000"/>
            <a:headEnd/>
            <a:tailEnd/>
          </a:ln>
        </p:spPr>
        <p:txBody>
          <a:bodyPr>
            <a:spAutoFit/>
          </a:bodyPr>
          <a:lstStyle/>
          <a:p>
            <a:r>
              <a:rPr lang="nl-NL">
                <a:latin typeface="Calibri" pitchFamily="34" charset="0"/>
              </a:rPr>
              <a:t>Aan deze powerpoint is hard en lang gewerkt. Toch zal hij misschien niet dát zijn wat je ervan verwachtte. Wil je in dat geval je ongenoegen voor je houden?</a:t>
            </a:r>
          </a:p>
        </p:txBody>
      </p:sp>
      <p:sp>
        <p:nvSpPr>
          <p:cNvPr id="2054" name="Tekstvak 5"/>
          <p:cNvSpPr txBox="1">
            <a:spLocks noChangeArrowheads="1"/>
          </p:cNvSpPr>
          <p:nvPr/>
        </p:nvSpPr>
        <p:spPr bwMode="auto">
          <a:xfrm>
            <a:off x="323850" y="3644900"/>
            <a:ext cx="8569325" cy="1754188"/>
          </a:xfrm>
          <a:prstGeom prst="rect">
            <a:avLst/>
          </a:prstGeom>
          <a:noFill/>
          <a:ln w="9525">
            <a:noFill/>
            <a:miter lim="800000"/>
            <a:headEnd/>
            <a:tailEnd/>
          </a:ln>
        </p:spPr>
        <p:txBody>
          <a:bodyPr>
            <a:spAutoFit/>
          </a:bodyPr>
          <a:lstStyle/>
          <a:p>
            <a:r>
              <a:rPr lang="nl-NL">
                <a:latin typeface="Calibri" pitchFamily="34" charset="0"/>
                <a:sym typeface="Wingdings" pitchFamily="2" charset="2"/>
              </a:rPr>
              <a:t> </a:t>
            </a:r>
            <a:r>
              <a:rPr lang="nl-NL">
                <a:latin typeface="Calibri" pitchFamily="34" charset="0"/>
              </a:rPr>
              <a:t>de schoolleiding (zonder wie jullie veel meer voor je pizza hadden moeten betalen ...) en                die de organisatie van deze marathon van harte ondersteund hebben</a:t>
            </a:r>
          </a:p>
          <a:p>
            <a:r>
              <a:rPr lang="nl-NL">
                <a:latin typeface="Calibri" pitchFamily="34" charset="0"/>
                <a:sym typeface="Wingdings" pitchFamily="2" charset="2"/>
              </a:rPr>
              <a:t> </a:t>
            </a:r>
            <a:r>
              <a:rPr lang="nl-NL">
                <a:latin typeface="Calibri" pitchFamily="34" charset="0"/>
              </a:rPr>
              <a:t>Roel, Jan, Louis, Mirto voor hun hulp bij de organisatie en de technische assistentie</a:t>
            </a:r>
          </a:p>
          <a:p>
            <a:r>
              <a:rPr lang="nl-NL">
                <a:latin typeface="Calibri" pitchFamily="34" charset="0"/>
                <a:sym typeface="Wingdings" pitchFamily="2" charset="2"/>
              </a:rPr>
              <a:t> </a:t>
            </a:r>
            <a:r>
              <a:rPr lang="nl-NL">
                <a:latin typeface="Calibri" pitchFamily="34" charset="0"/>
              </a:rPr>
              <a:t>mijn collega mevrouw Kalb, die mij met raad, daad en poster bij staat en gestaan heeft</a:t>
            </a:r>
          </a:p>
          <a:p>
            <a:r>
              <a:rPr lang="nl-NL">
                <a:latin typeface="Calibri" pitchFamily="34" charset="0"/>
                <a:sym typeface="Wingdings" pitchFamily="2" charset="2"/>
              </a:rPr>
              <a:t> </a:t>
            </a:r>
            <a:r>
              <a:rPr lang="nl-NL">
                <a:latin typeface="Calibri" pitchFamily="34" charset="0"/>
              </a:rPr>
              <a:t>de MR van de school, die noodgedwongen elders moet vergaderen</a:t>
            </a:r>
          </a:p>
          <a:p>
            <a:r>
              <a:rPr lang="nl-NL">
                <a:latin typeface="Calibri" pitchFamily="34" charset="0"/>
                <a:sym typeface="Wingdings" pitchFamily="2" charset="2"/>
              </a:rPr>
              <a:t> </a:t>
            </a:r>
            <a:r>
              <a:rPr lang="nl-NL">
                <a:latin typeface="Calibri" pitchFamily="34" charset="0"/>
              </a:rPr>
              <a:t>jullie allemaal, omdat jullie er zijn</a:t>
            </a:r>
          </a:p>
        </p:txBody>
      </p:sp>
      <p:sp>
        <p:nvSpPr>
          <p:cNvPr id="2055" name="Tekstvak 6"/>
          <p:cNvSpPr txBox="1">
            <a:spLocks noChangeArrowheads="1"/>
          </p:cNvSpPr>
          <p:nvPr/>
        </p:nvSpPr>
        <p:spPr bwMode="auto">
          <a:xfrm>
            <a:off x="2987675" y="3068638"/>
            <a:ext cx="2305050" cy="708025"/>
          </a:xfrm>
          <a:prstGeom prst="rect">
            <a:avLst/>
          </a:prstGeom>
          <a:noFill/>
          <a:ln w="9525">
            <a:noFill/>
            <a:miter lim="800000"/>
            <a:headEnd/>
            <a:tailEnd/>
          </a:ln>
        </p:spPr>
        <p:txBody>
          <a:bodyPr>
            <a:spAutoFit/>
          </a:bodyPr>
          <a:lstStyle/>
          <a:p>
            <a:r>
              <a:rPr lang="nl-NL" sz="4000">
                <a:latin typeface="Calibri" pitchFamily="34" charset="0"/>
              </a:rPr>
              <a:t>Dank aan:</a:t>
            </a:r>
          </a:p>
        </p:txBody>
      </p:sp>
      <p:sp>
        <p:nvSpPr>
          <p:cNvPr id="2056" name="Tekstvak 8"/>
          <p:cNvSpPr txBox="1">
            <a:spLocks noChangeArrowheads="1"/>
          </p:cNvSpPr>
          <p:nvPr/>
        </p:nvSpPr>
        <p:spPr bwMode="auto">
          <a:xfrm>
            <a:off x="468313" y="5516563"/>
            <a:ext cx="719137" cy="923925"/>
          </a:xfrm>
          <a:prstGeom prst="rect">
            <a:avLst/>
          </a:prstGeom>
          <a:noFill/>
          <a:ln w="9525">
            <a:noFill/>
            <a:miter lim="800000"/>
            <a:headEnd/>
            <a:tailEnd/>
          </a:ln>
        </p:spPr>
        <p:txBody>
          <a:bodyPr>
            <a:spAutoFit/>
          </a:bodyPr>
          <a:lstStyle/>
          <a:p>
            <a:r>
              <a:rPr lang="nl-NL" sz="5400">
                <a:latin typeface="Calibri" pitchFamily="34" charset="0"/>
                <a:sym typeface="Wingdings" pitchFamily="2" charset="2"/>
              </a:rPr>
              <a:t></a:t>
            </a:r>
            <a:endParaRPr lang="nl-N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A30950EA-3104-4F32-9C97-A7A408AB1008}" type="slidenum">
              <a:rPr lang="nl-NL"/>
              <a:pPr>
                <a:defRPr/>
              </a:pPr>
              <a:t>10</a:t>
            </a:fld>
            <a:endParaRPr lang="nl-NL"/>
          </a:p>
        </p:txBody>
      </p:sp>
      <p:sp>
        <p:nvSpPr>
          <p:cNvPr id="3" name="Titel 1"/>
          <p:cNvSpPr txBox="1">
            <a:spLocks/>
          </p:cNvSpPr>
          <p:nvPr/>
        </p:nvSpPr>
        <p:spPr>
          <a:xfrm>
            <a:off x="250825" y="260350"/>
            <a:ext cx="8229600" cy="792163"/>
          </a:xfrm>
          <a:prstGeom prst="rect">
            <a:avLst/>
          </a:prstGeom>
        </p:spPr>
        <p:txBody>
          <a:bodyPr/>
          <a:lstStyle/>
          <a:p>
            <a:pPr fontAlgn="auto">
              <a:spcAft>
                <a:spcPts val="0"/>
              </a:spcAft>
              <a:defRPr/>
            </a:pPr>
            <a:r>
              <a:rPr lang="nl-NL" sz="4400" dirty="0">
                <a:latin typeface="+mj-lt"/>
                <a:ea typeface="+mj-ea"/>
                <a:cs typeface="+mj-cs"/>
              </a:rPr>
              <a:t>De </a:t>
            </a:r>
            <a:r>
              <a:rPr lang="nl-NL" sz="4400" dirty="0" err="1">
                <a:latin typeface="+mj-lt"/>
                <a:ea typeface="+mj-ea"/>
                <a:cs typeface="+mj-cs"/>
              </a:rPr>
              <a:t>Aeneis</a:t>
            </a:r>
            <a:r>
              <a:rPr lang="nl-NL" sz="4400" dirty="0">
                <a:latin typeface="+mj-lt"/>
                <a:ea typeface="+mj-ea"/>
                <a:cs typeface="+mj-cs"/>
              </a:rPr>
              <a:t> in context: filosofie</a:t>
            </a:r>
            <a:endParaRPr lang="nl-NL" sz="4400" dirty="0">
              <a:latin typeface="+mj-lt"/>
              <a:ea typeface="+mj-ea"/>
              <a:cs typeface="+mj-cs"/>
            </a:endParaRPr>
          </a:p>
        </p:txBody>
      </p:sp>
      <p:sp>
        <p:nvSpPr>
          <p:cNvPr id="11268" name="Tekstvak 3"/>
          <p:cNvSpPr txBox="1">
            <a:spLocks noChangeArrowheads="1"/>
          </p:cNvSpPr>
          <p:nvPr/>
        </p:nvSpPr>
        <p:spPr bwMode="auto">
          <a:xfrm>
            <a:off x="539750" y="981075"/>
            <a:ext cx="8208963" cy="5632450"/>
          </a:xfrm>
          <a:prstGeom prst="rect">
            <a:avLst/>
          </a:prstGeom>
          <a:noFill/>
          <a:ln w="9525">
            <a:noFill/>
            <a:miter lim="800000"/>
            <a:headEnd/>
            <a:tailEnd/>
          </a:ln>
        </p:spPr>
        <p:txBody>
          <a:bodyPr>
            <a:spAutoFit/>
          </a:bodyPr>
          <a:lstStyle/>
          <a:p>
            <a:pPr>
              <a:buFont typeface="Wingdings" pitchFamily="2" charset="2"/>
              <a:buChar char="§"/>
            </a:pPr>
            <a:r>
              <a:rPr lang="nl-NL" sz="2400">
                <a:latin typeface="Calibri" pitchFamily="34" charset="0"/>
                <a:sym typeface="Wingdings" pitchFamily="2" charset="2"/>
              </a:rPr>
              <a:t>Plato als inspiratiebron</a:t>
            </a:r>
          </a:p>
          <a:p>
            <a:pPr>
              <a:buFont typeface="Wingdings" pitchFamily="2" charset="2"/>
              <a:buChar char="§"/>
            </a:pPr>
            <a:r>
              <a:rPr lang="nl-NL" sz="2400">
                <a:latin typeface="Calibri" pitchFamily="34" charset="0"/>
                <a:sym typeface="Wingdings" pitchFamily="2" charset="2"/>
              </a:rPr>
              <a:t>De ziel is onsterfelijk en afkomstig uit een andere wereld</a:t>
            </a:r>
          </a:p>
          <a:p>
            <a:pPr>
              <a:buFont typeface="Wingdings" pitchFamily="2" charset="2"/>
              <a:buChar char="§"/>
            </a:pPr>
            <a:r>
              <a:rPr lang="nl-NL" sz="2400">
                <a:latin typeface="Calibri" pitchFamily="34" charset="0"/>
                <a:sym typeface="Wingdings" pitchFamily="2" charset="2"/>
              </a:rPr>
              <a:t>Het lichaam is sterfelijk en aards</a:t>
            </a:r>
          </a:p>
          <a:p>
            <a:pPr>
              <a:buFont typeface="Wingdings" pitchFamily="2" charset="2"/>
              <a:buChar char="§"/>
            </a:pPr>
            <a:r>
              <a:rPr lang="nl-NL" sz="2400">
                <a:latin typeface="Calibri" pitchFamily="34" charset="0"/>
                <a:sym typeface="Wingdings" pitchFamily="2" charset="2"/>
              </a:rPr>
              <a:t>Tijdens het leven is de ziel opgesloten in het lichaam (kerker)</a:t>
            </a:r>
          </a:p>
          <a:p>
            <a:pPr>
              <a:buFont typeface="Wingdings" pitchFamily="2" charset="2"/>
              <a:buChar char="§"/>
            </a:pPr>
            <a:r>
              <a:rPr lang="nl-NL" sz="2400">
                <a:latin typeface="Calibri" pitchFamily="34" charset="0"/>
                <a:sym typeface="Wingdings" pitchFamily="2" charset="2"/>
              </a:rPr>
              <a:t>Die celstraf is niet goed voor de geest die onrein wordt</a:t>
            </a:r>
          </a:p>
          <a:p>
            <a:pPr>
              <a:buFont typeface="Wingdings" pitchFamily="2" charset="2"/>
              <a:buChar char="§"/>
            </a:pPr>
            <a:r>
              <a:rPr lang="nl-NL" sz="2400">
                <a:latin typeface="Calibri" pitchFamily="34" charset="0"/>
                <a:sym typeface="Wingdings" pitchFamily="2" charset="2"/>
              </a:rPr>
              <a:t>Na de dood kan de ziel, na een reinigingsproces, reïncarneren</a:t>
            </a:r>
          </a:p>
          <a:p>
            <a:pPr>
              <a:buFont typeface="Wingdings" pitchFamily="2" charset="2"/>
              <a:buChar char="§"/>
            </a:pPr>
            <a:r>
              <a:rPr lang="nl-NL" sz="2400">
                <a:latin typeface="Calibri" pitchFamily="34" charset="0"/>
                <a:sym typeface="Wingdings" pitchFamily="2" charset="2"/>
              </a:rPr>
              <a:t>De ziel van goed levenden komt in het Elysium </a:t>
            </a:r>
          </a:p>
          <a:p>
            <a:pPr>
              <a:buFont typeface="Wingdings" pitchFamily="2" charset="2"/>
              <a:buChar char="§"/>
            </a:pPr>
            <a:r>
              <a:rPr lang="nl-NL" sz="2400">
                <a:latin typeface="Calibri" pitchFamily="34" charset="0"/>
                <a:sym typeface="Wingdings" pitchFamily="2" charset="2"/>
              </a:rPr>
              <a:t>Stoa: in alle wezens is de Ratio/Rede aanwezig en niets gebeurt 	toevallig: de loop der dingen staat vast</a:t>
            </a:r>
          </a:p>
          <a:p>
            <a:pPr>
              <a:buFont typeface="Wingdings" pitchFamily="2" charset="2"/>
              <a:buChar char="§"/>
            </a:pPr>
            <a:r>
              <a:rPr lang="nl-NL" sz="2400">
                <a:latin typeface="Calibri" pitchFamily="34" charset="0"/>
                <a:sym typeface="Wingdings" pitchFamily="2" charset="2"/>
              </a:rPr>
              <a:t>De mens laat zich leiden door de Ratio, omdat die hem in staat 	stelt het goddelijke plan te begrijpen: emoties zijn taboe, 	omdat die een optimale werking van de Ratio blokkeren</a:t>
            </a:r>
          </a:p>
          <a:p>
            <a:pPr>
              <a:buFont typeface="Wingdings" pitchFamily="2" charset="2"/>
              <a:buChar char="§"/>
            </a:pPr>
            <a:r>
              <a:rPr lang="nl-NL" sz="2400">
                <a:latin typeface="Calibri" pitchFamily="34" charset="0"/>
                <a:sym typeface="Wingdings" pitchFamily="2" charset="2"/>
              </a:rPr>
              <a:t>Aeneas is, vóór boek VI, maar met moeite een Stoïsche held; na 	boek VI laat hij zich keurig leiden door het fatum: dat 	maakt boek VI tot een keerpunt</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9D673A29-F7DC-4CA8-936B-E72D65FAF72B}" type="slidenum">
              <a:rPr lang="nl-NL"/>
              <a:pPr>
                <a:defRPr/>
              </a:pPr>
              <a:t>100</a:t>
            </a:fld>
            <a:endParaRPr lang="nl-NL"/>
          </a:p>
        </p:txBody>
      </p:sp>
      <p:sp>
        <p:nvSpPr>
          <p:cNvPr id="103427" name="Rechthoek 2"/>
          <p:cNvSpPr>
            <a:spLocks noChangeArrowheads="1"/>
          </p:cNvSpPr>
          <p:nvPr/>
        </p:nvSpPr>
        <p:spPr bwMode="auto">
          <a:xfrm>
            <a:off x="611188" y="333375"/>
            <a:ext cx="8353425" cy="6370638"/>
          </a:xfrm>
          <a:prstGeom prst="rect">
            <a:avLst/>
          </a:prstGeom>
          <a:noFill/>
          <a:ln w="9525">
            <a:noFill/>
            <a:miter lim="800000"/>
            <a:headEnd/>
            <a:tailEnd/>
          </a:ln>
        </p:spPr>
        <p:txBody>
          <a:bodyPr>
            <a:spAutoFit/>
          </a:bodyPr>
          <a:lstStyle/>
          <a:p>
            <a:r>
              <a:rPr lang="nl-NL" sz="2400">
                <a:latin typeface="Calibri" pitchFamily="34" charset="0"/>
                <a:sym typeface="Symbol" pitchFamily="18" charset="2"/>
              </a:rPr>
              <a:t></a:t>
            </a:r>
          </a:p>
          <a:p>
            <a:r>
              <a:rPr lang="nl-NL" sz="2400">
                <a:latin typeface="Calibri" pitchFamily="34" charset="0"/>
                <a:sym typeface="Symbol" pitchFamily="18" charset="2"/>
              </a:rPr>
              <a:t>Anchises heeft nogal lang naar de komst van zijn zoon uit gekeken. Hij was onderweg gestorven in Drepanum (west-Sicilië) en begraven op de Eryx.</a:t>
            </a:r>
          </a:p>
          <a:p>
            <a:endParaRPr lang="nl-NL" sz="2400">
              <a:latin typeface="Calibri" pitchFamily="34" charset="0"/>
              <a:sym typeface="Symbol" pitchFamily="18" charset="2"/>
            </a:endParaRPr>
          </a:p>
          <a:p>
            <a:r>
              <a:rPr lang="nl-NL" sz="2400">
                <a:latin typeface="Calibri" pitchFamily="34" charset="0"/>
                <a:sym typeface="Symbol" pitchFamily="18" charset="2"/>
              </a:rPr>
              <a:t>Toen Aeneas verder ging en naar Latium wilde, kwam hij door een storm (aha, de goden!!) terecht in Carthago. Toen hij daar uiteindelijk eens een keer opkraste, kwam hij weer in west-Sicilië terecht en organiseerde lijkspelen voor Anchises.</a:t>
            </a:r>
          </a:p>
          <a:p>
            <a:endParaRPr lang="nl-NL" sz="2400">
              <a:latin typeface="Calibri" pitchFamily="34" charset="0"/>
              <a:sym typeface="Symbol" pitchFamily="18" charset="2"/>
            </a:endParaRPr>
          </a:p>
          <a:p>
            <a:r>
              <a:rPr lang="nl-NL" sz="2400">
                <a:latin typeface="Calibri" pitchFamily="34" charset="0"/>
                <a:sym typeface="Symbol" pitchFamily="18" charset="2"/>
              </a:rPr>
              <a:t>Pas daarna kwam hij echt waar hij wilde, in Latium.</a:t>
            </a:r>
          </a:p>
          <a:p>
            <a:endParaRPr lang="nl-NL" sz="2400">
              <a:latin typeface="Calibri" pitchFamily="34" charset="0"/>
              <a:sym typeface="Symbol" pitchFamily="18" charset="2"/>
            </a:endParaRPr>
          </a:p>
          <a:p>
            <a:r>
              <a:rPr lang="nl-NL" sz="2400">
                <a:latin typeface="Calibri" pitchFamily="34" charset="0"/>
                <a:sym typeface="Symbol" pitchFamily="18" charset="2"/>
              </a:rPr>
              <a:t>Nu zijn ze beiden blij elkaar te zien, het knuffelen mislukt wederom (dat ie dat niet door heeft, hè, na zovele pogingen) en dan gaat Anchises op Aeneas’ verzoek vertellen over de ziel.</a:t>
            </a:r>
          </a:p>
          <a:p>
            <a:endParaRPr lang="nl-NL" sz="2400">
              <a:latin typeface="Calibri" pitchFamily="34" charset="0"/>
              <a:sym typeface="Symbol" pitchFamily="18" charset="2"/>
            </a:endParaRPr>
          </a:p>
          <a:p>
            <a:r>
              <a:rPr lang="nl-NL" sz="2400">
                <a:latin typeface="Calibri" pitchFamily="34" charset="0"/>
                <a:sym typeface="Symbol" pitchFamily="18" charset="2"/>
              </a:rPr>
              <a:t>Hee pap, vertel nog eens, toe, vertel nog eens over de ziel, pap.</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1E57DD0A-D4E3-4F13-B901-E3EF0D4F1DEA}" type="slidenum">
              <a:rPr lang="nl-NL"/>
              <a:pPr>
                <a:defRPr/>
              </a:pPr>
              <a:t>101</a:t>
            </a:fld>
            <a:endParaRPr lang="nl-NL"/>
          </a:p>
        </p:txBody>
      </p:sp>
      <p:sp>
        <p:nvSpPr>
          <p:cNvPr id="104451" name="Tekstvak 2"/>
          <p:cNvSpPr txBox="1">
            <a:spLocks noChangeArrowheads="1"/>
          </p:cNvSpPr>
          <p:nvPr/>
        </p:nvSpPr>
        <p:spPr bwMode="auto">
          <a:xfrm>
            <a:off x="827088" y="260350"/>
            <a:ext cx="6048375" cy="2308225"/>
          </a:xfrm>
          <a:prstGeom prst="rect">
            <a:avLst/>
          </a:prstGeom>
          <a:noFill/>
          <a:ln w="9525">
            <a:noFill/>
            <a:miter lim="800000"/>
            <a:headEnd/>
            <a:tailEnd/>
          </a:ln>
        </p:spPr>
        <p:txBody>
          <a:bodyPr>
            <a:spAutoFit/>
          </a:bodyPr>
          <a:lstStyle/>
          <a:p>
            <a:r>
              <a:rPr lang="en-US">
                <a:latin typeface="Calibri" pitchFamily="34" charset="0"/>
              </a:rPr>
              <a:t>687   “Venisti tandem, tuaque exspectata parenti</a:t>
            </a:r>
            <a:endParaRPr lang="nl-NL">
              <a:latin typeface="Calibri" pitchFamily="34" charset="0"/>
            </a:endParaRPr>
          </a:p>
          <a:p>
            <a:r>
              <a:rPr lang="en-US">
                <a:latin typeface="Calibri" pitchFamily="34" charset="0"/>
              </a:rPr>
              <a:t>688   vicit iter durum pietas? Datur ora tueri,</a:t>
            </a:r>
            <a:endParaRPr lang="nl-NL">
              <a:latin typeface="Calibri" pitchFamily="34" charset="0"/>
            </a:endParaRPr>
          </a:p>
          <a:p>
            <a:r>
              <a:rPr lang="en-US">
                <a:latin typeface="Calibri" pitchFamily="34" charset="0"/>
              </a:rPr>
              <a:t>689   nate, tua et notas audire et reddere voces?</a:t>
            </a:r>
            <a:endParaRPr lang="nl-NL">
              <a:latin typeface="Calibri" pitchFamily="34" charset="0"/>
            </a:endParaRPr>
          </a:p>
          <a:p>
            <a:r>
              <a:rPr lang="en-US">
                <a:latin typeface="Calibri" pitchFamily="34" charset="0"/>
              </a:rPr>
              <a:t>690   Sic equidem ducebam animo rebarque futurum</a:t>
            </a:r>
            <a:endParaRPr lang="nl-NL">
              <a:latin typeface="Calibri" pitchFamily="34" charset="0"/>
            </a:endParaRPr>
          </a:p>
          <a:p>
            <a:r>
              <a:rPr lang="en-US">
                <a:latin typeface="Calibri" pitchFamily="34" charset="0"/>
              </a:rPr>
              <a:t>691   tempora dinumerans, nec me mea cura fefellit.</a:t>
            </a:r>
            <a:endParaRPr lang="nl-NL">
              <a:latin typeface="Calibri" pitchFamily="34" charset="0"/>
            </a:endParaRPr>
          </a:p>
          <a:p>
            <a:r>
              <a:rPr lang="en-US">
                <a:latin typeface="Calibri" pitchFamily="34" charset="0"/>
              </a:rPr>
              <a:t>692   Quas ego te terras et quanta per aequora vectum</a:t>
            </a:r>
            <a:endParaRPr lang="nl-NL">
              <a:latin typeface="Calibri" pitchFamily="34" charset="0"/>
            </a:endParaRPr>
          </a:p>
          <a:p>
            <a:r>
              <a:rPr lang="en-US">
                <a:latin typeface="Calibri" pitchFamily="34" charset="0"/>
              </a:rPr>
              <a:t>693   accipio! Quantis iactatum, nate, periclis!</a:t>
            </a:r>
            <a:endParaRPr lang="nl-NL">
              <a:latin typeface="Calibri" pitchFamily="34" charset="0"/>
            </a:endParaRPr>
          </a:p>
          <a:p>
            <a:r>
              <a:rPr lang="en-US">
                <a:latin typeface="Calibri" pitchFamily="34" charset="0"/>
              </a:rPr>
              <a:t>694   Quam metui ne quid Libyae tibi regna nocerent!”</a:t>
            </a:r>
            <a:endParaRPr lang="nl-NL">
              <a:latin typeface="Calibri" pitchFamily="34" charset="0"/>
            </a:endParaRPr>
          </a:p>
        </p:txBody>
      </p:sp>
      <p:cxnSp>
        <p:nvCxnSpPr>
          <p:cNvPr id="4" name="Rechte verbindingslijn 3"/>
          <p:cNvCxnSpPr/>
          <p:nvPr/>
        </p:nvCxnSpPr>
        <p:spPr>
          <a:xfrm>
            <a:off x="755650" y="3284538"/>
            <a:ext cx="6840538"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4453" name="Tekstvak 4"/>
          <p:cNvSpPr txBox="1">
            <a:spLocks noChangeArrowheads="1"/>
          </p:cNvSpPr>
          <p:nvPr/>
        </p:nvSpPr>
        <p:spPr bwMode="auto">
          <a:xfrm>
            <a:off x="900113" y="3644900"/>
            <a:ext cx="8064500" cy="2308225"/>
          </a:xfrm>
          <a:prstGeom prst="rect">
            <a:avLst/>
          </a:prstGeom>
          <a:noFill/>
          <a:ln w="9525">
            <a:noFill/>
            <a:miter lim="800000"/>
            <a:headEnd/>
            <a:tailEnd/>
          </a:ln>
        </p:spPr>
        <p:txBody>
          <a:bodyPr>
            <a:spAutoFit/>
          </a:bodyPr>
          <a:lstStyle/>
          <a:p>
            <a:r>
              <a:rPr lang="nl-NL">
                <a:latin typeface="Calibri" pitchFamily="34" charset="0"/>
              </a:rPr>
              <a:t>“Ben je eindelijk gekomen, en heeft jouw liefde, verwacht door je vader,</a:t>
            </a:r>
          </a:p>
          <a:p>
            <a:r>
              <a:rPr lang="nl-NL">
                <a:latin typeface="Calibri" pitchFamily="34" charset="0"/>
              </a:rPr>
              <a:t>de harde/moeilijke reis overwonnen? Wordt het me vergund jouw gezicht te zien,</a:t>
            </a:r>
          </a:p>
          <a:p>
            <a:r>
              <a:rPr lang="nl-NL">
                <a:latin typeface="Calibri" pitchFamily="34" charset="0"/>
              </a:rPr>
              <a:t>zoon, en je bekende woorden te horen en te spreken?</a:t>
            </a:r>
          </a:p>
          <a:p>
            <a:r>
              <a:rPr lang="nl-NL">
                <a:latin typeface="Calibri" pitchFamily="34" charset="0"/>
              </a:rPr>
              <a:t>Stellig berekende ik in mijn geest en geloofde dat het zo zou gebeuren</a:t>
            </a:r>
          </a:p>
          <a:p>
            <a:r>
              <a:rPr lang="nl-NL">
                <a:latin typeface="Calibri" pitchFamily="34" charset="0"/>
              </a:rPr>
              <a:t>de dagen tellend, en niet heeft mijn zorg mij bedrogen.</a:t>
            </a:r>
          </a:p>
          <a:p>
            <a:r>
              <a:rPr lang="nl-NL">
                <a:latin typeface="Calibri" pitchFamily="34" charset="0"/>
              </a:rPr>
              <a:t>Over welke landen en over hoe grote zeeën gereisd</a:t>
            </a:r>
          </a:p>
          <a:p>
            <a:r>
              <a:rPr lang="nl-NL">
                <a:latin typeface="Calibri" pitchFamily="34" charset="0"/>
              </a:rPr>
              <a:t>ontvang ik jou! Door hoevele gevaren heen en weer geslingerd, zoon!</a:t>
            </a:r>
          </a:p>
          <a:p>
            <a:r>
              <a:rPr lang="nl-NL">
                <a:latin typeface="Calibri" pitchFamily="34" charset="0"/>
              </a:rPr>
              <a:t>Hoe bang was ik dat het Libische rijk jou enige schade toebracht!”</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6BD2072E-DE71-490A-93E4-ABA6AC314625}" type="slidenum">
              <a:rPr lang="nl-NL"/>
              <a:pPr>
                <a:defRPr/>
              </a:pPr>
              <a:t>102</a:t>
            </a:fld>
            <a:endParaRPr lang="nl-NL"/>
          </a:p>
        </p:txBody>
      </p:sp>
      <p:sp>
        <p:nvSpPr>
          <p:cNvPr id="105475" name="Tekstvak 2"/>
          <p:cNvSpPr txBox="1">
            <a:spLocks noChangeArrowheads="1"/>
          </p:cNvSpPr>
          <p:nvPr/>
        </p:nvSpPr>
        <p:spPr bwMode="auto">
          <a:xfrm>
            <a:off x="684213" y="404813"/>
            <a:ext cx="7920037" cy="2584450"/>
          </a:xfrm>
          <a:prstGeom prst="rect">
            <a:avLst/>
          </a:prstGeom>
          <a:noFill/>
          <a:ln w="9525">
            <a:noFill/>
            <a:miter lim="800000"/>
            <a:headEnd/>
            <a:tailEnd/>
          </a:ln>
        </p:spPr>
        <p:txBody>
          <a:bodyPr>
            <a:spAutoFit/>
          </a:bodyPr>
          <a:lstStyle/>
          <a:p>
            <a:r>
              <a:rPr lang="en-US">
                <a:latin typeface="Calibri" pitchFamily="34" charset="0"/>
              </a:rPr>
              <a:t>694   Quam metui ne quid Libyae tibi regna nocerent!”</a:t>
            </a:r>
            <a:endParaRPr lang="nl-NL">
              <a:latin typeface="Calibri" pitchFamily="34" charset="0"/>
            </a:endParaRPr>
          </a:p>
          <a:p>
            <a:r>
              <a:rPr lang="en-US">
                <a:latin typeface="Calibri" pitchFamily="34" charset="0"/>
              </a:rPr>
              <a:t>695   Ille autem: “Tua me, genitor, tua tristis imago</a:t>
            </a:r>
            <a:endParaRPr lang="nl-NL">
              <a:latin typeface="Calibri" pitchFamily="34" charset="0"/>
            </a:endParaRPr>
          </a:p>
          <a:p>
            <a:r>
              <a:rPr lang="en-US">
                <a:latin typeface="Calibri" pitchFamily="34" charset="0"/>
              </a:rPr>
              <a:t>696   saepius occurrens haec limina tendere adegit;</a:t>
            </a:r>
            <a:endParaRPr lang="nl-NL">
              <a:latin typeface="Calibri" pitchFamily="34" charset="0"/>
            </a:endParaRPr>
          </a:p>
          <a:p>
            <a:r>
              <a:rPr lang="en-US">
                <a:latin typeface="Calibri" pitchFamily="34" charset="0"/>
              </a:rPr>
              <a:t>697   stant sale Tyrrheno classes. Da iungere dextram,</a:t>
            </a:r>
            <a:endParaRPr lang="nl-NL">
              <a:latin typeface="Calibri" pitchFamily="34" charset="0"/>
            </a:endParaRPr>
          </a:p>
          <a:p>
            <a:r>
              <a:rPr lang="en-US">
                <a:latin typeface="Calibri" pitchFamily="34" charset="0"/>
              </a:rPr>
              <a:t>698   da, genitor, teque amplexu ne subtrahe nostro.”</a:t>
            </a:r>
            <a:endParaRPr lang="nl-NL">
              <a:latin typeface="Calibri" pitchFamily="34" charset="0"/>
            </a:endParaRPr>
          </a:p>
          <a:p>
            <a:r>
              <a:rPr lang="en-US">
                <a:latin typeface="Calibri" pitchFamily="34" charset="0"/>
              </a:rPr>
              <a:t>699   Sic memorans largo fletu simul ora rigabat.</a:t>
            </a:r>
            <a:endParaRPr lang="nl-NL">
              <a:latin typeface="Calibri" pitchFamily="34" charset="0"/>
            </a:endParaRPr>
          </a:p>
          <a:p>
            <a:r>
              <a:rPr lang="en-US">
                <a:latin typeface="Calibri" pitchFamily="34" charset="0"/>
              </a:rPr>
              <a:t>700   Ter conatus ibi collo dare bracchia circum;</a:t>
            </a:r>
            <a:endParaRPr lang="nl-NL">
              <a:latin typeface="Calibri" pitchFamily="34" charset="0"/>
            </a:endParaRPr>
          </a:p>
          <a:p>
            <a:r>
              <a:rPr lang="en-US">
                <a:latin typeface="Calibri" pitchFamily="34" charset="0"/>
              </a:rPr>
              <a:t>701   ter frustra comprensa manus effugit imago,</a:t>
            </a:r>
            <a:endParaRPr lang="nl-NL">
              <a:latin typeface="Calibri" pitchFamily="34" charset="0"/>
            </a:endParaRPr>
          </a:p>
          <a:p>
            <a:r>
              <a:rPr lang="en-US">
                <a:latin typeface="Calibri" pitchFamily="34" charset="0"/>
              </a:rPr>
              <a:t>702   par levibus ventis volucrique simillima somno.</a:t>
            </a:r>
            <a:endParaRPr lang="nl-NL">
              <a:latin typeface="Calibri" pitchFamily="34" charset="0"/>
            </a:endParaRPr>
          </a:p>
        </p:txBody>
      </p:sp>
      <p:cxnSp>
        <p:nvCxnSpPr>
          <p:cNvPr id="4" name="Rechte verbindingslijn 3"/>
          <p:cNvCxnSpPr/>
          <p:nvPr/>
        </p:nvCxnSpPr>
        <p:spPr>
          <a:xfrm>
            <a:off x="755650" y="3284538"/>
            <a:ext cx="6840538"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5477" name="Tekstvak 4"/>
          <p:cNvSpPr txBox="1">
            <a:spLocks noChangeArrowheads="1"/>
          </p:cNvSpPr>
          <p:nvPr/>
        </p:nvSpPr>
        <p:spPr bwMode="auto">
          <a:xfrm>
            <a:off x="755650" y="3644900"/>
            <a:ext cx="8064500" cy="2586038"/>
          </a:xfrm>
          <a:prstGeom prst="rect">
            <a:avLst/>
          </a:prstGeom>
          <a:noFill/>
          <a:ln w="9525">
            <a:noFill/>
            <a:miter lim="800000"/>
            <a:headEnd/>
            <a:tailEnd/>
          </a:ln>
        </p:spPr>
        <p:txBody>
          <a:bodyPr>
            <a:spAutoFit/>
          </a:bodyPr>
          <a:lstStyle/>
          <a:p>
            <a:r>
              <a:rPr lang="nl-NL">
                <a:latin typeface="Calibri" pitchFamily="34" charset="0"/>
              </a:rPr>
              <a:t>Hoe bang was ik dat het Libische rijk jou enige schade toebracht!”</a:t>
            </a:r>
          </a:p>
          <a:p>
            <a:r>
              <a:rPr lang="nl-NL">
                <a:latin typeface="Calibri" pitchFamily="34" charset="0"/>
              </a:rPr>
              <a:t>Hij (zei) op zijn beurt: “Jouw, jouw droeve beeltenis, vader,</a:t>
            </a:r>
          </a:p>
          <a:p>
            <a:r>
              <a:rPr lang="nl-NL">
                <a:latin typeface="Calibri" pitchFamily="34" charset="0"/>
              </a:rPr>
              <a:t>vaker verschijnend, heeft mij ertoe gebracht naar deze verblijfplaats toe te gaan;</a:t>
            </a:r>
          </a:p>
          <a:p>
            <a:r>
              <a:rPr lang="nl-NL">
                <a:latin typeface="Calibri" pitchFamily="34" charset="0"/>
              </a:rPr>
              <a:t>de vloot ligt voor anker in de Tyrrheense zee. Sta toe elkaar de rechterhand te geven,</a:t>
            </a:r>
          </a:p>
          <a:p>
            <a:r>
              <a:rPr lang="nl-NL">
                <a:latin typeface="Calibri" pitchFamily="34" charset="0"/>
              </a:rPr>
              <a:t>vader, sta het toe en onttrek je niet aan onze omarming.”</a:t>
            </a:r>
          </a:p>
          <a:p>
            <a:r>
              <a:rPr lang="nl-NL">
                <a:latin typeface="Calibri" pitchFamily="34" charset="0"/>
              </a:rPr>
              <a:t>Zo sprekend maakte hij tegelijk zijn gezicht nat met een vloed van tranen.</a:t>
            </a:r>
          </a:p>
          <a:p>
            <a:r>
              <a:rPr lang="nl-NL">
                <a:latin typeface="Calibri" pitchFamily="34" charset="0"/>
              </a:rPr>
              <a:t>Driemaal probeerde hij toen zijn armen te slaan om zijn hals;</a:t>
            </a:r>
          </a:p>
          <a:p>
            <a:r>
              <a:rPr lang="nl-NL">
                <a:latin typeface="Calibri" pitchFamily="34" charset="0"/>
              </a:rPr>
              <a:t>driemaal ontsnapte de schim, tevergeefs vastgegrepen, aan z’n handen,</a:t>
            </a:r>
          </a:p>
          <a:p>
            <a:r>
              <a:rPr lang="nl-NL">
                <a:latin typeface="Calibri" pitchFamily="34" charset="0"/>
              </a:rPr>
              <a:t>gelijk de snelle wind en sprekend lijkend op een gevleugelde droom.</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FB55A2B8-FAC8-451C-B0B6-C91A5550EBCA}" type="slidenum">
              <a:rPr lang="nl-NL"/>
              <a:pPr>
                <a:defRPr/>
              </a:pPr>
              <a:t>103</a:t>
            </a:fld>
            <a:endParaRPr lang="nl-NL"/>
          </a:p>
        </p:txBody>
      </p:sp>
      <p:sp>
        <p:nvSpPr>
          <p:cNvPr id="106499" name="Tekstvak 2"/>
          <p:cNvSpPr txBox="1">
            <a:spLocks noChangeArrowheads="1"/>
          </p:cNvSpPr>
          <p:nvPr/>
        </p:nvSpPr>
        <p:spPr bwMode="auto">
          <a:xfrm>
            <a:off x="755650" y="333375"/>
            <a:ext cx="5976938" cy="2862263"/>
          </a:xfrm>
          <a:prstGeom prst="rect">
            <a:avLst/>
          </a:prstGeom>
          <a:noFill/>
          <a:ln w="9525">
            <a:noFill/>
            <a:miter lim="800000"/>
            <a:headEnd/>
            <a:tailEnd/>
          </a:ln>
        </p:spPr>
        <p:txBody>
          <a:bodyPr>
            <a:spAutoFit/>
          </a:bodyPr>
          <a:lstStyle/>
          <a:p>
            <a:r>
              <a:rPr lang="en-US">
                <a:latin typeface="Calibri" pitchFamily="34" charset="0"/>
              </a:rPr>
              <a:t>703   Interea videt Aeneas in valle reducta</a:t>
            </a:r>
            <a:endParaRPr lang="nl-NL">
              <a:latin typeface="Calibri" pitchFamily="34" charset="0"/>
            </a:endParaRPr>
          </a:p>
          <a:p>
            <a:r>
              <a:rPr lang="en-US">
                <a:latin typeface="Calibri" pitchFamily="34" charset="0"/>
              </a:rPr>
              <a:t>704   seclusum nemus et virgulta sonantia silvae,</a:t>
            </a:r>
            <a:endParaRPr lang="nl-NL">
              <a:latin typeface="Calibri" pitchFamily="34" charset="0"/>
            </a:endParaRPr>
          </a:p>
          <a:p>
            <a:r>
              <a:rPr lang="en-US">
                <a:latin typeface="Calibri" pitchFamily="34" charset="0"/>
              </a:rPr>
              <a:t>705   Lethaeumque domos placidas qui praenatat amnem.</a:t>
            </a:r>
            <a:endParaRPr lang="nl-NL">
              <a:latin typeface="Calibri" pitchFamily="34" charset="0"/>
            </a:endParaRPr>
          </a:p>
          <a:p>
            <a:r>
              <a:rPr lang="en-US">
                <a:latin typeface="Calibri" pitchFamily="34" charset="0"/>
              </a:rPr>
              <a:t>706   Hunc circum innumerae gentes populique volabant:</a:t>
            </a:r>
            <a:endParaRPr lang="nl-NL">
              <a:latin typeface="Calibri" pitchFamily="34" charset="0"/>
            </a:endParaRPr>
          </a:p>
          <a:p>
            <a:r>
              <a:rPr lang="en-US">
                <a:latin typeface="Calibri" pitchFamily="34" charset="0"/>
              </a:rPr>
              <a:t>707   ac veluti in pratis ubi apes aestate serena</a:t>
            </a:r>
            <a:endParaRPr lang="nl-NL">
              <a:latin typeface="Calibri" pitchFamily="34" charset="0"/>
            </a:endParaRPr>
          </a:p>
          <a:p>
            <a:r>
              <a:rPr lang="en-US">
                <a:latin typeface="Calibri" pitchFamily="34" charset="0"/>
              </a:rPr>
              <a:t>708   floribus insidunt variis et candida circum</a:t>
            </a:r>
            <a:endParaRPr lang="nl-NL">
              <a:latin typeface="Calibri" pitchFamily="34" charset="0"/>
            </a:endParaRPr>
          </a:p>
          <a:p>
            <a:r>
              <a:rPr lang="en-US">
                <a:latin typeface="Calibri" pitchFamily="34" charset="0"/>
              </a:rPr>
              <a:t>709   lilia funduntur, strepit omnis murmure campus.</a:t>
            </a:r>
            <a:endParaRPr lang="nl-NL">
              <a:latin typeface="Calibri" pitchFamily="34" charset="0"/>
            </a:endParaRPr>
          </a:p>
          <a:p>
            <a:r>
              <a:rPr lang="en-US">
                <a:latin typeface="Calibri" pitchFamily="34" charset="0"/>
              </a:rPr>
              <a:t>710   Horrescit visu subito causasque requirit</a:t>
            </a:r>
            <a:endParaRPr lang="nl-NL">
              <a:latin typeface="Calibri" pitchFamily="34" charset="0"/>
            </a:endParaRPr>
          </a:p>
          <a:p>
            <a:r>
              <a:rPr lang="en-US">
                <a:latin typeface="Calibri" pitchFamily="34" charset="0"/>
              </a:rPr>
              <a:t>711   inscius Aeneas, quae sint ea flumina porro,</a:t>
            </a:r>
            <a:endParaRPr lang="nl-NL">
              <a:latin typeface="Calibri" pitchFamily="34" charset="0"/>
            </a:endParaRPr>
          </a:p>
          <a:p>
            <a:r>
              <a:rPr lang="en-US">
                <a:latin typeface="Calibri" pitchFamily="34" charset="0"/>
              </a:rPr>
              <a:t>712   quive viri tanto complerint agmine ripas.</a:t>
            </a:r>
            <a:endParaRPr lang="nl-NL">
              <a:latin typeface="Calibri" pitchFamily="34" charset="0"/>
            </a:endParaRPr>
          </a:p>
        </p:txBody>
      </p:sp>
      <p:cxnSp>
        <p:nvCxnSpPr>
          <p:cNvPr id="4" name="Rechte verbindingslijn 3"/>
          <p:cNvCxnSpPr/>
          <p:nvPr/>
        </p:nvCxnSpPr>
        <p:spPr>
          <a:xfrm>
            <a:off x="755650" y="3284538"/>
            <a:ext cx="6840538"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6501" name="Tekstvak 4"/>
          <p:cNvSpPr txBox="1">
            <a:spLocks noChangeArrowheads="1"/>
          </p:cNvSpPr>
          <p:nvPr/>
        </p:nvSpPr>
        <p:spPr bwMode="auto">
          <a:xfrm>
            <a:off x="755650" y="3573463"/>
            <a:ext cx="8064500" cy="2862262"/>
          </a:xfrm>
          <a:prstGeom prst="rect">
            <a:avLst/>
          </a:prstGeom>
          <a:noFill/>
          <a:ln w="9525">
            <a:noFill/>
            <a:miter lim="800000"/>
            <a:headEnd/>
            <a:tailEnd/>
          </a:ln>
        </p:spPr>
        <p:txBody>
          <a:bodyPr>
            <a:spAutoFit/>
          </a:bodyPr>
          <a:lstStyle/>
          <a:p>
            <a:r>
              <a:rPr lang="nl-NL">
                <a:latin typeface="Calibri" pitchFamily="34" charset="0"/>
              </a:rPr>
              <a:t>Ondertussen ziet Aeneas in een afgelegen dal</a:t>
            </a:r>
          </a:p>
          <a:p>
            <a:r>
              <a:rPr lang="nl-NL">
                <a:latin typeface="Calibri" pitchFamily="34" charset="0"/>
              </a:rPr>
              <a:t>een afgezonderd woud en ruisend struikgewas van een bos,</a:t>
            </a:r>
          </a:p>
          <a:p>
            <a:r>
              <a:rPr lang="nl-NL">
                <a:latin typeface="Calibri" pitchFamily="34" charset="0"/>
              </a:rPr>
              <a:t>en de rivier de Lethe die aan de rustige verblijfplaatsen voorbij stroomt.</a:t>
            </a:r>
          </a:p>
          <a:p>
            <a:r>
              <a:rPr lang="nl-NL">
                <a:latin typeface="Calibri" pitchFamily="34" charset="0"/>
              </a:rPr>
              <a:t>Rondom deze vlogen talloze volkeren en menigtes:</a:t>
            </a:r>
          </a:p>
          <a:p>
            <a:r>
              <a:rPr lang="nl-NL">
                <a:latin typeface="Calibri" pitchFamily="34" charset="0"/>
              </a:rPr>
              <a:t>zoals wanneer bijen in weiden in een heldere zomer op</a:t>
            </a:r>
          </a:p>
          <a:p>
            <a:r>
              <a:rPr lang="nl-NL">
                <a:latin typeface="Calibri" pitchFamily="34" charset="0"/>
              </a:rPr>
              <a:t>bloemen met veel kleuren gaan zitten en zich rondom de witte</a:t>
            </a:r>
          </a:p>
          <a:p>
            <a:r>
              <a:rPr lang="nl-NL">
                <a:latin typeface="Calibri" pitchFamily="34" charset="0"/>
              </a:rPr>
              <a:t>lelies verspreiden, het hele veld weerklinkt van hun gezoem.</a:t>
            </a:r>
          </a:p>
          <a:p>
            <a:r>
              <a:rPr lang="nl-NL">
                <a:latin typeface="Calibri" pitchFamily="34" charset="0"/>
              </a:rPr>
              <a:t>Aeneas huivert bij de plotselinge aanblik en vraagt naar de oorzaak,</a:t>
            </a:r>
          </a:p>
          <a:p>
            <a:r>
              <a:rPr lang="nl-NL">
                <a:latin typeface="Calibri" pitchFamily="34" charset="0"/>
              </a:rPr>
              <a:t>onwetend, wat die rivier verderop is,</a:t>
            </a:r>
          </a:p>
          <a:p>
            <a:r>
              <a:rPr lang="nl-NL">
                <a:latin typeface="Calibri" pitchFamily="34" charset="0"/>
              </a:rPr>
              <a:t>of welke mannen de oevers met een zo grote troep gevuld hebben.</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D37ABD26-9F62-405B-A8E6-7A29ACEA3B85}" type="slidenum">
              <a:rPr lang="nl-NL"/>
              <a:pPr>
                <a:defRPr/>
              </a:pPr>
              <a:t>104</a:t>
            </a:fld>
            <a:endParaRPr lang="nl-NL"/>
          </a:p>
        </p:txBody>
      </p:sp>
      <p:sp>
        <p:nvSpPr>
          <p:cNvPr id="107523" name="Tekstvak 2"/>
          <p:cNvSpPr txBox="1">
            <a:spLocks noChangeArrowheads="1"/>
          </p:cNvSpPr>
          <p:nvPr/>
        </p:nvSpPr>
        <p:spPr bwMode="auto">
          <a:xfrm>
            <a:off x="539750" y="260350"/>
            <a:ext cx="6553200" cy="3140075"/>
          </a:xfrm>
          <a:prstGeom prst="rect">
            <a:avLst/>
          </a:prstGeom>
          <a:noFill/>
          <a:ln w="9525">
            <a:noFill/>
            <a:miter lim="800000"/>
            <a:headEnd/>
            <a:tailEnd/>
          </a:ln>
        </p:spPr>
        <p:txBody>
          <a:bodyPr>
            <a:spAutoFit/>
          </a:bodyPr>
          <a:lstStyle/>
          <a:p>
            <a:r>
              <a:rPr lang="en-US">
                <a:latin typeface="Calibri" pitchFamily="34" charset="0"/>
              </a:rPr>
              <a:t>713   Tum pater Anchises: “Animae, quibus altera fato</a:t>
            </a:r>
            <a:endParaRPr lang="nl-NL">
              <a:latin typeface="Calibri" pitchFamily="34" charset="0"/>
            </a:endParaRPr>
          </a:p>
          <a:p>
            <a:r>
              <a:rPr lang="en-US">
                <a:latin typeface="Calibri" pitchFamily="34" charset="0"/>
              </a:rPr>
              <a:t>714   corpora debentur, Lethaei ad fluminis undam</a:t>
            </a:r>
            <a:endParaRPr lang="nl-NL">
              <a:latin typeface="Calibri" pitchFamily="34" charset="0"/>
            </a:endParaRPr>
          </a:p>
          <a:p>
            <a:r>
              <a:rPr lang="en-US">
                <a:latin typeface="Calibri" pitchFamily="34" charset="0"/>
              </a:rPr>
              <a:t>715   securos latices et longa oblivia potant.</a:t>
            </a:r>
            <a:endParaRPr lang="nl-NL">
              <a:latin typeface="Calibri" pitchFamily="34" charset="0"/>
            </a:endParaRPr>
          </a:p>
          <a:p>
            <a:r>
              <a:rPr lang="en-US">
                <a:latin typeface="Calibri" pitchFamily="34" charset="0"/>
              </a:rPr>
              <a:t>716   Has equidem memorare tibi atque ostendere coram</a:t>
            </a:r>
            <a:endParaRPr lang="nl-NL">
              <a:latin typeface="Calibri" pitchFamily="34" charset="0"/>
            </a:endParaRPr>
          </a:p>
          <a:p>
            <a:r>
              <a:rPr lang="en-US">
                <a:latin typeface="Calibri" pitchFamily="34" charset="0"/>
              </a:rPr>
              <a:t>717   iampridem, hanc prolem cupio enumerare meorum,</a:t>
            </a:r>
            <a:endParaRPr lang="nl-NL">
              <a:latin typeface="Calibri" pitchFamily="34" charset="0"/>
            </a:endParaRPr>
          </a:p>
          <a:p>
            <a:r>
              <a:rPr lang="en-US">
                <a:latin typeface="Calibri" pitchFamily="34" charset="0"/>
              </a:rPr>
              <a:t>718   quo magis Italia mecum laetere reperta.”</a:t>
            </a:r>
            <a:endParaRPr lang="nl-NL">
              <a:latin typeface="Calibri" pitchFamily="34" charset="0"/>
            </a:endParaRPr>
          </a:p>
          <a:p>
            <a:r>
              <a:rPr lang="en-US">
                <a:latin typeface="Calibri" pitchFamily="34" charset="0"/>
              </a:rPr>
              <a:t>719   “O pater, anne aliquas ad caelum hinc ire putandum est</a:t>
            </a:r>
            <a:endParaRPr lang="nl-NL">
              <a:latin typeface="Calibri" pitchFamily="34" charset="0"/>
            </a:endParaRPr>
          </a:p>
          <a:p>
            <a:r>
              <a:rPr lang="en-US">
                <a:latin typeface="Calibri" pitchFamily="34" charset="0"/>
              </a:rPr>
              <a:t>720   sublimis animas iterumque ad tarda reverti</a:t>
            </a:r>
            <a:endParaRPr lang="nl-NL">
              <a:latin typeface="Calibri" pitchFamily="34" charset="0"/>
            </a:endParaRPr>
          </a:p>
          <a:p>
            <a:r>
              <a:rPr lang="en-US">
                <a:latin typeface="Calibri" pitchFamily="34" charset="0"/>
              </a:rPr>
              <a:t>721   corpora? Quae lucis miseris tam dira cupido?”</a:t>
            </a:r>
            <a:endParaRPr lang="nl-NL">
              <a:latin typeface="Calibri" pitchFamily="34" charset="0"/>
            </a:endParaRPr>
          </a:p>
          <a:p>
            <a:r>
              <a:rPr lang="en-US">
                <a:latin typeface="Calibri" pitchFamily="34" charset="0"/>
              </a:rPr>
              <a:t>722   “Dicam equidem nec te suspensum, nate, tenebo”</a:t>
            </a:r>
            <a:endParaRPr lang="nl-NL">
              <a:latin typeface="Calibri" pitchFamily="34" charset="0"/>
            </a:endParaRPr>
          </a:p>
          <a:p>
            <a:r>
              <a:rPr lang="en-US">
                <a:latin typeface="Calibri" pitchFamily="34" charset="0"/>
              </a:rPr>
              <a:t>723   suscipit Anchises atque ordine singula pandit.</a:t>
            </a:r>
            <a:endParaRPr lang="nl-NL">
              <a:latin typeface="Calibri" pitchFamily="34" charset="0"/>
            </a:endParaRPr>
          </a:p>
        </p:txBody>
      </p:sp>
      <p:cxnSp>
        <p:nvCxnSpPr>
          <p:cNvPr id="4" name="Rechte verbindingslijn 3"/>
          <p:cNvCxnSpPr/>
          <p:nvPr/>
        </p:nvCxnSpPr>
        <p:spPr>
          <a:xfrm>
            <a:off x="755650" y="3500438"/>
            <a:ext cx="6840538"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7525" name="Tekstvak 4"/>
          <p:cNvSpPr txBox="1">
            <a:spLocks noChangeArrowheads="1"/>
          </p:cNvSpPr>
          <p:nvPr/>
        </p:nvSpPr>
        <p:spPr bwMode="auto">
          <a:xfrm>
            <a:off x="539750" y="3573463"/>
            <a:ext cx="8353425" cy="3138487"/>
          </a:xfrm>
          <a:prstGeom prst="rect">
            <a:avLst/>
          </a:prstGeom>
          <a:noFill/>
          <a:ln w="9525">
            <a:noFill/>
            <a:miter lim="800000"/>
            <a:headEnd/>
            <a:tailEnd/>
          </a:ln>
        </p:spPr>
        <p:txBody>
          <a:bodyPr>
            <a:spAutoFit/>
          </a:bodyPr>
          <a:lstStyle/>
          <a:p>
            <a:r>
              <a:rPr lang="nl-NL">
                <a:latin typeface="Calibri" pitchFamily="34" charset="0"/>
              </a:rPr>
              <a:t>Vervolgens sprak vader Anchises: “De zielen, aan wie door het lot een tweede</a:t>
            </a:r>
          </a:p>
          <a:p>
            <a:r>
              <a:rPr lang="nl-NL">
                <a:latin typeface="Calibri" pitchFamily="34" charset="0"/>
              </a:rPr>
              <a:t>lichaam voorbestemd is, drinken bij het water van de rivier de Lethe</a:t>
            </a:r>
          </a:p>
          <a:p>
            <a:r>
              <a:rPr lang="nl-NL">
                <a:latin typeface="Calibri" pitchFamily="34" charset="0"/>
              </a:rPr>
              <a:t>het zorgenverdrijvende water en de langdurige vergetelheid.</a:t>
            </a:r>
          </a:p>
          <a:p>
            <a:r>
              <a:rPr lang="nl-NL">
                <a:latin typeface="Calibri" pitchFamily="34" charset="0"/>
              </a:rPr>
              <a:t>Deze (zielen) aan jou te vermelden en openlijk te laten zien,</a:t>
            </a:r>
          </a:p>
          <a:p>
            <a:r>
              <a:rPr lang="nl-NL">
                <a:latin typeface="Calibri" pitchFamily="34" charset="0"/>
              </a:rPr>
              <a:t>ik verlang er al lang stellig naar, dit nageslacht van de mijnen op te sommen,</a:t>
            </a:r>
          </a:p>
          <a:p>
            <a:r>
              <a:rPr lang="nl-NL">
                <a:latin typeface="Calibri" pitchFamily="34" charset="0"/>
              </a:rPr>
              <a:t>opdat jij je met mij des te meer verheugt over Italië, nu je het gevonden hebt.”</a:t>
            </a:r>
          </a:p>
          <a:p>
            <a:r>
              <a:rPr lang="nl-NL">
                <a:latin typeface="Calibri" pitchFamily="34" charset="0"/>
              </a:rPr>
              <a:t>“O vader, moet er dan gemeend worden dat sommige zielen vanhier opstijgen naar de</a:t>
            </a:r>
          </a:p>
          <a:p>
            <a:r>
              <a:rPr lang="nl-NL">
                <a:latin typeface="Calibri" pitchFamily="34" charset="0"/>
              </a:rPr>
              <a:t>bovenwereld en weer terug keren naar de trage</a:t>
            </a:r>
          </a:p>
          <a:p>
            <a:r>
              <a:rPr lang="nl-NL">
                <a:latin typeface="Calibri" pitchFamily="34" charset="0"/>
              </a:rPr>
              <a:t>lichamen?Welk zo verschrikkelijk verlangen naar licht hebben de ongelukkige (zielen)?”</a:t>
            </a:r>
          </a:p>
          <a:p>
            <a:r>
              <a:rPr lang="nl-NL">
                <a:latin typeface="Calibri" pitchFamily="34" charset="0"/>
              </a:rPr>
              <a:t>“Ik zal het je zeker zeggen en, zoon, ik zal je niet in spanning houden”,</a:t>
            </a:r>
          </a:p>
          <a:p>
            <a:r>
              <a:rPr lang="nl-NL">
                <a:latin typeface="Calibri" pitchFamily="34" charset="0"/>
              </a:rPr>
              <a:t>antwoordt Anchises en hij openbaart in volgorde elk afzonderlijk punt.</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057BCEBB-EA65-4E59-8A73-73807196BA72}" type="slidenum">
              <a:rPr lang="nl-NL"/>
              <a:pPr>
                <a:defRPr/>
              </a:pPr>
              <a:t>105</a:t>
            </a:fld>
            <a:endParaRPr lang="nl-NL"/>
          </a:p>
        </p:txBody>
      </p:sp>
      <p:sp>
        <p:nvSpPr>
          <p:cNvPr id="108547" name="Rechthoek 2"/>
          <p:cNvSpPr>
            <a:spLocks noChangeArrowheads="1"/>
          </p:cNvSpPr>
          <p:nvPr/>
        </p:nvSpPr>
        <p:spPr bwMode="auto">
          <a:xfrm>
            <a:off x="611188" y="333375"/>
            <a:ext cx="8064500" cy="6000750"/>
          </a:xfrm>
          <a:prstGeom prst="rect">
            <a:avLst/>
          </a:prstGeom>
          <a:noFill/>
          <a:ln w="9525">
            <a:noFill/>
            <a:miter lim="800000"/>
            <a:headEnd/>
            <a:tailEnd/>
          </a:ln>
        </p:spPr>
        <p:txBody>
          <a:bodyPr>
            <a:spAutoFit/>
          </a:bodyPr>
          <a:lstStyle/>
          <a:p>
            <a:r>
              <a:rPr lang="nl-NL" sz="2400">
                <a:latin typeface="Calibri" pitchFamily="34" charset="0"/>
                <a:sym typeface="Symbol" pitchFamily="18" charset="2"/>
              </a:rPr>
              <a:t></a:t>
            </a:r>
          </a:p>
          <a:p>
            <a:r>
              <a:rPr lang="nl-NL" sz="2400">
                <a:latin typeface="Calibri" pitchFamily="34" charset="0"/>
                <a:sym typeface="Symbol" pitchFamily="18" charset="2"/>
              </a:rPr>
              <a:t>Anchises vertelt over oorsprong van de ziel, over het ontstaan van de wereld, die van een hemels oervuur doortrokken is.</a:t>
            </a:r>
          </a:p>
          <a:p>
            <a:endParaRPr lang="nl-NL" sz="2400">
              <a:latin typeface="Calibri" pitchFamily="34" charset="0"/>
              <a:sym typeface="Symbol" pitchFamily="18" charset="2"/>
            </a:endParaRPr>
          </a:p>
          <a:p>
            <a:r>
              <a:rPr lang="nl-NL" sz="2400">
                <a:latin typeface="Calibri" pitchFamily="34" charset="0"/>
                <a:sym typeface="Symbol" pitchFamily="18" charset="2"/>
              </a:rPr>
              <a:t>Het menselijke lichaam, waardoor emoties ontstaan, remt af. </a:t>
            </a:r>
          </a:p>
          <a:p>
            <a:endParaRPr lang="nl-NL" sz="2400">
              <a:latin typeface="Calibri" pitchFamily="34" charset="0"/>
              <a:sym typeface="Symbol" pitchFamily="18" charset="2"/>
            </a:endParaRPr>
          </a:p>
          <a:p>
            <a:r>
              <a:rPr lang="nl-NL" sz="2400">
                <a:latin typeface="Calibri" pitchFamily="34" charset="0"/>
                <a:sym typeface="Symbol" pitchFamily="18" charset="2"/>
              </a:rPr>
              <a:t>Na het sterven komen de zielen vrij, maar die zijn vaak met de kwalijke smetten van het lichaam vergroeid. Daardoor moeten die zielen nog een tijd lang straffen ondergaan totdat de smetten verwijderd zijn met één van de vier basiselementen, aarde, lucht, water en vuur.</a:t>
            </a:r>
          </a:p>
          <a:p>
            <a:endParaRPr lang="nl-NL" sz="2400">
              <a:latin typeface="Calibri" pitchFamily="34" charset="0"/>
              <a:sym typeface="Symbol" pitchFamily="18" charset="2"/>
            </a:endParaRPr>
          </a:p>
          <a:p>
            <a:r>
              <a:rPr lang="nl-NL" sz="2400">
                <a:latin typeface="Calibri" pitchFamily="34" charset="0"/>
                <a:sym typeface="Symbol" pitchFamily="18" charset="2"/>
              </a:rPr>
              <a:t>Als er duizend jaar verstreken zijn, drinken de schimmen van de Lethe om hun herinnering aan foute dingen te wissen, en daarna reïncarneren zij. Die cyclus wordt maximaal 10 x herhaald, behalve door  filosofen: die hoeven maar 3 x.</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C188E7E4-9E80-42A1-B159-2958E8F761ED}" type="slidenum">
              <a:rPr lang="nl-NL"/>
              <a:pPr>
                <a:defRPr/>
              </a:pPr>
              <a:t>106</a:t>
            </a:fld>
            <a:endParaRPr lang="nl-NL"/>
          </a:p>
        </p:txBody>
      </p:sp>
      <p:sp>
        <p:nvSpPr>
          <p:cNvPr id="109571" name="Tekstvak 2"/>
          <p:cNvSpPr txBox="1">
            <a:spLocks noChangeArrowheads="1"/>
          </p:cNvSpPr>
          <p:nvPr/>
        </p:nvSpPr>
        <p:spPr bwMode="auto">
          <a:xfrm>
            <a:off x="611188" y="333375"/>
            <a:ext cx="6408737" cy="2584450"/>
          </a:xfrm>
          <a:prstGeom prst="rect">
            <a:avLst/>
          </a:prstGeom>
          <a:noFill/>
          <a:ln w="9525">
            <a:noFill/>
            <a:miter lim="800000"/>
            <a:headEnd/>
            <a:tailEnd/>
          </a:ln>
        </p:spPr>
        <p:txBody>
          <a:bodyPr>
            <a:spAutoFit/>
          </a:bodyPr>
          <a:lstStyle/>
          <a:p>
            <a:r>
              <a:rPr lang="en-US">
                <a:latin typeface="Calibri" pitchFamily="34" charset="0"/>
              </a:rPr>
              <a:t>724   “Principio caelum ac terras camposque liquentis</a:t>
            </a:r>
            <a:endParaRPr lang="nl-NL">
              <a:latin typeface="Calibri" pitchFamily="34" charset="0"/>
            </a:endParaRPr>
          </a:p>
          <a:p>
            <a:r>
              <a:rPr lang="en-US">
                <a:latin typeface="Calibri" pitchFamily="34" charset="0"/>
              </a:rPr>
              <a:t>725   lucentemque globum lunae Titaniaque astra</a:t>
            </a:r>
            <a:endParaRPr lang="nl-NL">
              <a:latin typeface="Calibri" pitchFamily="34" charset="0"/>
            </a:endParaRPr>
          </a:p>
          <a:p>
            <a:r>
              <a:rPr lang="en-US">
                <a:latin typeface="Calibri" pitchFamily="34" charset="0"/>
              </a:rPr>
              <a:t>726   spiritus intus alit, totamque infusa per artus</a:t>
            </a:r>
            <a:endParaRPr lang="nl-NL">
              <a:latin typeface="Calibri" pitchFamily="34" charset="0"/>
            </a:endParaRPr>
          </a:p>
          <a:p>
            <a:r>
              <a:rPr lang="en-US">
                <a:latin typeface="Calibri" pitchFamily="34" charset="0"/>
              </a:rPr>
              <a:t>727   mens agitat molem et magno se corpore miscet.</a:t>
            </a:r>
            <a:endParaRPr lang="nl-NL">
              <a:latin typeface="Calibri" pitchFamily="34" charset="0"/>
            </a:endParaRPr>
          </a:p>
          <a:p>
            <a:r>
              <a:rPr lang="en-US">
                <a:latin typeface="Calibri" pitchFamily="34" charset="0"/>
              </a:rPr>
              <a:t>728   Inde hominum pecudumque genus vitaeque volantum</a:t>
            </a:r>
            <a:endParaRPr lang="nl-NL">
              <a:latin typeface="Calibri" pitchFamily="34" charset="0"/>
            </a:endParaRPr>
          </a:p>
          <a:p>
            <a:r>
              <a:rPr lang="en-US">
                <a:latin typeface="Calibri" pitchFamily="34" charset="0"/>
              </a:rPr>
              <a:t>729   et quae marmoreo fert monstra sub aequore pontus.</a:t>
            </a:r>
            <a:endParaRPr lang="nl-NL">
              <a:latin typeface="Calibri" pitchFamily="34" charset="0"/>
            </a:endParaRPr>
          </a:p>
          <a:p>
            <a:r>
              <a:rPr lang="en-US">
                <a:latin typeface="Calibri" pitchFamily="34" charset="0"/>
              </a:rPr>
              <a:t>730   Igneus est ollis vigor et caelestis origo</a:t>
            </a:r>
            <a:endParaRPr lang="nl-NL">
              <a:latin typeface="Calibri" pitchFamily="34" charset="0"/>
            </a:endParaRPr>
          </a:p>
          <a:p>
            <a:r>
              <a:rPr lang="en-US">
                <a:latin typeface="Calibri" pitchFamily="34" charset="0"/>
              </a:rPr>
              <a:t>731   seminibus, quantum non noxia corpora tardant</a:t>
            </a:r>
            <a:endParaRPr lang="nl-NL">
              <a:latin typeface="Calibri" pitchFamily="34" charset="0"/>
            </a:endParaRPr>
          </a:p>
          <a:p>
            <a:r>
              <a:rPr lang="en-US">
                <a:latin typeface="Calibri" pitchFamily="34" charset="0"/>
              </a:rPr>
              <a:t>732   terrenique hebetant artus moribundaque membra.</a:t>
            </a:r>
            <a:endParaRPr lang="nl-NL">
              <a:latin typeface="Calibri" pitchFamily="34" charset="0"/>
            </a:endParaRPr>
          </a:p>
        </p:txBody>
      </p:sp>
      <p:cxnSp>
        <p:nvCxnSpPr>
          <p:cNvPr id="4" name="Rechte verbindingslijn 3"/>
          <p:cNvCxnSpPr/>
          <p:nvPr/>
        </p:nvCxnSpPr>
        <p:spPr>
          <a:xfrm>
            <a:off x="684213" y="3213100"/>
            <a:ext cx="684053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9573" name="Tekstvak 4"/>
          <p:cNvSpPr txBox="1">
            <a:spLocks noChangeArrowheads="1"/>
          </p:cNvSpPr>
          <p:nvPr/>
        </p:nvSpPr>
        <p:spPr bwMode="auto">
          <a:xfrm>
            <a:off x="611188" y="3429000"/>
            <a:ext cx="8424862" cy="2586038"/>
          </a:xfrm>
          <a:prstGeom prst="rect">
            <a:avLst/>
          </a:prstGeom>
          <a:noFill/>
          <a:ln w="9525">
            <a:noFill/>
            <a:miter lim="800000"/>
            <a:headEnd/>
            <a:tailEnd/>
          </a:ln>
        </p:spPr>
        <p:txBody>
          <a:bodyPr>
            <a:spAutoFit/>
          </a:bodyPr>
          <a:lstStyle/>
          <a:p>
            <a:r>
              <a:rPr lang="nl-NL">
                <a:latin typeface="Calibri" pitchFamily="34" charset="0"/>
              </a:rPr>
              <a:t>“Om te beginnen worden de hemel en de landen en de watervlaktes</a:t>
            </a:r>
          </a:p>
          <a:p>
            <a:r>
              <a:rPr lang="nl-NL">
                <a:latin typeface="Calibri" pitchFamily="34" charset="0"/>
              </a:rPr>
              <a:t>en de schitterende bol van de maan en de Titaanse sterren</a:t>
            </a:r>
          </a:p>
          <a:p>
            <a:r>
              <a:rPr lang="nl-NL">
                <a:latin typeface="Calibri" pitchFamily="34" charset="0"/>
              </a:rPr>
              <a:t>door de levensadem van binnen gevoed, en de geest, binnengedrongen door de delen</a:t>
            </a:r>
          </a:p>
          <a:p>
            <a:r>
              <a:rPr lang="nl-NL">
                <a:latin typeface="Calibri" pitchFamily="34" charset="0"/>
              </a:rPr>
              <a:t>heen, zet de hele massa in beweging en mengt zich met het grote geheel/lichaam.</a:t>
            </a:r>
          </a:p>
          <a:p>
            <a:r>
              <a:rPr lang="nl-NL">
                <a:latin typeface="Calibri" pitchFamily="34" charset="0"/>
              </a:rPr>
              <a:t>Vandaar ontstaan het geslacht van de mensen en van de landdieren en de levens van</a:t>
            </a:r>
          </a:p>
          <a:p>
            <a:r>
              <a:rPr lang="nl-NL">
                <a:latin typeface="Calibri" pitchFamily="34" charset="0"/>
              </a:rPr>
              <a:t>de vogels en de wonderlijke schepsels die de zee onder  de glanzende spiegel mee-</a:t>
            </a:r>
          </a:p>
          <a:p>
            <a:r>
              <a:rPr lang="nl-NL">
                <a:latin typeface="Calibri" pitchFamily="34" charset="0"/>
              </a:rPr>
              <a:t>voert. Zij hebben een vurige krachten de zaden hebben een hemelse oorsprong,</a:t>
            </a:r>
          </a:p>
          <a:p>
            <a:r>
              <a:rPr lang="nl-NL">
                <a:latin typeface="Calibri" pitchFamily="34" charset="0"/>
              </a:rPr>
              <a:t>voorzover niet de schadelijke lichamen (hen) afremmen</a:t>
            </a:r>
          </a:p>
          <a:p>
            <a:r>
              <a:rPr lang="nl-NL">
                <a:latin typeface="Calibri" pitchFamily="34" charset="0"/>
              </a:rPr>
              <a:t>en de aardse ledematen en de sterfelijke lichaamsdelen (hen) verzwakken.</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8D9C5210-CFF6-4AE2-8F5B-B259E47E34BD}" type="slidenum">
              <a:rPr lang="nl-NL"/>
              <a:pPr>
                <a:defRPr/>
              </a:pPr>
              <a:t>107</a:t>
            </a:fld>
            <a:endParaRPr lang="nl-NL"/>
          </a:p>
        </p:txBody>
      </p:sp>
      <p:sp>
        <p:nvSpPr>
          <p:cNvPr id="110595" name="Tekstvak 2"/>
          <p:cNvSpPr txBox="1">
            <a:spLocks noChangeArrowheads="1"/>
          </p:cNvSpPr>
          <p:nvPr/>
        </p:nvSpPr>
        <p:spPr bwMode="auto">
          <a:xfrm>
            <a:off x="611188" y="188913"/>
            <a:ext cx="6697662" cy="2862262"/>
          </a:xfrm>
          <a:prstGeom prst="rect">
            <a:avLst/>
          </a:prstGeom>
          <a:noFill/>
          <a:ln w="9525">
            <a:noFill/>
            <a:miter lim="800000"/>
            <a:headEnd/>
            <a:tailEnd/>
          </a:ln>
        </p:spPr>
        <p:txBody>
          <a:bodyPr>
            <a:spAutoFit/>
          </a:bodyPr>
          <a:lstStyle/>
          <a:p>
            <a:r>
              <a:rPr lang="en-US">
                <a:latin typeface="Calibri" pitchFamily="34" charset="0"/>
              </a:rPr>
              <a:t>733   Hinc metuunt cupiuntque, dolent gaudentque, neque auras</a:t>
            </a:r>
            <a:endParaRPr lang="nl-NL">
              <a:latin typeface="Calibri" pitchFamily="34" charset="0"/>
            </a:endParaRPr>
          </a:p>
          <a:p>
            <a:r>
              <a:rPr lang="en-US">
                <a:latin typeface="Calibri" pitchFamily="34" charset="0"/>
              </a:rPr>
              <a:t>734   dispiciunt clausae tenebris et carcere caeco.</a:t>
            </a:r>
            <a:endParaRPr lang="nl-NL">
              <a:latin typeface="Calibri" pitchFamily="34" charset="0"/>
            </a:endParaRPr>
          </a:p>
          <a:p>
            <a:r>
              <a:rPr lang="en-US">
                <a:latin typeface="Calibri" pitchFamily="34" charset="0"/>
              </a:rPr>
              <a:t>735   Quin et supremo cum lumine vita reliquit,</a:t>
            </a:r>
            <a:endParaRPr lang="nl-NL">
              <a:latin typeface="Calibri" pitchFamily="34" charset="0"/>
            </a:endParaRPr>
          </a:p>
          <a:p>
            <a:r>
              <a:rPr lang="en-US">
                <a:latin typeface="Calibri" pitchFamily="34" charset="0"/>
              </a:rPr>
              <a:t>736   non tamen omne malum miseris nec funditus omnes</a:t>
            </a:r>
            <a:endParaRPr lang="nl-NL">
              <a:latin typeface="Calibri" pitchFamily="34" charset="0"/>
            </a:endParaRPr>
          </a:p>
          <a:p>
            <a:r>
              <a:rPr lang="en-US">
                <a:latin typeface="Calibri" pitchFamily="34" charset="0"/>
              </a:rPr>
              <a:t>737   corporeae excedunt pestes, penitusque necesse est</a:t>
            </a:r>
            <a:endParaRPr lang="nl-NL">
              <a:latin typeface="Calibri" pitchFamily="34" charset="0"/>
            </a:endParaRPr>
          </a:p>
          <a:p>
            <a:r>
              <a:rPr lang="en-US">
                <a:latin typeface="Calibri" pitchFamily="34" charset="0"/>
              </a:rPr>
              <a:t>738   multa diu concreta modis inolescere miris.</a:t>
            </a:r>
            <a:endParaRPr lang="nl-NL">
              <a:latin typeface="Calibri" pitchFamily="34" charset="0"/>
            </a:endParaRPr>
          </a:p>
          <a:p>
            <a:r>
              <a:rPr lang="en-US">
                <a:latin typeface="Calibri" pitchFamily="34" charset="0"/>
              </a:rPr>
              <a:t>739   Ergo exercentur poenis veterumque malorum</a:t>
            </a:r>
            <a:endParaRPr lang="nl-NL">
              <a:latin typeface="Calibri" pitchFamily="34" charset="0"/>
            </a:endParaRPr>
          </a:p>
          <a:p>
            <a:r>
              <a:rPr lang="en-US">
                <a:latin typeface="Calibri" pitchFamily="34" charset="0"/>
              </a:rPr>
              <a:t>740   supplicia expendunt: aliae panduntur inanes</a:t>
            </a:r>
            <a:endParaRPr lang="nl-NL">
              <a:latin typeface="Calibri" pitchFamily="34" charset="0"/>
            </a:endParaRPr>
          </a:p>
          <a:p>
            <a:r>
              <a:rPr lang="en-US">
                <a:latin typeface="Calibri" pitchFamily="34" charset="0"/>
              </a:rPr>
              <a:t>741   suspensae ad ventos, aliis sub gurgite vasto</a:t>
            </a:r>
            <a:endParaRPr lang="nl-NL">
              <a:latin typeface="Calibri" pitchFamily="34" charset="0"/>
            </a:endParaRPr>
          </a:p>
          <a:p>
            <a:r>
              <a:rPr lang="en-US">
                <a:latin typeface="Calibri" pitchFamily="34" charset="0"/>
              </a:rPr>
              <a:t>742   infectum eluitur scelus aut exuritur igni:</a:t>
            </a:r>
            <a:endParaRPr lang="nl-NL">
              <a:latin typeface="Calibri" pitchFamily="34" charset="0"/>
            </a:endParaRPr>
          </a:p>
        </p:txBody>
      </p:sp>
      <p:cxnSp>
        <p:nvCxnSpPr>
          <p:cNvPr id="4" name="Rechte verbindingslijn 3"/>
          <p:cNvCxnSpPr/>
          <p:nvPr/>
        </p:nvCxnSpPr>
        <p:spPr>
          <a:xfrm>
            <a:off x="684213" y="3213100"/>
            <a:ext cx="684053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0597" name="Tekstvak 4"/>
          <p:cNvSpPr txBox="1">
            <a:spLocks noChangeArrowheads="1"/>
          </p:cNvSpPr>
          <p:nvPr/>
        </p:nvSpPr>
        <p:spPr bwMode="auto">
          <a:xfrm>
            <a:off x="611188" y="3429000"/>
            <a:ext cx="8281987" cy="2862263"/>
          </a:xfrm>
          <a:prstGeom prst="rect">
            <a:avLst/>
          </a:prstGeom>
          <a:noFill/>
          <a:ln w="9525">
            <a:noFill/>
            <a:miter lim="800000"/>
            <a:headEnd/>
            <a:tailEnd/>
          </a:ln>
        </p:spPr>
        <p:txBody>
          <a:bodyPr>
            <a:spAutoFit/>
          </a:bodyPr>
          <a:lstStyle/>
          <a:p>
            <a:r>
              <a:rPr lang="nl-NL">
                <a:latin typeface="Calibri" pitchFamily="34" charset="0"/>
              </a:rPr>
              <a:t>Als gevolg daarvan zijn zij bang en hebben zij verlangens, zijn ze treurig en blij, en </a:t>
            </a:r>
          </a:p>
          <a:p>
            <a:r>
              <a:rPr lang="nl-NL">
                <a:latin typeface="Calibri" pitchFamily="34" charset="0"/>
              </a:rPr>
              <a:t>niet zien zij, opgesloten in de duisternis en de donkere kerker, de hemel.</a:t>
            </a:r>
          </a:p>
          <a:p>
            <a:r>
              <a:rPr lang="nl-NL">
                <a:latin typeface="Calibri" pitchFamily="34" charset="0"/>
              </a:rPr>
              <a:t>Ja zelfs, wanneer op de laatste dag het leven hen heeft verlaten,</a:t>
            </a:r>
          </a:p>
          <a:p>
            <a:r>
              <a:rPr lang="nl-NL">
                <a:latin typeface="Calibri" pitchFamily="34" charset="0"/>
              </a:rPr>
              <a:t>verdwijnen voor de ongelukkigen toch niet elke kwaal en niet geheel en al</a:t>
            </a:r>
          </a:p>
          <a:p>
            <a:r>
              <a:rPr lang="nl-NL">
                <a:latin typeface="Calibri" pitchFamily="34" charset="0"/>
              </a:rPr>
              <a:t>de lichamelijke smetten, en het is noodzakelijk dat vele kwalen,</a:t>
            </a:r>
          </a:p>
          <a:p>
            <a:r>
              <a:rPr lang="nl-NL">
                <a:latin typeface="Calibri" pitchFamily="34" charset="0"/>
              </a:rPr>
              <a:t>lange tijd (met hen) verbonden, op wonderbaarlijke wijzen er diep mee vergroeien.</a:t>
            </a:r>
          </a:p>
          <a:p>
            <a:r>
              <a:rPr lang="nl-NL">
                <a:latin typeface="Calibri" pitchFamily="34" charset="0"/>
              </a:rPr>
              <a:t>Dus worden zij geteisterd door de straffen en zij ondergaan straffen  </a:t>
            </a:r>
          </a:p>
          <a:p>
            <a:r>
              <a:rPr lang="nl-NL">
                <a:latin typeface="Calibri" pitchFamily="34" charset="0"/>
              </a:rPr>
              <a:t>voor het oude kwaad: sommige (zielen) worden uitgestrekt</a:t>
            </a:r>
          </a:p>
          <a:p>
            <a:r>
              <a:rPr lang="nl-NL">
                <a:latin typeface="Calibri" pitchFamily="34" charset="0"/>
              </a:rPr>
              <a:t>opgehangen voor/in de ijle winden, voor andere wordt in een enorme draaikolk</a:t>
            </a:r>
          </a:p>
          <a:p>
            <a:r>
              <a:rPr lang="nl-NL">
                <a:latin typeface="Calibri" pitchFamily="34" charset="0"/>
              </a:rPr>
              <a:t>de misdaad waarmee zij besmet zijn weg gespoeld of door vuur uitgebrand:</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8C1242A7-4964-4057-869A-A5C17B88D09A}" type="slidenum">
              <a:rPr lang="nl-NL"/>
              <a:pPr>
                <a:defRPr/>
              </a:pPr>
              <a:t>108</a:t>
            </a:fld>
            <a:endParaRPr lang="nl-NL"/>
          </a:p>
        </p:txBody>
      </p:sp>
      <p:sp>
        <p:nvSpPr>
          <p:cNvPr id="111619" name="Tekstvak 2"/>
          <p:cNvSpPr txBox="1">
            <a:spLocks noChangeArrowheads="1"/>
          </p:cNvSpPr>
          <p:nvPr/>
        </p:nvSpPr>
        <p:spPr bwMode="auto">
          <a:xfrm>
            <a:off x="684213" y="476250"/>
            <a:ext cx="7632700" cy="2586038"/>
          </a:xfrm>
          <a:prstGeom prst="rect">
            <a:avLst/>
          </a:prstGeom>
          <a:noFill/>
          <a:ln w="9525">
            <a:noFill/>
            <a:miter lim="800000"/>
            <a:headEnd/>
            <a:tailEnd/>
          </a:ln>
        </p:spPr>
        <p:txBody>
          <a:bodyPr>
            <a:spAutoFit/>
          </a:bodyPr>
          <a:lstStyle/>
          <a:p>
            <a:r>
              <a:rPr lang="en-US">
                <a:latin typeface="Calibri" pitchFamily="34" charset="0"/>
              </a:rPr>
              <a:t>743   Quisque suos patimur manis. Exinde per amplum</a:t>
            </a:r>
            <a:endParaRPr lang="nl-NL">
              <a:latin typeface="Calibri" pitchFamily="34" charset="0"/>
            </a:endParaRPr>
          </a:p>
          <a:p>
            <a:r>
              <a:rPr lang="en-US">
                <a:latin typeface="Calibri" pitchFamily="34" charset="0"/>
              </a:rPr>
              <a:t>744   mittimur Elysium, et pauci laeta arva tenemus,</a:t>
            </a:r>
            <a:endParaRPr lang="nl-NL">
              <a:latin typeface="Calibri" pitchFamily="34" charset="0"/>
            </a:endParaRPr>
          </a:p>
          <a:p>
            <a:r>
              <a:rPr lang="en-US">
                <a:latin typeface="Calibri" pitchFamily="34" charset="0"/>
              </a:rPr>
              <a:t>745   donec longa dies perfecto temporis orbe</a:t>
            </a:r>
            <a:endParaRPr lang="nl-NL">
              <a:latin typeface="Calibri" pitchFamily="34" charset="0"/>
            </a:endParaRPr>
          </a:p>
          <a:p>
            <a:r>
              <a:rPr lang="en-US">
                <a:latin typeface="Calibri" pitchFamily="34" charset="0"/>
              </a:rPr>
              <a:t>746   concretam exemit labem, purumque relinquit</a:t>
            </a:r>
            <a:endParaRPr lang="nl-NL">
              <a:latin typeface="Calibri" pitchFamily="34" charset="0"/>
            </a:endParaRPr>
          </a:p>
          <a:p>
            <a:r>
              <a:rPr lang="en-US">
                <a:latin typeface="Calibri" pitchFamily="34" charset="0"/>
              </a:rPr>
              <a:t>747   aetherium sensum atque aurai simplicis ignem.</a:t>
            </a:r>
            <a:endParaRPr lang="nl-NL">
              <a:latin typeface="Calibri" pitchFamily="34" charset="0"/>
            </a:endParaRPr>
          </a:p>
          <a:p>
            <a:r>
              <a:rPr lang="en-US">
                <a:latin typeface="Calibri" pitchFamily="34" charset="0"/>
              </a:rPr>
              <a:t>748   Has omnis, ubi mille rotam volvere per annos,</a:t>
            </a:r>
            <a:endParaRPr lang="nl-NL">
              <a:latin typeface="Calibri" pitchFamily="34" charset="0"/>
            </a:endParaRPr>
          </a:p>
          <a:p>
            <a:r>
              <a:rPr lang="en-US">
                <a:latin typeface="Calibri" pitchFamily="34" charset="0"/>
              </a:rPr>
              <a:t>749   Lethaeum ad fluvium deus evocat agmine magno,</a:t>
            </a:r>
            <a:endParaRPr lang="nl-NL">
              <a:latin typeface="Calibri" pitchFamily="34" charset="0"/>
            </a:endParaRPr>
          </a:p>
          <a:p>
            <a:r>
              <a:rPr lang="en-US">
                <a:latin typeface="Calibri" pitchFamily="34" charset="0"/>
              </a:rPr>
              <a:t>750   scilicet immemores supera ut convexa revisant</a:t>
            </a:r>
            <a:endParaRPr lang="nl-NL">
              <a:latin typeface="Calibri" pitchFamily="34" charset="0"/>
            </a:endParaRPr>
          </a:p>
          <a:p>
            <a:r>
              <a:rPr lang="en-US">
                <a:latin typeface="Calibri" pitchFamily="34" charset="0"/>
              </a:rPr>
              <a:t>751   rursus, et incipiant in corpora velle reverti.”</a:t>
            </a:r>
            <a:endParaRPr lang="nl-NL">
              <a:latin typeface="Calibri" pitchFamily="34" charset="0"/>
            </a:endParaRPr>
          </a:p>
        </p:txBody>
      </p:sp>
      <p:cxnSp>
        <p:nvCxnSpPr>
          <p:cNvPr id="4" name="Rechte verbindingslijn 3"/>
          <p:cNvCxnSpPr/>
          <p:nvPr/>
        </p:nvCxnSpPr>
        <p:spPr>
          <a:xfrm>
            <a:off x="684213" y="3213100"/>
            <a:ext cx="684053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1621" name="Tekstvak 4"/>
          <p:cNvSpPr txBox="1">
            <a:spLocks noChangeArrowheads="1"/>
          </p:cNvSpPr>
          <p:nvPr/>
        </p:nvSpPr>
        <p:spPr bwMode="auto">
          <a:xfrm>
            <a:off x="684213" y="3429000"/>
            <a:ext cx="8208962" cy="2862263"/>
          </a:xfrm>
          <a:prstGeom prst="rect">
            <a:avLst/>
          </a:prstGeom>
          <a:noFill/>
          <a:ln w="9525">
            <a:noFill/>
            <a:miter lim="800000"/>
            <a:headEnd/>
            <a:tailEnd/>
          </a:ln>
        </p:spPr>
        <p:txBody>
          <a:bodyPr>
            <a:spAutoFit/>
          </a:bodyPr>
          <a:lstStyle/>
          <a:p>
            <a:r>
              <a:rPr lang="nl-NL">
                <a:latin typeface="Calibri" pitchFamily="34" charset="0"/>
              </a:rPr>
              <a:t>wij ervaren ieder van ons onze eigen straf/schimmen. Vervolgens worden wij door het</a:t>
            </a:r>
          </a:p>
          <a:p>
            <a:r>
              <a:rPr lang="nl-NL">
                <a:latin typeface="Calibri" pitchFamily="34" charset="0"/>
              </a:rPr>
              <a:t>weidse Elysium gestuurd, en weinigen van ons blijven in de vrolijke velden,</a:t>
            </a:r>
          </a:p>
          <a:p>
            <a:r>
              <a:rPr lang="nl-NL">
                <a:latin typeface="Calibri" pitchFamily="34" charset="0"/>
              </a:rPr>
              <a:t>totdat de lange tijd, nadat de kringloop van de tijd voltooid is,</a:t>
            </a:r>
          </a:p>
          <a:p>
            <a:r>
              <a:rPr lang="nl-NL">
                <a:latin typeface="Calibri" pitchFamily="34" charset="0"/>
              </a:rPr>
              <a:t>de smet die (met hen) verbonden is, weg genomen heeft, en in zuivere staat</a:t>
            </a:r>
          </a:p>
          <a:p>
            <a:r>
              <a:rPr lang="nl-NL">
                <a:latin typeface="Calibri" pitchFamily="34" charset="0"/>
              </a:rPr>
              <a:t>de etherische geest en het vuur van de enkelvoudige adem achtergelaten heeft.</a:t>
            </a:r>
          </a:p>
          <a:p>
            <a:r>
              <a:rPr lang="nl-NL">
                <a:latin typeface="Calibri" pitchFamily="34" charset="0"/>
              </a:rPr>
              <a:t>Al deze (zielen), zodra zij gedurende duizend jaar het rad hebben rond gedraaid,</a:t>
            </a:r>
          </a:p>
          <a:p>
            <a:r>
              <a:rPr lang="nl-NL">
                <a:latin typeface="Calibri" pitchFamily="34" charset="0"/>
              </a:rPr>
              <a:t>roept de godheid op naar de rivier de Lethe in een grote stoet,</a:t>
            </a:r>
          </a:p>
          <a:p>
            <a:r>
              <a:rPr lang="nl-NL">
                <a:latin typeface="Calibri" pitchFamily="34" charset="0"/>
              </a:rPr>
              <a:t>natuurlijk om zonder herinnering het hemelgewelf weer te bekijken,</a:t>
            </a:r>
          </a:p>
          <a:p>
            <a:r>
              <a:rPr lang="nl-NL">
                <a:latin typeface="Calibri" pitchFamily="34" charset="0"/>
              </a:rPr>
              <a:t>en om te beginnen te willen terug keren naar de lichamen.”</a:t>
            </a:r>
          </a:p>
          <a:p>
            <a:endParaRPr lang="nl-NL">
              <a:latin typeface="Calibri" pitchFamily="34" charset="0"/>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2560241A-12ED-4C04-AEE5-F61BF73EF0A3}" type="slidenum">
              <a:rPr lang="nl-NL"/>
              <a:pPr>
                <a:defRPr/>
              </a:pPr>
              <a:t>109</a:t>
            </a:fld>
            <a:endParaRPr lang="nl-NL"/>
          </a:p>
        </p:txBody>
      </p:sp>
      <p:sp>
        <p:nvSpPr>
          <p:cNvPr id="112643" name="Tekstvak 2"/>
          <p:cNvSpPr txBox="1">
            <a:spLocks noChangeArrowheads="1"/>
          </p:cNvSpPr>
          <p:nvPr/>
        </p:nvSpPr>
        <p:spPr bwMode="auto">
          <a:xfrm>
            <a:off x="827088" y="404813"/>
            <a:ext cx="5832475" cy="1200150"/>
          </a:xfrm>
          <a:prstGeom prst="rect">
            <a:avLst/>
          </a:prstGeom>
          <a:noFill/>
          <a:ln w="9525">
            <a:noFill/>
            <a:miter lim="800000"/>
            <a:headEnd/>
            <a:tailEnd/>
          </a:ln>
        </p:spPr>
        <p:txBody>
          <a:bodyPr>
            <a:spAutoFit/>
          </a:bodyPr>
          <a:lstStyle/>
          <a:p>
            <a:r>
              <a:rPr lang="en-US">
                <a:latin typeface="Calibri" pitchFamily="34" charset="0"/>
              </a:rPr>
              <a:t>752   Dixerat Anchises natumque unaque Sibyllam</a:t>
            </a:r>
            <a:endParaRPr lang="nl-NL">
              <a:latin typeface="Calibri" pitchFamily="34" charset="0"/>
            </a:endParaRPr>
          </a:p>
          <a:p>
            <a:r>
              <a:rPr lang="en-US">
                <a:latin typeface="Calibri" pitchFamily="34" charset="0"/>
              </a:rPr>
              <a:t>753   conventus trahit in medios turbamque sonantem,</a:t>
            </a:r>
            <a:endParaRPr lang="nl-NL">
              <a:latin typeface="Calibri" pitchFamily="34" charset="0"/>
            </a:endParaRPr>
          </a:p>
          <a:p>
            <a:r>
              <a:rPr lang="en-US">
                <a:latin typeface="Calibri" pitchFamily="34" charset="0"/>
              </a:rPr>
              <a:t>754   et tumulum capit unde omnis longo ordine posset</a:t>
            </a:r>
            <a:endParaRPr lang="nl-NL">
              <a:latin typeface="Calibri" pitchFamily="34" charset="0"/>
            </a:endParaRPr>
          </a:p>
          <a:p>
            <a:r>
              <a:rPr lang="nl-NL">
                <a:latin typeface="Calibri" pitchFamily="34" charset="0"/>
              </a:rPr>
              <a:t>755   adversos legere et venientum discere vultus.</a:t>
            </a:r>
          </a:p>
        </p:txBody>
      </p:sp>
      <p:cxnSp>
        <p:nvCxnSpPr>
          <p:cNvPr id="4" name="Rechte verbindingslijn 3"/>
          <p:cNvCxnSpPr/>
          <p:nvPr/>
        </p:nvCxnSpPr>
        <p:spPr>
          <a:xfrm>
            <a:off x="684213" y="1700213"/>
            <a:ext cx="684053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2645" name="Tekstvak 4"/>
          <p:cNvSpPr txBox="1">
            <a:spLocks noChangeArrowheads="1"/>
          </p:cNvSpPr>
          <p:nvPr/>
        </p:nvSpPr>
        <p:spPr bwMode="auto">
          <a:xfrm>
            <a:off x="827088" y="1916113"/>
            <a:ext cx="7921625" cy="1201737"/>
          </a:xfrm>
          <a:prstGeom prst="rect">
            <a:avLst/>
          </a:prstGeom>
          <a:noFill/>
          <a:ln w="9525">
            <a:noFill/>
            <a:miter lim="800000"/>
            <a:headEnd/>
            <a:tailEnd/>
          </a:ln>
        </p:spPr>
        <p:txBody>
          <a:bodyPr>
            <a:spAutoFit/>
          </a:bodyPr>
          <a:lstStyle/>
          <a:p>
            <a:r>
              <a:rPr lang="nl-NL">
                <a:latin typeface="Calibri" pitchFamily="34" charset="0"/>
              </a:rPr>
              <a:t>Anchises had gesproken en zijn zoon en tegelijkertijd de Sibylle </a:t>
            </a:r>
          </a:p>
          <a:p>
            <a:r>
              <a:rPr lang="nl-NL">
                <a:latin typeface="Calibri" pitchFamily="34" charset="0"/>
              </a:rPr>
              <a:t>trekt hij naar het midden van de samenkomst(en) en de gonzende menigte,</a:t>
            </a:r>
          </a:p>
          <a:p>
            <a:r>
              <a:rPr lang="nl-NL">
                <a:latin typeface="Calibri" pitchFamily="34" charset="0"/>
              </a:rPr>
              <a:t>en hij bestijgt een heuvel om vandaar allen in een lange rij, die hij voor zich heeft,</a:t>
            </a:r>
          </a:p>
          <a:p>
            <a:r>
              <a:rPr lang="nl-NL">
                <a:latin typeface="Calibri" pitchFamily="34" charset="0"/>
              </a:rPr>
              <a:t>te kunnen monsteren en de gezichten (te) herkennen van hen die voorbij kwamen.</a:t>
            </a:r>
          </a:p>
        </p:txBody>
      </p:sp>
      <p:cxnSp>
        <p:nvCxnSpPr>
          <p:cNvPr id="6" name="Rechte verbindingslijn 5"/>
          <p:cNvCxnSpPr/>
          <p:nvPr/>
        </p:nvCxnSpPr>
        <p:spPr>
          <a:xfrm>
            <a:off x="684213" y="3500438"/>
            <a:ext cx="684053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 name="Rechte verbindingslijn 6"/>
          <p:cNvCxnSpPr/>
          <p:nvPr/>
        </p:nvCxnSpPr>
        <p:spPr>
          <a:xfrm>
            <a:off x="684213" y="3357563"/>
            <a:ext cx="684053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 name="Rechte verbindingslijn 7"/>
          <p:cNvCxnSpPr/>
          <p:nvPr/>
        </p:nvCxnSpPr>
        <p:spPr>
          <a:xfrm>
            <a:off x="684213" y="3213100"/>
            <a:ext cx="684053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2649" name="Tekstvak 8"/>
          <p:cNvSpPr txBox="1">
            <a:spLocks noChangeArrowheads="1"/>
          </p:cNvSpPr>
          <p:nvPr/>
        </p:nvSpPr>
        <p:spPr bwMode="auto">
          <a:xfrm>
            <a:off x="684213" y="4221163"/>
            <a:ext cx="7632700" cy="1077912"/>
          </a:xfrm>
          <a:prstGeom prst="rect">
            <a:avLst/>
          </a:prstGeom>
          <a:noFill/>
          <a:ln w="9525">
            <a:noFill/>
            <a:miter lim="800000"/>
            <a:headEnd/>
            <a:tailEnd/>
          </a:ln>
        </p:spPr>
        <p:txBody>
          <a:bodyPr>
            <a:spAutoFit/>
          </a:bodyPr>
          <a:lstStyle/>
          <a:p>
            <a:pPr algn="ctr"/>
            <a:r>
              <a:rPr lang="nl-NL" sz="3200">
                <a:solidFill>
                  <a:srgbClr val="FF0000"/>
                </a:solidFill>
                <a:latin typeface="Calibri" pitchFamily="34" charset="0"/>
              </a:rPr>
              <a:t>En tot hier waren we gekomen in de les….. Nu de laatste stukjes nog!</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2"/>
          </p:nvPr>
        </p:nvSpPr>
        <p:spPr/>
        <p:txBody>
          <a:bodyPr/>
          <a:lstStyle/>
          <a:p>
            <a:pPr>
              <a:defRPr/>
            </a:pPr>
            <a:fld id="{CA426ADA-9603-4661-B406-90367F7E8D5D}" type="slidenum">
              <a:rPr lang="nl-NL"/>
              <a:pPr>
                <a:defRPr/>
              </a:pPr>
              <a:t>11</a:t>
            </a:fld>
            <a:endParaRPr lang="nl-NL"/>
          </a:p>
        </p:txBody>
      </p:sp>
      <p:sp>
        <p:nvSpPr>
          <p:cNvPr id="12291" name="Tekstvak 3"/>
          <p:cNvSpPr txBox="1">
            <a:spLocks noChangeArrowheads="1"/>
          </p:cNvSpPr>
          <p:nvPr/>
        </p:nvSpPr>
        <p:spPr bwMode="auto">
          <a:xfrm>
            <a:off x="323850" y="1412875"/>
            <a:ext cx="8496300" cy="4894263"/>
          </a:xfrm>
          <a:prstGeom prst="rect">
            <a:avLst/>
          </a:prstGeom>
          <a:noFill/>
          <a:ln w="9525">
            <a:noFill/>
            <a:miter lim="800000"/>
            <a:headEnd/>
            <a:tailEnd/>
          </a:ln>
        </p:spPr>
        <p:txBody>
          <a:bodyPr>
            <a:spAutoFit/>
          </a:bodyPr>
          <a:lstStyle/>
          <a:p>
            <a:r>
              <a:rPr lang="nl-NL" sz="2400">
                <a:latin typeface="Calibri" pitchFamily="34" charset="0"/>
              </a:rPr>
              <a:t>De traditionele kenmerken van het antieke epos - Aeneis:</a:t>
            </a:r>
          </a:p>
          <a:p>
            <a:pPr>
              <a:buFont typeface="Wingdings" pitchFamily="2" charset="2"/>
              <a:buChar char="§"/>
            </a:pPr>
            <a:r>
              <a:rPr lang="nl-NL" sz="2400">
                <a:latin typeface="Calibri" pitchFamily="34" charset="0"/>
                <a:sym typeface="Wingdings" pitchFamily="2" charset="2"/>
              </a:rPr>
              <a:t>dactylische hexameter (5 maal —— of —</a:t>
            </a:r>
            <a:r>
              <a:rPr lang="el-GR" sz="2400">
                <a:latin typeface="Calibri" pitchFamily="34" charset="0"/>
                <a:sym typeface="Wingdings" pitchFamily="2" charset="2"/>
              </a:rPr>
              <a:t>υυ</a:t>
            </a:r>
            <a:r>
              <a:rPr lang="nl-NL" sz="2400">
                <a:latin typeface="Calibri" pitchFamily="34" charset="0"/>
                <a:sym typeface="Wingdings" pitchFamily="2" charset="2"/>
              </a:rPr>
              <a:t>  en  achteraan —x)</a:t>
            </a:r>
          </a:p>
          <a:p>
            <a:pPr>
              <a:buFont typeface="Wingdings" pitchFamily="2" charset="2"/>
              <a:buChar char="§"/>
            </a:pPr>
            <a:endParaRPr lang="nl-NL" sz="2400">
              <a:latin typeface="Calibri" pitchFamily="34" charset="0"/>
              <a:sym typeface="Wingdings" pitchFamily="2" charset="2"/>
            </a:endParaRPr>
          </a:p>
          <a:p>
            <a:pPr>
              <a:buFont typeface="Wingdings" pitchFamily="2" charset="2"/>
              <a:buChar char="§"/>
            </a:pPr>
            <a:r>
              <a:rPr lang="nl-NL" sz="2400">
                <a:latin typeface="Calibri" pitchFamily="34" charset="0"/>
                <a:sym typeface="Wingdings" pitchFamily="2" charset="2"/>
              </a:rPr>
              <a:t>lang, verhalend gedicht, doorlopende verhaallijn – omzwervingen 	Aeneas en aankomst in Italië</a:t>
            </a:r>
          </a:p>
          <a:p>
            <a:pPr>
              <a:buFont typeface="Wingdings" pitchFamily="2" charset="2"/>
              <a:buChar char="§"/>
            </a:pPr>
            <a:endParaRPr lang="nl-NL" sz="2400">
              <a:latin typeface="Calibri" pitchFamily="34" charset="0"/>
              <a:sym typeface="Wingdings" pitchFamily="2" charset="2"/>
            </a:endParaRPr>
          </a:p>
          <a:p>
            <a:pPr>
              <a:buFont typeface="Wingdings" pitchFamily="2" charset="2"/>
              <a:buChar char="§"/>
            </a:pPr>
            <a:r>
              <a:rPr lang="nl-NL" sz="2400">
                <a:latin typeface="Calibri" pitchFamily="34" charset="0"/>
                <a:sym typeface="Wingdings" pitchFamily="2" charset="2"/>
              </a:rPr>
              <a:t>verheven stijl  verheven onderwerp – Aeneas’ pietas</a:t>
            </a:r>
          </a:p>
          <a:p>
            <a:pPr>
              <a:buFont typeface="Wingdings" pitchFamily="2" charset="2"/>
              <a:buChar char="§"/>
            </a:pPr>
            <a:endParaRPr lang="nl-NL" sz="2400">
              <a:latin typeface="Calibri" pitchFamily="34" charset="0"/>
              <a:sym typeface="Wingdings" pitchFamily="2" charset="2"/>
            </a:endParaRPr>
          </a:p>
          <a:p>
            <a:pPr>
              <a:buFont typeface="Wingdings" pitchFamily="2" charset="2"/>
              <a:buChar char="§"/>
            </a:pPr>
            <a:r>
              <a:rPr lang="nl-NL" sz="2400">
                <a:latin typeface="Calibri" pitchFamily="34" charset="0"/>
                <a:sym typeface="Wingdings" pitchFamily="2" charset="2"/>
              </a:rPr>
              <a:t>één handeling, één hoofdpersoon/held – Aeneas</a:t>
            </a:r>
          </a:p>
          <a:p>
            <a:pPr>
              <a:buFont typeface="Wingdings" pitchFamily="2" charset="2"/>
              <a:buChar char="§"/>
            </a:pPr>
            <a:endParaRPr lang="nl-NL" sz="2400">
              <a:latin typeface="Calibri" pitchFamily="34" charset="0"/>
              <a:sym typeface="Wingdings" pitchFamily="2" charset="2"/>
            </a:endParaRPr>
          </a:p>
          <a:p>
            <a:pPr>
              <a:buFont typeface="Wingdings" pitchFamily="2" charset="2"/>
              <a:buChar char="§"/>
            </a:pPr>
            <a:r>
              <a:rPr lang="nl-NL" sz="2400">
                <a:latin typeface="Calibri" pitchFamily="34" charset="0"/>
              </a:rPr>
              <a:t>in handeling ingrijpende goden – bijv. Juno en Venus</a:t>
            </a:r>
          </a:p>
          <a:p>
            <a:pPr>
              <a:buFont typeface="Wingdings" pitchFamily="2" charset="2"/>
              <a:buChar char="§"/>
            </a:pPr>
            <a:endParaRPr lang="nl-NL" sz="2400">
              <a:latin typeface="Calibri" pitchFamily="34" charset="0"/>
            </a:endParaRPr>
          </a:p>
          <a:p>
            <a:pPr>
              <a:buFont typeface="Wingdings" pitchFamily="2" charset="2"/>
              <a:buChar char="§"/>
            </a:pPr>
            <a:r>
              <a:rPr lang="nl-NL" sz="2400">
                <a:latin typeface="Calibri" pitchFamily="34" charset="0"/>
              </a:rPr>
              <a:t>specifiek kenmerk: Homerische vergelijking </a:t>
            </a:r>
          </a:p>
        </p:txBody>
      </p:sp>
      <p:sp>
        <p:nvSpPr>
          <p:cNvPr id="7" name="Titel 1"/>
          <p:cNvSpPr txBox="1">
            <a:spLocks/>
          </p:cNvSpPr>
          <p:nvPr/>
        </p:nvSpPr>
        <p:spPr>
          <a:xfrm>
            <a:off x="250825" y="260350"/>
            <a:ext cx="8229600" cy="792163"/>
          </a:xfrm>
          <a:prstGeom prst="rect">
            <a:avLst/>
          </a:prstGeom>
        </p:spPr>
        <p:txBody>
          <a:bodyPr/>
          <a:lstStyle/>
          <a:p>
            <a:pPr fontAlgn="auto">
              <a:spcAft>
                <a:spcPts val="0"/>
              </a:spcAft>
              <a:defRPr/>
            </a:pPr>
            <a:r>
              <a:rPr lang="nl-NL" sz="4400" dirty="0">
                <a:latin typeface="+mj-lt"/>
                <a:ea typeface="+mj-ea"/>
                <a:cs typeface="+mj-cs"/>
              </a:rPr>
              <a:t>De </a:t>
            </a:r>
            <a:r>
              <a:rPr lang="nl-NL" sz="4400" dirty="0" err="1">
                <a:latin typeface="+mj-lt"/>
                <a:ea typeface="+mj-ea"/>
                <a:cs typeface="+mj-cs"/>
              </a:rPr>
              <a:t>Aeneis</a:t>
            </a:r>
            <a:r>
              <a:rPr lang="nl-NL" sz="4400" dirty="0">
                <a:latin typeface="+mj-lt"/>
                <a:ea typeface="+mj-ea"/>
                <a:cs typeface="+mj-cs"/>
              </a:rPr>
              <a:t>: een epos in 12 boeken</a:t>
            </a:r>
            <a:endParaRPr lang="nl-NL" sz="4400" dirty="0">
              <a:latin typeface="+mj-lt"/>
              <a:ea typeface="+mj-ea"/>
              <a:cs typeface="+mj-cs"/>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21F090AC-7764-43CB-BFDB-0F7BB43468F4}" type="slidenum">
              <a:rPr lang="nl-NL"/>
              <a:pPr>
                <a:defRPr/>
              </a:pPr>
              <a:t>110</a:t>
            </a:fld>
            <a:endParaRPr lang="nl-NL"/>
          </a:p>
        </p:txBody>
      </p:sp>
      <p:sp>
        <p:nvSpPr>
          <p:cNvPr id="113667" name="Rechthoek 2"/>
          <p:cNvSpPr>
            <a:spLocks noChangeArrowheads="1"/>
          </p:cNvSpPr>
          <p:nvPr/>
        </p:nvSpPr>
        <p:spPr bwMode="auto">
          <a:xfrm>
            <a:off x="611188" y="333375"/>
            <a:ext cx="7921625" cy="6000750"/>
          </a:xfrm>
          <a:prstGeom prst="rect">
            <a:avLst/>
          </a:prstGeom>
          <a:noFill/>
          <a:ln w="9525">
            <a:noFill/>
            <a:miter lim="800000"/>
            <a:headEnd/>
            <a:tailEnd/>
          </a:ln>
        </p:spPr>
        <p:txBody>
          <a:bodyPr>
            <a:spAutoFit/>
          </a:bodyPr>
          <a:lstStyle/>
          <a:p>
            <a:r>
              <a:rPr lang="nl-NL" sz="2400">
                <a:latin typeface="Calibri" pitchFamily="34" charset="0"/>
                <a:sym typeface="Symbol" pitchFamily="18" charset="2"/>
              </a:rPr>
              <a:t></a:t>
            </a:r>
          </a:p>
          <a:p>
            <a:r>
              <a:rPr lang="nl-NL" sz="2400">
                <a:latin typeface="Calibri" pitchFamily="34" charset="0"/>
                <a:sym typeface="Symbol" pitchFamily="18" charset="2"/>
              </a:rPr>
              <a:t>Anchises gaat, na zijn, vrij theoretische betoog, over tot waar men boek VI eigenlijk voor leest: de voorspelling van de toekomst van Aeneas en zijn nakomelingen.</a:t>
            </a:r>
          </a:p>
          <a:p>
            <a:endParaRPr lang="nl-NL" sz="2400">
              <a:latin typeface="Calibri" pitchFamily="34" charset="0"/>
              <a:sym typeface="Symbol" pitchFamily="18" charset="2"/>
            </a:endParaRPr>
          </a:p>
          <a:p>
            <a:r>
              <a:rPr lang="nl-NL" sz="2400">
                <a:latin typeface="Calibri" pitchFamily="34" charset="0"/>
                <a:sym typeface="Symbol" pitchFamily="18" charset="2"/>
              </a:rPr>
              <a:t>Die voorspelling blijkt dus wonderwel te kloppen met de geschiedenis zoals de hogere laag in de Romeinse bevolking die wel kende.</a:t>
            </a:r>
          </a:p>
          <a:p>
            <a:endParaRPr lang="nl-NL" sz="2400">
              <a:latin typeface="Calibri" pitchFamily="34" charset="0"/>
              <a:sym typeface="Symbol" pitchFamily="18" charset="2"/>
            </a:endParaRPr>
          </a:p>
          <a:p>
            <a:r>
              <a:rPr lang="nl-NL" sz="2400">
                <a:latin typeface="Calibri" pitchFamily="34" charset="0"/>
                <a:sym typeface="Symbol" pitchFamily="18" charset="2"/>
              </a:rPr>
              <a:t>Ook Augustus zal in zijn nopjes zijn geweest met zijn goddelijke afkomst (via via, dat wel), omdat hij op die manier de steun van de Romeinse bevolking natuurlijk verwierf. Wie wil er niet afstammen van de goden?</a:t>
            </a:r>
          </a:p>
          <a:p>
            <a:endParaRPr lang="nl-NL" sz="2400">
              <a:latin typeface="Calibri" pitchFamily="34" charset="0"/>
              <a:sym typeface="Symbol" pitchFamily="18" charset="2"/>
            </a:endParaRPr>
          </a:p>
          <a:p>
            <a:r>
              <a:rPr lang="nl-NL" sz="2400">
                <a:latin typeface="Calibri" pitchFamily="34" charset="0"/>
                <a:sym typeface="Symbol" pitchFamily="18" charset="2"/>
              </a:rPr>
              <a:t>Anchises doorloopt alle interessante figuren uit Rome’s verleden, en heden! </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B032018F-7CFD-4866-AE6D-C1247751731B}" type="slidenum">
              <a:rPr lang="nl-NL"/>
              <a:pPr>
                <a:defRPr/>
              </a:pPr>
              <a:t>111</a:t>
            </a:fld>
            <a:endParaRPr lang="nl-NL"/>
          </a:p>
        </p:txBody>
      </p:sp>
      <p:sp>
        <p:nvSpPr>
          <p:cNvPr id="114691" name="Tekstvak 2"/>
          <p:cNvSpPr txBox="1">
            <a:spLocks noChangeArrowheads="1"/>
          </p:cNvSpPr>
          <p:nvPr/>
        </p:nvSpPr>
        <p:spPr bwMode="auto">
          <a:xfrm>
            <a:off x="827088" y="549275"/>
            <a:ext cx="5689600" cy="922338"/>
          </a:xfrm>
          <a:prstGeom prst="rect">
            <a:avLst/>
          </a:prstGeom>
          <a:noFill/>
          <a:ln w="9525">
            <a:noFill/>
            <a:miter lim="800000"/>
            <a:headEnd/>
            <a:tailEnd/>
          </a:ln>
        </p:spPr>
        <p:txBody>
          <a:bodyPr>
            <a:spAutoFit/>
          </a:bodyPr>
          <a:lstStyle/>
          <a:p>
            <a:r>
              <a:rPr lang="en-US">
                <a:latin typeface="Calibri" pitchFamily="34" charset="0"/>
              </a:rPr>
              <a:t>788   Huc geminas nunc flecte acies, hanc aspice gentem</a:t>
            </a:r>
            <a:endParaRPr lang="nl-NL">
              <a:latin typeface="Calibri" pitchFamily="34" charset="0"/>
            </a:endParaRPr>
          </a:p>
          <a:p>
            <a:r>
              <a:rPr lang="en-US">
                <a:latin typeface="Calibri" pitchFamily="34" charset="0"/>
              </a:rPr>
              <a:t>789   Romanosque tuos. Hic Caesar et omnis Iuli</a:t>
            </a:r>
            <a:endParaRPr lang="nl-NL">
              <a:latin typeface="Calibri" pitchFamily="34" charset="0"/>
            </a:endParaRPr>
          </a:p>
          <a:p>
            <a:r>
              <a:rPr lang="en-US">
                <a:latin typeface="Calibri" pitchFamily="34" charset="0"/>
              </a:rPr>
              <a:t>790   progenies magnum caeli ventura sub axem.</a:t>
            </a:r>
            <a:endParaRPr lang="nl-NL">
              <a:latin typeface="Calibri" pitchFamily="34" charset="0"/>
            </a:endParaRPr>
          </a:p>
        </p:txBody>
      </p:sp>
      <p:cxnSp>
        <p:nvCxnSpPr>
          <p:cNvPr id="4" name="Rechte verbindingslijn 3"/>
          <p:cNvCxnSpPr/>
          <p:nvPr/>
        </p:nvCxnSpPr>
        <p:spPr>
          <a:xfrm>
            <a:off x="611188" y="1628775"/>
            <a:ext cx="684053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4693" name="Tekstvak 4"/>
          <p:cNvSpPr txBox="1">
            <a:spLocks noChangeArrowheads="1"/>
          </p:cNvSpPr>
          <p:nvPr/>
        </p:nvSpPr>
        <p:spPr bwMode="auto">
          <a:xfrm>
            <a:off x="827088" y="1844675"/>
            <a:ext cx="7848600" cy="923925"/>
          </a:xfrm>
          <a:prstGeom prst="rect">
            <a:avLst/>
          </a:prstGeom>
          <a:noFill/>
          <a:ln w="9525">
            <a:noFill/>
            <a:miter lim="800000"/>
            <a:headEnd/>
            <a:tailEnd/>
          </a:ln>
        </p:spPr>
        <p:txBody>
          <a:bodyPr>
            <a:spAutoFit/>
          </a:bodyPr>
          <a:lstStyle/>
          <a:p>
            <a:r>
              <a:rPr lang="nl-NL">
                <a:latin typeface="Calibri" pitchFamily="34" charset="0"/>
              </a:rPr>
              <a:t>Richt nu je beide ogen hierheen, aanschouw dit volk</a:t>
            </a:r>
          </a:p>
          <a:p>
            <a:r>
              <a:rPr lang="nl-NL">
                <a:latin typeface="Calibri" pitchFamily="34" charset="0"/>
              </a:rPr>
              <a:t>en jouw Romeinen. Dit is Caesar en het hele nageslacht</a:t>
            </a:r>
          </a:p>
          <a:p>
            <a:r>
              <a:rPr lang="nl-NL">
                <a:latin typeface="Calibri" pitchFamily="34" charset="0"/>
              </a:rPr>
              <a:t>van Julus, bestemd om tot dichtbij de grote as van de hemel te komen.</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BD6A9496-DDDC-4E9F-B671-DE28A613F7CE}" type="slidenum">
              <a:rPr lang="nl-NL"/>
              <a:pPr>
                <a:defRPr/>
              </a:pPr>
              <a:t>112</a:t>
            </a:fld>
            <a:endParaRPr lang="nl-NL"/>
          </a:p>
        </p:txBody>
      </p:sp>
      <p:sp>
        <p:nvSpPr>
          <p:cNvPr id="115715" name="Tekstvak 2"/>
          <p:cNvSpPr txBox="1">
            <a:spLocks noChangeArrowheads="1"/>
          </p:cNvSpPr>
          <p:nvPr/>
        </p:nvSpPr>
        <p:spPr bwMode="auto">
          <a:xfrm>
            <a:off x="755650" y="620713"/>
            <a:ext cx="7632700" cy="1477962"/>
          </a:xfrm>
          <a:prstGeom prst="rect">
            <a:avLst/>
          </a:prstGeom>
          <a:noFill/>
          <a:ln w="9525">
            <a:noFill/>
            <a:miter lim="800000"/>
            <a:headEnd/>
            <a:tailEnd/>
          </a:ln>
        </p:spPr>
        <p:txBody>
          <a:bodyPr>
            <a:spAutoFit/>
          </a:bodyPr>
          <a:lstStyle/>
          <a:p>
            <a:r>
              <a:rPr lang="en-US">
                <a:latin typeface="Calibri" pitchFamily="34" charset="0"/>
              </a:rPr>
              <a:t>791   Hic vir, hic est, tibi quem promitti saepius audis,</a:t>
            </a:r>
            <a:endParaRPr lang="nl-NL">
              <a:latin typeface="Calibri" pitchFamily="34" charset="0"/>
            </a:endParaRPr>
          </a:p>
          <a:p>
            <a:r>
              <a:rPr lang="en-US">
                <a:latin typeface="Calibri" pitchFamily="34" charset="0"/>
              </a:rPr>
              <a:t>792   Augustus Caesar, divi genus, aurea condet</a:t>
            </a:r>
            <a:endParaRPr lang="nl-NL">
              <a:latin typeface="Calibri" pitchFamily="34" charset="0"/>
            </a:endParaRPr>
          </a:p>
          <a:p>
            <a:r>
              <a:rPr lang="en-US">
                <a:latin typeface="Calibri" pitchFamily="34" charset="0"/>
              </a:rPr>
              <a:t>793   saecula qui rursus Latio regnata per arva</a:t>
            </a:r>
            <a:endParaRPr lang="nl-NL">
              <a:latin typeface="Calibri" pitchFamily="34" charset="0"/>
            </a:endParaRPr>
          </a:p>
          <a:p>
            <a:r>
              <a:rPr lang="en-US">
                <a:latin typeface="Calibri" pitchFamily="34" charset="0"/>
              </a:rPr>
              <a:t>794   Saturno quondam, super et Garamantas et Indos</a:t>
            </a:r>
            <a:endParaRPr lang="nl-NL">
              <a:latin typeface="Calibri" pitchFamily="34" charset="0"/>
            </a:endParaRPr>
          </a:p>
          <a:p>
            <a:r>
              <a:rPr lang="en-US">
                <a:latin typeface="Calibri" pitchFamily="34" charset="0"/>
              </a:rPr>
              <a:t>795   proferet imperium;</a:t>
            </a:r>
            <a:endParaRPr lang="nl-NL">
              <a:latin typeface="Calibri" pitchFamily="34" charset="0"/>
            </a:endParaRPr>
          </a:p>
        </p:txBody>
      </p:sp>
      <p:cxnSp>
        <p:nvCxnSpPr>
          <p:cNvPr id="4" name="Rechte verbindingslijn 3"/>
          <p:cNvCxnSpPr/>
          <p:nvPr/>
        </p:nvCxnSpPr>
        <p:spPr>
          <a:xfrm>
            <a:off x="611188" y="2276475"/>
            <a:ext cx="684053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5717" name="Tekstvak 4"/>
          <p:cNvSpPr txBox="1">
            <a:spLocks noChangeArrowheads="1"/>
          </p:cNvSpPr>
          <p:nvPr/>
        </p:nvSpPr>
        <p:spPr bwMode="auto">
          <a:xfrm>
            <a:off x="827088" y="2565400"/>
            <a:ext cx="7632700" cy="1476375"/>
          </a:xfrm>
          <a:prstGeom prst="rect">
            <a:avLst/>
          </a:prstGeom>
          <a:noFill/>
          <a:ln w="9525">
            <a:noFill/>
            <a:miter lim="800000"/>
            <a:headEnd/>
            <a:tailEnd/>
          </a:ln>
        </p:spPr>
        <p:txBody>
          <a:bodyPr>
            <a:spAutoFit/>
          </a:bodyPr>
          <a:lstStyle/>
          <a:p>
            <a:r>
              <a:rPr lang="nl-NL">
                <a:latin typeface="Calibri" pitchFamily="34" charset="0"/>
              </a:rPr>
              <a:t>Dit is de man, dit is hem, van wie je vaker hoort dat hij aan jou beloofd wordt,</a:t>
            </a:r>
          </a:p>
          <a:p>
            <a:r>
              <a:rPr lang="nl-NL">
                <a:latin typeface="Calibri" pitchFamily="34" charset="0"/>
              </a:rPr>
              <a:t>Augustus Caesar, de zoon van een god, die weer gouden</a:t>
            </a:r>
          </a:p>
          <a:p>
            <a:r>
              <a:rPr lang="nl-NL">
                <a:latin typeface="Calibri" pitchFamily="34" charset="0"/>
              </a:rPr>
              <a:t>eeuwen zal instellen in Latium over de akkers, eens bestuurd </a:t>
            </a:r>
          </a:p>
          <a:p>
            <a:r>
              <a:rPr lang="nl-NL">
                <a:latin typeface="Calibri" pitchFamily="34" charset="0"/>
              </a:rPr>
              <a:t>door Saturnus, en verder dan de én Garamanten én de Indiërs</a:t>
            </a:r>
          </a:p>
          <a:p>
            <a:r>
              <a:rPr lang="nl-NL">
                <a:latin typeface="Calibri" pitchFamily="34" charset="0"/>
              </a:rPr>
              <a:t>het rijk zal uitbreiden;</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7D790EC4-D612-4ACB-AB74-608102B47184}" type="slidenum">
              <a:rPr lang="nl-NL"/>
              <a:pPr>
                <a:defRPr/>
              </a:pPr>
              <a:t>113</a:t>
            </a:fld>
            <a:endParaRPr lang="nl-NL"/>
          </a:p>
        </p:txBody>
      </p:sp>
      <p:sp>
        <p:nvSpPr>
          <p:cNvPr id="116739" name="Tekstvak 2"/>
          <p:cNvSpPr txBox="1">
            <a:spLocks noChangeArrowheads="1"/>
          </p:cNvSpPr>
          <p:nvPr/>
        </p:nvSpPr>
        <p:spPr bwMode="auto">
          <a:xfrm>
            <a:off x="755650" y="404813"/>
            <a:ext cx="5184775" cy="1754187"/>
          </a:xfrm>
          <a:prstGeom prst="rect">
            <a:avLst/>
          </a:prstGeom>
          <a:noFill/>
          <a:ln w="9525">
            <a:noFill/>
            <a:miter lim="800000"/>
            <a:headEnd/>
            <a:tailEnd/>
          </a:ln>
        </p:spPr>
        <p:txBody>
          <a:bodyPr>
            <a:spAutoFit/>
          </a:bodyPr>
          <a:lstStyle/>
          <a:p>
            <a:r>
              <a:rPr lang="en-US">
                <a:latin typeface="Calibri" pitchFamily="34" charset="0"/>
              </a:rPr>
              <a:t>795   			iacet extra sidera tellus,</a:t>
            </a:r>
            <a:endParaRPr lang="nl-NL">
              <a:latin typeface="Calibri" pitchFamily="34" charset="0"/>
            </a:endParaRPr>
          </a:p>
          <a:p>
            <a:r>
              <a:rPr lang="en-US">
                <a:latin typeface="Calibri" pitchFamily="34" charset="0"/>
              </a:rPr>
              <a:t>796   extra anni solisque vias, ubi caelifer Atlas</a:t>
            </a:r>
            <a:endParaRPr lang="nl-NL">
              <a:latin typeface="Calibri" pitchFamily="34" charset="0"/>
            </a:endParaRPr>
          </a:p>
          <a:p>
            <a:r>
              <a:rPr lang="en-US">
                <a:latin typeface="Calibri" pitchFamily="34" charset="0"/>
              </a:rPr>
              <a:t>797   axem umero torquet stellis ardentibus aptum.</a:t>
            </a:r>
            <a:endParaRPr lang="nl-NL">
              <a:latin typeface="Calibri" pitchFamily="34" charset="0"/>
            </a:endParaRPr>
          </a:p>
          <a:p>
            <a:r>
              <a:rPr lang="en-US">
                <a:latin typeface="Calibri" pitchFamily="34" charset="0"/>
              </a:rPr>
              <a:t>798   Huius in adventum iam nunc et Caspia regna</a:t>
            </a:r>
            <a:endParaRPr lang="nl-NL">
              <a:latin typeface="Calibri" pitchFamily="34" charset="0"/>
            </a:endParaRPr>
          </a:p>
          <a:p>
            <a:r>
              <a:rPr lang="en-US">
                <a:latin typeface="Calibri" pitchFamily="34" charset="0"/>
              </a:rPr>
              <a:t>799   responsis horrent divum et Maeotia tellus,</a:t>
            </a:r>
            <a:endParaRPr lang="nl-NL">
              <a:latin typeface="Calibri" pitchFamily="34" charset="0"/>
            </a:endParaRPr>
          </a:p>
          <a:p>
            <a:r>
              <a:rPr lang="en-US">
                <a:latin typeface="Calibri" pitchFamily="34" charset="0"/>
              </a:rPr>
              <a:t>800   et septemgemini turbant trepida ostia Nili.</a:t>
            </a:r>
            <a:endParaRPr lang="nl-NL">
              <a:latin typeface="Calibri" pitchFamily="34" charset="0"/>
            </a:endParaRPr>
          </a:p>
        </p:txBody>
      </p:sp>
      <p:cxnSp>
        <p:nvCxnSpPr>
          <p:cNvPr id="4" name="Rechte verbindingslijn 3"/>
          <p:cNvCxnSpPr/>
          <p:nvPr/>
        </p:nvCxnSpPr>
        <p:spPr>
          <a:xfrm>
            <a:off x="611188" y="2276475"/>
            <a:ext cx="684053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6741" name="Tekstvak 4"/>
          <p:cNvSpPr txBox="1">
            <a:spLocks noChangeArrowheads="1"/>
          </p:cNvSpPr>
          <p:nvPr/>
        </p:nvSpPr>
        <p:spPr bwMode="auto">
          <a:xfrm>
            <a:off x="755650" y="2492375"/>
            <a:ext cx="7848600" cy="1754188"/>
          </a:xfrm>
          <a:prstGeom prst="rect">
            <a:avLst/>
          </a:prstGeom>
          <a:noFill/>
          <a:ln w="9525">
            <a:noFill/>
            <a:miter lim="800000"/>
            <a:headEnd/>
            <a:tailEnd/>
          </a:ln>
        </p:spPr>
        <p:txBody>
          <a:bodyPr>
            <a:spAutoFit/>
          </a:bodyPr>
          <a:lstStyle/>
          <a:p>
            <a:r>
              <a:rPr lang="nl-NL">
                <a:latin typeface="Calibri" pitchFamily="34" charset="0"/>
              </a:rPr>
              <a:t>			het land ligt buiten de sterren,</a:t>
            </a:r>
          </a:p>
          <a:p>
            <a:r>
              <a:rPr lang="nl-NL">
                <a:latin typeface="Calibri" pitchFamily="34" charset="0"/>
              </a:rPr>
              <a:t>buiten de banen van de jaarlijkse zonneweg, waar de hemeldragende Atlas</a:t>
            </a:r>
          </a:p>
          <a:p>
            <a:r>
              <a:rPr lang="nl-NL">
                <a:latin typeface="Calibri" pitchFamily="34" charset="0"/>
              </a:rPr>
              <a:t>het hemelgewelf, voorzien van brandende sterren, op zijn schouder draait.</a:t>
            </a:r>
          </a:p>
          <a:p>
            <a:r>
              <a:rPr lang="nl-NL">
                <a:latin typeface="Calibri" pitchFamily="34" charset="0"/>
              </a:rPr>
              <a:t>Voor zijn komst huiveren nu reeds én het Caspische rijk</a:t>
            </a:r>
          </a:p>
          <a:p>
            <a:r>
              <a:rPr lang="nl-NL">
                <a:latin typeface="Calibri" pitchFamily="34" charset="0"/>
              </a:rPr>
              <a:t>door de orakels van de goden én het Maeotische land,</a:t>
            </a:r>
          </a:p>
          <a:p>
            <a:r>
              <a:rPr lang="nl-NL">
                <a:latin typeface="Calibri" pitchFamily="34" charset="0"/>
              </a:rPr>
              <a:t>en de mondingen van de Nijl met z’n zeven armen zijn onrustig in verwarring.</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9CB7416E-28BD-4E4A-A441-9F13AE6867D3}" type="slidenum">
              <a:rPr lang="nl-NL"/>
              <a:pPr>
                <a:defRPr/>
              </a:pPr>
              <a:t>114</a:t>
            </a:fld>
            <a:endParaRPr lang="nl-NL"/>
          </a:p>
        </p:txBody>
      </p:sp>
      <p:sp>
        <p:nvSpPr>
          <p:cNvPr id="117763" name="Tekstvak 2"/>
          <p:cNvSpPr txBox="1">
            <a:spLocks noChangeArrowheads="1"/>
          </p:cNvSpPr>
          <p:nvPr/>
        </p:nvSpPr>
        <p:spPr bwMode="auto">
          <a:xfrm>
            <a:off x="827088" y="476250"/>
            <a:ext cx="7705725" cy="923925"/>
          </a:xfrm>
          <a:prstGeom prst="rect">
            <a:avLst/>
          </a:prstGeom>
          <a:noFill/>
          <a:ln w="9525">
            <a:noFill/>
            <a:miter lim="800000"/>
            <a:headEnd/>
            <a:tailEnd/>
          </a:ln>
        </p:spPr>
        <p:txBody>
          <a:bodyPr>
            <a:spAutoFit/>
          </a:bodyPr>
          <a:lstStyle/>
          <a:p>
            <a:r>
              <a:rPr lang="en-US">
                <a:latin typeface="Calibri" pitchFamily="34" charset="0"/>
              </a:rPr>
              <a:t>801   Nec vero Alcides tantum telluris obivit,</a:t>
            </a:r>
            <a:endParaRPr lang="nl-NL">
              <a:latin typeface="Calibri" pitchFamily="34" charset="0"/>
            </a:endParaRPr>
          </a:p>
          <a:p>
            <a:r>
              <a:rPr lang="en-US">
                <a:latin typeface="Calibri" pitchFamily="34" charset="0"/>
              </a:rPr>
              <a:t>802   fixerit aeripedem cervam licet, aut Erymanthi</a:t>
            </a:r>
            <a:endParaRPr lang="nl-NL">
              <a:latin typeface="Calibri" pitchFamily="34" charset="0"/>
            </a:endParaRPr>
          </a:p>
          <a:p>
            <a:r>
              <a:rPr lang="en-US">
                <a:latin typeface="Calibri" pitchFamily="34" charset="0"/>
              </a:rPr>
              <a:t>803   pacarit nemora et Lernam tremefecerit arcu;</a:t>
            </a:r>
            <a:endParaRPr lang="nl-NL">
              <a:latin typeface="Calibri" pitchFamily="34" charset="0"/>
            </a:endParaRPr>
          </a:p>
        </p:txBody>
      </p:sp>
      <p:cxnSp>
        <p:nvCxnSpPr>
          <p:cNvPr id="4" name="Rechte verbindingslijn 3"/>
          <p:cNvCxnSpPr/>
          <p:nvPr/>
        </p:nvCxnSpPr>
        <p:spPr>
          <a:xfrm>
            <a:off x="684213" y="1628775"/>
            <a:ext cx="684053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7765" name="Tekstvak 4"/>
          <p:cNvSpPr txBox="1">
            <a:spLocks noChangeArrowheads="1"/>
          </p:cNvSpPr>
          <p:nvPr/>
        </p:nvSpPr>
        <p:spPr bwMode="auto">
          <a:xfrm>
            <a:off x="827088" y="1844675"/>
            <a:ext cx="7777162" cy="923925"/>
          </a:xfrm>
          <a:prstGeom prst="rect">
            <a:avLst/>
          </a:prstGeom>
          <a:noFill/>
          <a:ln w="9525">
            <a:noFill/>
            <a:miter lim="800000"/>
            <a:headEnd/>
            <a:tailEnd/>
          </a:ln>
        </p:spPr>
        <p:txBody>
          <a:bodyPr>
            <a:spAutoFit/>
          </a:bodyPr>
          <a:lstStyle/>
          <a:p>
            <a:r>
              <a:rPr lang="nl-NL">
                <a:latin typeface="Calibri" pitchFamily="34" charset="0"/>
              </a:rPr>
              <a:t>En niet heeft Hercules zo’n groot deel van de aarde bezocht,</a:t>
            </a:r>
          </a:p>
          <a:p>
            <a:r>
              <a:rPr lang="nl-NL">
                <a:latin typeface="Calibri" pitchFamily="34" charset="0"/>
              </a:rPr>
              <a:t>ook al heeft hij het bronshoevige hert doorboord, of van Erymanthus</a:t>
            </a:r>
          </a:p>
          <a:p>
            <a:r>
              <a:rPr lang="nl-NL">
                <a:latin typeface="Calibri" pitchFamily="34" charset="0"/>
              </a:rPr>
              <a:t>de wouden tot bedaren gebracht en Lerna met zijn boog doen trillen;</a:t>
            </a:r>
          </a:p>
        </p:txBody>
      </p:sp>
      <p:cxnSp>
        <p:nvCxnSpPr>
          <p:cNvPr id="6" name="Rechte verbindingslijn 5"/>
          <p:cNvCxnSpPr/>
          <p:nvPr/>
        </p:nvCxnSpPr>
        <p:spPr>
          <a:xfrm>
            <a:off x="755650" y="3357563"/>
            <a:ext cx="6840538"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 name="Rechte verbindingslijn 6"/>
          <p:cNvCxnSpPr/>
          <p:nvPr/>
        </p:nvCxnSpPr>
        <p:spPr>
          <a:xfrm>
            <a:off x="755650" y="3284538"/>
            <a:ext cx="6840538"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7768" name="Tekstvak 7"/>
          <p:cNvSpPr txBox="1">
            <a:spLocks noChangeArrowheads="1"/>
          </p:cNvSpPr>
          <p:nvPr/>
        </p:nvSpPr>
        <p:spPr bwMode="auto">
          <a:xfrm>
            <a:off x="827088" y="3789363"/>
            <a:ext cx="7705725" cy="646112"/>
          </a:xfrm>
          <a:prstGeom prst="rect">
            <a:avLst/>
          </a:prstGeom>
          <a:noFill/>
          <a:ln w="9525">
            <a:noFill/>
            <a:miter lim="800000"/>
            <a:headEnd/>
            <a:tailEnd/>
          </a:ln>
        </p:spPr>
        <p:txBody>
          <a:bodyPr>
            <a:spAutoFit/>
          </a:bodyPr>
          <a:lstStyle/>
          <a:p>
            <a:r>
              <a:rPr lang="en-US">
                <a:latin typeface="Calibri" pitchFamily="34" charset="0"/>
              </a:rPr>
              <a:t>804   nec qui pampineis victor iuga flectit habenis</a:t>
            </a:r>
            <a:endParaRPr lang="nl-NL">
              <a:latin typeface="Calibri" pitchFamily="34" charset="0"/>
            </a:endParaRPr>
          </a:p>
          <a:p>
            <a:r>
              <a:rPr lang="en-US">
                <a:latin typeface="Calibri" pitchFamily="34" charset="0"/>
              </a:rPr>
              <a:t>805   Liber, agens celso Nysae de vertice tigris.</a:t>
            </a:r>
            <a:endParaRPr lang="nl-NL">
              <a:latin typeface="Calibri" pitchFamily="34" charset="0"/>
            </a:endParaRPr>
          </a:p>
        </p:txBody>
      </p:sp>
      <p:cxnSp>
        <p:nvCxnSpPr>
          <p:cNvPr id="9" name="Rechte verbindingslijn 8"/>
          <p:cNvCxnSpPr/>
          <p:nvPr/>
        </p:nvCxnSpPr>
        <p:spPr>
          <a:xfrm>
            <a:off x="755650" y="4581525"/>
            <a:ext cx="6840538"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7770" name="Tekstvak 9"/>
          <p:cNvSpPr txBox="1">
            <a:spLocks noChangeArrowheads="1"/>
          </p:cNvSpPr>
          <p:nvPr/>
        </p:nvSpPr>
        <p:spPr bwMode="auto">
          <a:xfrm>
            <a:off x="827088" y="4652963"/>
            <a:ext cx="7777162" cy="646112"/>
          </a:xfrm>
          <a:prstGeom prst="rect">
            <a:avLst/>
          </a:prstGeom>
          <a:noFill/>
          <a:ln w="9525">
            <a:noFill/>
            <a:miter lim="800000"/>
            <a:headEnd/>
            <a:tailEnd/>
          </a:ln>
        </p:spPr>
        <p:txBody>
          <a:bodyPr>
            <a:spAutoFit/>
          </a:bodyPr>
          <a:lstStyle/>
          <a:p>
            <a:r>
              <a:rPr lang="nl-NL">
                <a:latin typeface="Calibri" pitchFamily="34" charset="0"/>
              </a:rPr>
              <a:t>en ook niet hij, die als overwinnaar met teugels van wijnranken zijn wagen stuurt,</a:t>
            </a:r>
          </a:p>
          <a:p>
            <a:r>
              <a:rPr lang="nl-NL">
                <a:latin typeface="Calibri" pitchFamily="34" charset="0"/>
              </a:rPr>
              <a:t>Liber, terwijl hij de tijgers ment vanaf de hoge top van de Nysa.</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A56D7536-1470-43DF-A806-189F9638B705}" type="slidenum">
              <a:rPr lang="nl-NL"/>
              <a:pPr>
                <a:defRPr/>
              </a:pPr>
              <a:t>115</a:t>
            </a:fld>
            <a:endParaRPr lang="nl-NL"/>
          </a:p>
        </p:txBody>
      </p:sp>
      <p:sp>
        <p:nvSpPr>
          <p:cNvPr id="118787" name="Tekstvak 2"/>
          <p:cNvSpPr txBox="1">
            <a:spLocks noChangeArrowheads="1"/>
          </p:cNvSpPr>
          <p:nvPr/>
        </p:nvSpPr>
        <p:spPr bwMode="auto">
          <a:xfrm>
            <a:off x="827088" y="476250"/>
            <a:ext cx="7848600" cy="646113"/>
          </a:xfrm>
          <a:prstGeom prst="rect">
            <a:avLst/>
          </a:prstGeom>
          <a:noFill/>
          <a:ln w="9525">
            <a:noFill/>
            <a:miter lim="800000"/>
            <a:headEnd/>
            <a:tailEnd/>
          </a:ln>
        </p:spPr>
        <p:txBody>
          <a:bodyPr>
            <a:spAutoFit/>
          </a:bodyPr>
          <a:lstStyle/>
          <a:p>
            <a:r>
              <a:rPr lang="en-US">
                <a:latin typeface="Calibri" pitchFamily="34" charset="0"/>
              </a:rPr>
              <a:t>806   Et dubitamus adhuc virtutem extendere factis,</a:t>
            </a:r>
            <a:endParaRPr lang="nl-NL">
              <a:latin typeface="Calibri" pitchFamily="34" charset="0"/>
            </a:endParaRPr>
          </a:p>
          <a:p>
            <a:r>
              <a:rPr lang="en-US">
                <a:latin typeface="Calibri" pitchFamily="34" charset="0"/>
              </a:rPr>
              <a:t>807   aut metus Ausonia prohibet consistere terra?</a:t>
            </a:r>
            <a:endParaRPr lang="nl-NL">
              <a:latin typeface="Calibri" pitchFamily="34" charset="0"/>
            </a:endParaRPr>
          </a:p>
        </p:txBody>
      </p:sp>
      <p:cxnSp>
        <p:nvCxnSpPr>
          <p:cNvPr id="4" name="Rechte verbindingslijn 3"/>
          <p:cNvCxnSpPr/>
          <p:nvPr/>
        </p:nvCxnSpPr>
        <p:spPr>
          <a:xfrm>
            <a:off x="684213" y="1268413"/>
            <a:ext cx="684053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 name="Rechte verbindingslijn 4"/>
          <p:cNvCxnSpPr/>
          <p:nvPr/>
        </p:nvCxnSpPr>
        <p:spPr>
          <a:xfrm>
            <a:off x="684213" y="2636838"/>
            <a:ext cx="684053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 name="Rechte verbindingslijn 5"/>
          <p:cNvCxnSpPr/>
          <p:nvPr/>
        </p:nvCxnSpPr>
        <p:spPr>
          <a:xfrm>
            <a:off x="684213" y="2708275"/>
            <a:ext cx="684053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 name="Rechte verbindingslijn 7"/>
          <p:cNvCxnSpPr/>
          <p:nvPr/>
        </p:nvCxnSpPr>
        <p:spPr>
          <a:xfrm>
            <a:off x="684213" y="4508500"/>
            <a:ext cx="684053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8792" name="Tekstvak 8"/>
          <p:cNvSpPr txBox="1">
            <a:spLocks noChangeArrowheads="1"/>
          </p:cNvSpPr>
          <p:nvPr/>
        </p:nvSpPr>
        <p:spPr bwMode="auto">
          <a:xfrm>
            <a:off x="827088" y="1484313"/>
            <a:ext cx="6985000" cy="646112"/>
          </a:xfrm>
          <a:prstGeom prst="rect">
            <a:avLst/>
          </a:prstGeom>
          <a:noFill/>
          <a:ln w="9525">
            <a:noFill/>
            <a:miter lim="800000"/>
            <a:headEnd/>
            <a:tailEnd/>
          </a:ln>
        </p:spPr>
        <p:txBody>
          <a:bodyPr>
            <a:spAutoFit/>
          </a:bodyPr>
          <a:lstStyle/>
          <a:p>
            <a:r>
              <a:rPr lang="nl-NL">
                <a:latin typeface="Calibri" pitchFamily="34" charset="0"/>
              </a:rPr>
              <a:t>En wij aarzelen nog om onze deugd door daden te vergroten,</a:t>
            </a:r>
          </a:p>
          <a:p>
            <a:r>
              <a:rPr lang="nl-NL">
                <a:latin typeface="Calibri" pitchFamily="34" charset="0"/>
              </a:rPr>
              <a:t>of verhindert angst ons om ons te vestigen in het Ausonische land?</a:t>
            </a:r>
          </a:p>
        </p:txBody>
      </p:sp>
      <p:sp>
        <p:nvSpPr>
          <p:cNvPr id="118793" name="Tekstvak 9"/>
          <p:cNvSpPr txBox="1">
            <a:spLocks noChangeArrowheads="1"/>
          </p:cNvSpPr>
          <p:nvPr/>
        </p:nvSpPr>
        <p:spPr bwMode="auto">
          <a:xfrm>
            <a:off x="755650" y="2924175"/>
            <a:ext cx="7704138" cy="1477963"/>
          </a:xfrm>
          <a:prstGeom prst="rect">
            <a:avLst/>
          </a:prstGeom>
          <a:noFill/>
          <a:ln w="9525">
            <a:noFill/>
            <a:miter lim="800000"/>
            <a:headEnd/>
            <a:tailEnd/>
          </a:ln>
        </p:spPr>
        <p:txBody>
          <a:bodyPr>
            <a:spAutoFit/>
          </a:bodyPr>
          <a:lstStyle/>
          <a:p>
            <a:r>
              <a:rPr lang="en-US">
                <a:latin typeface="Calibri" pitchFamily="34" charset="0"/>
              </a:rPr>
              <a:t>808   Quis procul ille autem ramis insignis olivae</a:t>
            </a:r>
            <a:endParaRPr lang="nl-NL">
              <a:latin typeface="Calibri" pitchFamily="34" charset="0"/>
            </a:endParaRPr>
          </a:p>
          <a:p>
            <a:r>
              <a:rPr lang="en-US">
                <a:latin typeface="Calibri" pitchFamily="34" charset="0"/>
              </a:rPr>
              <a:t>809   sacra ferens? Nosco crinis incanaque menta</a:t>
            </a:r>
            <a:endParaRPr lang="nl-NL">
              <a:latin typeface="Calibri" pitchFamily="34" charset="0"/>
            </a:endParaRPr>
          </a:p>
          <a:p>
            <a:r>
              <a:rPr lang="en-US">
                <a:latin typeface="Calibri" pitchFamily="34" charset="0"/>
              </a:rPr>
              <a:t>810   regis Romani primam qui legibus urbem</a:t>
            </a:r>
            <a:endParaRPr lang="nl-NL">
              <a:latin typeface="Calibri" pitchFamily="34" charset="0"/>
            </a:endParaRPr>
          </a:p>
          <a:p>
            <a:r>
              <a:rPr lang="en-US">
                <a:latin typeface="Calibri" pitchFamily="34" charset="0"/>
              </a:rPr>
              <a:t>811   fundabit, Curibus parvis et paupere terra</a:t>
            </a:r>
            <a:endParaRPr lang="nl-NL">
              <a:latin typeface="Calibri" pitchFamily="34" charset="0"/>
            </a:endParaRPr>
          </a:p>
          <a:p>
            <a:r>
              <a:rPr lang="en-US">
                <a:latin typeface="Calibri" pitchFamily="34" charset="0"/>
              </a:rPr>
              <a:t>812   missus in imperium magnum.</a:t>
            </a:r>
            <a:endParaRPr lang="nl-NL">
              <a:latin typeface="Calibri" pitchFamily="34" charset="0"/>
            </a:endParaRPr>
          </a:p>
        </p:txBody>
      </p:sp>
      <p:sp>
        <p:nvSpPr>
          <p:cNvPr id="118794" name="Tekstvak 10"/>
          <p:cNvSpPr txBox="1">
            <a:spLocks noChangeArrowheads="1"/>
          </p:cNvSpPr>
          <p:nvPr/>
        </p:nvSpPr>
        <p:spPr bwMode="auto">
          <a:xfrm>
            <a:off x="755650" y="4652963"/>
            <a:ext cx="7704138" cy="1477962"/>
          </a:xfrm>
          <a:prstGeom prst="rect">
            <a:avLst/>
          </a:prstGeom>
          <a:noFill/>
          <a:ln w="9525">
            <a:noFill/>
            <a:miter lim="800000"/>
            <a:headEnd/>
            <a:tailEnd/>
          </a:ln>
        </p:spPr>
        <p:txBody>
          <a:bodyPr>
            <a:spAutoFit/>
          </a:bodyPr>
          <a:lstStyle/>
          <a:p>
            <a:r>
              <a:rPr lang="nl-NL">
                <a:latin typeface="Calibri" pitchFamily="34" charset="0"/>
              </a:rPr>
              <a:t>Wie echter is degene in de verte, opvallend door olijftakken</a:t>
            </a:r>
          </a:p>
          <a:p>
            <a:r>
              <a:rPr lang="nl-NL">
                <a:latin typeface="Calibri" pitchFamily="34" charset="0"/>
              </a:rPr>
              <a:t>terwijl hij heilige voorwerpen draagt? Ik herken de haren en de grijze baard</a:t>
            </a:r>
          </a:p>
          <a:p>
            <a:r>
              <a:rPr lang="nl-NL">
                <a:latin typeface="Calibri" pitchFamily="34" charset="0"/>
              </a:rPr>
              <a:t>van de Romeinse koning, die de beginnende stad met zijn wetten</a:t>
            </a:r>
          </a:p>
          <a:p>
            <a:r>
              <a:rPr lang="nl-NL">
                <a:latin typeface="Calibri" pitchFamily="34" charset="0"/>
              </a:rPr>
              <a:t>zal grondvesten, uit het kleine Cures en het arme land</a:t>
            </a:r>
          </a:p>
          <a:p>
            <a:r>
              <a:rPr lang="nl-NL">
                <a:latin typeface="Calibri" pitchFamily="34" charset="0"/>
              </a:rPr>
              <a:t>gezonden om grote macht te aanvaarden.</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66A5A135-F6F1-4814-972A-31FCB626469C}" type="slidenum">
              <a:rPr lang="nl-NL"/>
              <a:pPr>
                <a:defRPr/>
              </a:pPr>
              <a:t>116</a:t>
            </a:fld>
            <a:endParaRPr lang="nl-NL"/>
          </a:p>
        </p:txBody>
      </p:sp>
      <p:sp>
        <p:nvSpPr>
          <p:cNvPr id="119811" name="Tekstvak 2"/>
          <p:cNvSpPr txBox="1">
            <a:spLocks noChangeArrowheads="1"/>
          </p:cNvSpPr>
          <p:nvPr/>
        </p:nvSpPr>
        <p:spPr bwMode="auto">
          <a:xfrm>
            <a:off x="827088" y="333375"/>
            <a:ext cx="7921625" cy="1200150"/>
          </a:xfrm>
          <a:prstGeom prst="rect">
            <a:avLst/>
          </a:prstGeom>
          <a:noFill/>
          <a:ln w="9525">
            <a:noFill/>
            <a:miter lim="800000"/>
            <a:headEnd/>
            <a:tailEnd/>
          </a:ln>
        </p:spPr>
        <p:txBody>
          <a:bodyPr>
            <a:spAutoFit/>
          </a:bodyPr>
          <a:lstStyle/>
          <a:p>
            <a:r>
              <a:rPr lang="en-US">
                <a:latin typeface="Calibri" pitchFamily="34" charset="0"/>
              </a:rPr>
              <a:t>812                                     Cui deinde subibit</a:t>
            </a:r>
            <a:endParaRPr lang="nl-NL">
              <a:latin typeface="Calibri" pitchFamily="34" charset="0"/>
            </a:endParaRPr>
          </a:p>
          <a:p>
            <a:r>
              <a:rPr lang="en-US">
                <a:latin typeface="Calibri" pitchFamily="34" charset="0"/>
              </a:rPr>
              <a:t>813   otia qui rumpet patriae residesque movebit</a:t>
            </a:r>
            <a:endParaRPr lang="nl-NL">
              <a:latin typeface="Calibri" pitchFamily="34" charset="0"/>
            </a:endParaRPr>
          </a:p>
          <a:p>
            <a:r>
              <a:rPr lang="en-US">
                <a:latin typeface="Calibri" pitchFamily="34" charset="0"/>
              </a:rPr>
              <a:t>814   Tullus in arma viros te iam desueta triumphis</a:t>
            </a:r>
            <a:endParaRPr lang="nl-NL">
              <a:latin typeface="Calibri" pitchFamily="34" charset="0"/>
            </a:endParaRPr>
          </a:p>
          <a:p>
            <a:r>
              <a:rPr lang="en-US">
                <a:latin typeface="Calibri" pitchFamily="34" charset="0"/>
              </a:rPr>
              <a:t>815   agmina.</a:t>
            </a:r>
            <a:endParaRPr lang="nl-NL">
              <a:latin typeface="Calibri" pitchFamily="34" charset="0"/>
            </a:endParaRPr>
          </a:p>
        </p:txBody>
      </p:sp>
      <p:cxnSp>
        <p:nvCxnSpPr>
          <p:cNvPr id="4" name="Rechte verbindingslijn 3"/>
          <p:cNvCxnSpPr/>
          <p:nvPr/>
        </p:nvCxnSpPr>
        <p:spPr>
          <a:xfrm>
            <a:off x="684213" y="1628775"/>
            <a:ext cx="684053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9813" name="Tekstvak 4"/>
          <p:cNvSpPr txBox="1">
            <a:spLocks noChangeArrowheads="1"/>
          </p:cNvSpPr>
          <p:nvPr/>
        </p:nvSpPr>
        <p:spPr bwMode="auto">
          <a:xfrm>
            <a:off x="827088" y="1773238"/>
            <a:ext cx="7705725" cy="922337"/>
          </a:xfrm>
          <a:prstGeom prst="rect">
            <a:avLst/>
          </a:prstGeom>
          <a:noFill/>
          <a:ln w="9525">
            <a:noFill/>
            <a:miter lim="800000"/>
            <a:headEnd/>
            <a:tailEnd/>
          </a:ln>
        </p:spPr>
        <p:txBody>
          <a:bodyPr>
            <a:spAutoFit/>
          </a:bodyPr>
          <a:lstStyle/>
          <a:p>
            <a:r>
              <a:rPr lang="nl-NL">
                <a:latin typeface="Calibri" pitchFamily="34" charset="0"/>
              </a:rPr>
              <a:t>			Hem zal vervolgens Tullus opvolgen</a:t>
            </a:r>
          </a:p>
          <a:p>
            <a:r>
              <a:rPr lang="nl-NL">
                <a:latin typeface="Calibri" pitchFamily="34" charset="0"/>
              </a:rPr>
              <a:t>die de rust zal verbreken en de mannen zonder bezigheid</a:t>
            </a:r>
          </a:p>
          <a:p>
            <a:r>
              <a:rPr lang="nl-NL">
                <a:latin typeface="Calibri" pitchFamily="34" charset="0"/>
              </a:rPr>
              <a:t>en de al triomfen ontwende kolonnes zal bewegen/oproepen tot de wapens.</a:t>
            </a:r>
          </a:p>
        </p:txBody>
      </p:sp>
      <p:cxnSp>
        <p:nvCxnSpPr>
          <p:cNvPr id="6" name="Rechte verbindingslijn 5"/>
          <p:cNvCxnSpPr/>
          <p:nvPr/>
        </p:nvCxnSpPr>
        <p:spPr>
          <a:xfrm>
            <a:off x="684213" y="3068638"/>
            <a:ext cx="684053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 name="Rechte verbindingslijn 6"/>
          <p:cNvCxnSpPr/>
          <p:nvPr/>
        </p:nvCxnSpPr>
        <p:spPr>
          <a:xfrm>
            <a:off x="684213" y="2997200"/>
            <a:ext cx="684053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9816" name="Tekstvak 7"/>
          <p:cNvSpPr txBox="1">
            <a:spLocks noChangeArrowheads="1"/>
          </p:cNvSpPr>
          <p:nvPr/>
        </p:nvSpPr>
        <p:spPr bwMode="auto">
          <a:xfrm>
            <a:off x="684213" y="3429000"/>
            <a:ext cx="7704137" cy="1200150"/>
          </a:xfrm>
          <a:prstGeom prst="rect">
            <a:avLst/>
          </a:prstGeom>
          <a:noFill/>
          <a:ln w="9525">
            <a:noFill/>
            <a:miter lim="800000"/>
            <a:headEnd/>
            <a:tailEnd/>
          </a:ln>
        </p:spPr>
        <p:txBody>
          <a:bodyPr>
            <a:spAutoFit/>
          </a:bodyPr>
          <a:lstStyle/>
          <a:p>
            <a:r>
              <a:rPr lang="en-US">
                <a:latin typeface="Calibri" pitchFamily="34" charset="0"/>
              </a:rPr>
              <a:t>815   		Quem iuxta sequitur iactantior Ancus</a:t>
            </a:r>
            <a:endParaRPr lang="nl-NL">
              <a:latin typeface="Calibri" pitchFamily="34" charset="0"/>
            </a:endParaRPr>
          </a:p>
          <a:p>
            <a:r>
              <a:rPr lang="en-US">
                <a:latin typeface="Calibri" pitchFamily="34" charset="0"/>
              </a:rPr>
              <a:t>816   nunc quoque iam nimium gaudens popularibus auris.</a:t>
            </a:r>
            <a:endParaRPr lang="nl-NL">
              <a:latin typeface="Calibri" pitchFamily="34" charset="0"/>
            </a:endParaRPr>
          </a:p>
          <a:p>
            <a:r>
              <a:rPr lang="en-US">
                <a:latin typeface="Calibri" pitchFamily="34" charset="0"/>
              </a:rPr>
              <a:t>817   Vis et Tarquinios reges animamque superbam</a:t>
            </a:r>
            <a:endParaRPr lang="nl-NL">
              <a:latin typeface="Calibri" pitchFamily="34" charset="0"/>
            </a:endParaRPr>
          </a:p>
          <a:p>
            <a:r>
              <a:rPr lang="en-US">
                <a:latin typeface="Calibri" pitchFamily="34" charset="0"/>
              </a:rPr>
              <a:t>818   ultoris Bruti, fascisque videre receptos?</a:t>
            </a:r>
            <a:endParaRPr lang="nl-NL">
              <a:latin typeface="Calibri" pitchFamily="34" charset="0"/>
            </a:endParaRPr>
          </a:p>
        </p:txBody>
      </p:sp>
      <p:cxnSp>
        <p:nvCxnSpPr>
          <p:cNvPr id="9" name="Rechte verbindingslijn 8"/>
          <p:cNvCxnSpPr/>
          <p:nvPr/>
        </p:nvCxnSpPr>
        <p:spPr>
          <a:xfrm>
            <a:off x="755650" y="4868863"/>
            <a:ext cx="6840538"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9818" name="Tekstvak 9"/>
          <p:cNvSpPr txBox="1">
            <a:spLocks noChangeArrowheads="1"/>
          </p:cNvSpPr>
          <p:nvPr/>
        </p:nvSpPr>
        <p:spPr bwMode="auto">
          <a:xfrm>
            <a:off x="684213" y="5084763"/>
            <a:ext cx="7704137" cy="1200150"/>
          </a:xfrm>
          <a:prstGeom prst="rect">
            <a:avLst/>
          </a:prstGeom>
          <a:noFill/>
          <a:ln w="9525">
            <a:noFill/>
            <a:miter lim="800000"/>
            <a:headEnd/>
            <a:tailEnd/>
          </a:ln>
        </p:spPr>
        <p:txBody>
          <a:bodyPr>
            <a:spAutoFit/>
          </a:bodyPr>
          <a:lstStyle/>
          <a:p>
            <a:r>
              <a:rPr lang="nl-NL">
                <a:latin typeface="Calibri" pitchFamily="34" charset="0"/>
              </a:rPr>
              <a:t>Hem volgt dichtbij de nogal zelfingenomen Ancus,</a:t>
            </a:r>
          </a:p>
          <a:p>
            <a:r>
              <a:rPr lang="nl-NL">
                <a:latin typeface="Calibri" pitchFamily="34" charset="0"/>
              </a:rPr>
              <a:t>die zich nu ook al te zeer verheugt over de gunst van het volk.</a:t>
            </a:r>
          </a:p>
          <a:p>
            <a:r>
              <a:rPr lang="nl-NL">
                <a:latin typeface="Calibri" pitchFamily="34" charset="0"/>
              </a:rPr>
              <a:t>Wil je ook de koningen uit Tarquinii en de trotse geest van</a:t>
            </a:r>
          </a:p>
          <a:p>
            <a:r>
              <a:rPr lang="nl-NL">
                <a:latin typeface="Calibri" pitchFamily="34" charset="0"/>
              </a:rPr>
              <a:t>de wrekende Brutus en de herwonnen roedenbundels zien?</a:t>
            </a: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CE55E13E-55E0-444A-9EEF-FB2308166804}" type="slidenum">
              <a:rPr lang="nl-NL"/>
              <a:pPr>
                <a:defRPr/>
              </a:pPr>
              <a:t>117</a:t>
            </a:fld>
            <a:endParaRPr lang="nl-NL"/>
          </a:p>
        </p:txBody>
      </p:sp>
      <p:sp>
        <p:nvSpPr>
          <p:cNvPr id="120835" name="Tekstvak 2"/>
          <p:cNvSpPr txBox="1">
            <a:spLocks noChangeArrowheads="1"/>
          </p:cNvSpPr>
          <p:nvPr/>
        </p:nvSpPr>
        <p:spPr bwMode="auto">
          <a:xfrm>
            <a:off x="755650" y="404813"/>
            <a:ext cx="5688013" cy="1477962"/>
          </a:xfrm>
          <a:prstGeom prst="rect">
            <a:avLst/>
          </a:prstGeom>
          <a:noFill/>
          <a:ln w="9525">
            <a:noFill/>
            <a:miter lim="800000"/>
            <a:headEnd/>
            <a:tailEnd/>
          </a:ln>
        </p:spPr>
        <p:txBody>
          <a:bodyPr>
            <a:spAutoFit/>
          </a:bodyPr>
          <a:lstStyle/>
          <a:p>
            <a:r>
              <a:rPr lang="en-US">
                <a:latin typeface="Calibri" pitchFamily="34" charset="0"/>
              </a:rPr>
              <a:t>819   Consulis imperium hic primus saevasque securis</a:t>
            </a:r>
            <a:endParaRPr lang="nl-NL">
              <a:latin typeface="Calibri" pitchFamily="34" charset="0"/>
            </a:endParaRPr>
          </a:p>
          <a:p>
            <a:r>
              <a:rPr lang="en-US">
                <a:latin typeface="Calibri" pitchFamily="34" charset="0"/>
              </a:rPr>
              <a:t>820   accipiet, natosque pater nova bella moventis</a:t>
            </a:r>
            <a:endParaRPr lang="nl-NL">
              <a:latin typeface="Calibri" pitchFamily="34" charset="0"/>
            </a:endParaRPr>
          </a:p>
          <a:p>
            <a:r>
              <a:rPr lang="en-US">
                <a:latin typeface="Calibri" pitchFamily="34" charset="0"/>
              </a:rPr>
              <a:t>821   ad poenam pulchra pro libertate vocabit,</a:t>
            </a:r>
            <a:endParaRPr lang="nl-NL">
              <a:latin typeface="Calibri" pitchFamily="34" charset="0"/>
            </a:endParaRPr>
          </a:p>
          <a:p>
            <a:r>
              <a:rPr lang="en-US">
                <a:latin typeface="Calibri" pitchFamily="34" charset="0"/>
              </a:rPr>
              <a:t>822   infelix, utcumque ferent ea facta minores:</a:t>
            </a:r>
            <a:endParaRPr lang="nl-NL">
              <a:latin typeface="Calibri" pitchFamily="34" charset="0"/>
            </a:endParaRPr>
          </a:p>
          <a:p>
            <a:r>
              <a:rPr lang="en-US">
                <a:latin typeface="Calibri" pitchFamily="34" charset="0"/>
              </a:rPr>
              <a:t>823   vincet amor patriae laudumque immensa cupido.</a:t>
            </a:r>
            <a:endParaRPr lang="nl-NL">
              <a:latin typeface="Calibri" pitchFamily="34" charset="0"/>
            </a:endParaRPr>
          </a:p>
        </p:txBody>
      </p:sp>
      <p:cxnSp>
        <p:nvCxnSpPr>
          <p:cNvPr id="4" name="Rechte verbindingslijn 3"/>
          <p:cNvCxnSpPr/>
          <p:nvPr/>
        </p:nvCxnSpPr>
        <p:spPr>
          <a:xfrm>
            <a:off x="684213" y="2205038"/>
            <a:ext cx="684053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0837" name="Tekstvak 4"/>
          <p:cNvSpPr txBox="1">
            <a:spLocks noChangeArrowheads="1"/>
          </p:cNvSpPr>
          <p:nvPr/>
        </p:nvSpPr>
        <p:spPr bwMode="auto">
          <a:xfrm>
            <a:off x="755650" y="2565400"/>
            <a:ext cx="7848600" cy="1476375"/>
          </a:xfrm>
          <a:prstGeom prst="rect">
            <a:avLst/>
          </a:prstGeom>
          <a:noFill/>
          <a:ln w="9525">
            <a:noFill/>
            <a:miter lim="800000"/>
            <a:headEnd/>
            <a:tailEnd/>
          </a:ln>
        </p:spPr>
        <p:txBody>
          <a:bodyPr>
            <a:spAutoFit/>
          </a:bodyPr>
          <a:lstStyle/>
          <a:p>
            <a:r>
              <a:rPr lang="nl-NL">
                <a:latin typeface="Calibri" pitchFamily="34" charset="0"/>
              </a:rPr>
              <a:t>Hij zal als eerste het gezag van consul en de wrede bijlen</a:t>
            </a:r>
          </a:p>
          <a:p>
            <a:r>
              <a:rPr lang="nl-NL">
                <a:latin typeface="Calibri" pitchFamily="34" charset="0"/>
              </a:rPr>
              <a:t>ontvangen, en als vader zal hij zijn zoons, die een opstand ontketenen</a:t>
            </a:r>
          </a:p>
          <a:p>
            <a:r>
              <a:rPr lang="nl-NL">
                <a:latin typeface="Calibri" pitchFamily="34" charset="0"/>
              </a:rPr>
              <a:t>tot straf roepen/straffen ter bescherming van de mooie vrijheid,</a:t>
            </a:r>
          </a:p>
          <a:p>
            <a:r>
              <a:rPr lang="nl-NL">
                <a:latin typeface="Calibri" pitchFamily="34" charset="0"/>
              </a:rPr>
              <a:t>de ongelukkige, hoe het nageslacht deze daden ook zal verheerlijken:</a:t>
            </a:r>
          </a:p>
          <a:p>
            <a:r>
              <a:rPr lang="nl-NL">
                <a:latin typeface="Calibri" pitchFamily="34" charset="0"/>
              </a:rPr>
              <a:t>liefde voor het vaderland zal overwinnen, en onmetelijke begeerte naar roem.</a:t>
            </a: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FBD625FD-A25C-4B02-9D09-16F0EE9D3F45}" type="slidenum">
              <a:rPr lang="nl-NL"/>
              <a:pPr>
                <a:defRPr/>
              </a:pPr>
              <a:t>118</a:t>
            </a:fld>
            <a:endParaRPr lang="nl-NL"/>
          </a:p>
        </p:txBody>
      </p:sp>
      <p:sp>
        <p:nvSpPr>
          <p:cNvPr id="121859" name="Rechthoek 2"/>
          <p:cNvSpPr>
            <a:spLocks noChangeArrowheads="1"/>
          </p:cNvSpPr>
          <p:nvPr/>
        </p:nvSpPr>
        <p:spPr bwMode="auto">
          <a:xfrm>
            <a:off x="611188" y="333375"/>
            <a:ext cx="7921625" cy="6370638"/>
          </a:xfrm>
          <a:prstGeom prst="rect">
            <a:avLst/>
          </a:prstGeom>
          <a:noFill/>
          <a:ln w="9525">
            <a:noFill/>
            <a:miter lim="800000"/>
            <a:headEnd/>
            <a:tailEnd/>
          </a:ln>
        </p:spPr>
        <p:txBody>
          <a:bodyPr>
            <a:spAutoFit/>
          </a:bodyPr>
          <a:lstStyle/>
          <a:p>
            <a:r>
              <a:rPr lang="nl-NL" sz="2400">
                <a:latin typeface="Calibri" pitchFamily="34" charset="0"/>
                <a:sym typeface="Symbol" pitchFamily="18" charset="2"/>
              </a:rPr>
              <a:t></a:t>
            </a:r>
          </a:p>
          <a:p>
            <a:r>
              <a:rPr lang="nl-NL" sz="2400">
                <a:latin typeface="Calibri" pitchFamily="34" charset="0"/>
                <a:sym typeface="Symbol" pitchFamily="18" charset="2"/>
              </a:rPr>
              <a:t>Anchises toont Aeneas verder nog de wat recentere geschiedenis van Rome, met heel wat bekende namen.</a:t>
            </a:r>
          </a:p>
          <a:p>
            <a:endParaRPr lang="nl-NL" sz="2400">
              <a:latin typeface="Calibri" pitchFamily="34" charset="0"/>
              <a:sym typeface="Symbol" pitchFamily="18" charset="2"/>
            </a:endParaRPr>
          </a:p>
          <a:p>
            <a:r>
              <a:rPr lang="nl-NL" sz="2400">
                <a:latin typeface="Calibri" pitchFamily="34" charset="0"/>
                <a:sym typeface="Symbol" pitchFamily="18" charset="2"/>
              </a:rPr>
              <a:t>Hij besluit met het aanwijzen van Marcellus, de jong gestorven neef en schoonzoon (man van Augustus’ dochter Julia) van Augustus. Marcellus was een groot veldheer, met overwinningen op de Carthagers en Galliërs.</a:t>
            </a:r>
          </a:p>
          <a:p>
            <a:endParaRPr lang="nl-NL" sz="2400">
              <a:latin typeface="Calibri" pitchFamily="34" charset="0"/>
              <a:sym typeface="Symbol" pitchFamily="18" charset="2"/>
            </a:endParaRPr>
          </a:p>
          <a:p>
            <a:r>
              <a:rPr lang="nl-NL" sz="2400">
                <a:latin typeface="Calibri" pitchFamily="34" charset="0"/>
                <a:sym typeface="Symbol" pitchFamily="18" charset="2"/>
              </a:rPr>
              <a:t>Hij stierf, 20 jaar jong en werd als eerste in het Mausoleum van Augustus begraven, dat net klaar was toen.</a:t>
            </a:r>
          </a:p>
          <a:p>
            <a:endParaRPr lang="nl-NL" sz="2400">
              <a:latin typeface="Calibri" pitchFamily="34" charset="0"/>
              <a:sym typeface="Symbol" pitchFamily="18" charset="2"/>
            </a:endParaRPr>
          </a:p>
          <a:p>
            <a:r>
              <a:rPr lang="nl-NL" sz="2400">
                <a:latin typeface="Calibri" pitchFamily="34" charset="0"/>
                <a:sym typeface="Symbol" pitchFamily="18" charset="2"/>
              </a:rPr>
              <a:t>Anchises laat Aeneas nog veel meer zien en leert hem ook “hoe leed te vermijden en te dragen”. Via de ivoren poort verliet Aeneas met zijn gids de onderwereld. Hij ging terug naar zijn vloot en voer naar Latium (via de kortste route dit keer). </a:t>
            </a: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27F87FB0-3F39-4B12-B614-2C4D7C3F9404}" type="slidenum">
              <a:rPr lang="nl-NL"/>
              <a:pPr>
                <a:defRPr/>
              </a:pPr>
              <a:t>119</a:t>
            </a:fld>
            <a:endParaRPr lang="nl-NL"/>
          </a:p>
        </p:txBody>
      </p:sp>
      <p:sp>
        <p:nvSpPr>
          <p:cNvPr id="122883" name="Tekstvak 2"/>
          <p:cNvSpPr txBox="1">
            <a:spLocks noChangeArrowheads="1"/>
          </p:cNvSpPr>
          <p:nvPr/>
        </p:nvSpPr>
        <p:spPr bwMode="auto">
          <a:xfrm>
            <a:off x="468313" y="404813"/>
            <a:ext cx="8351837" cy="923925"/>
          </a:xfrm>
          <a:prstGeom prst="rect">
            <a:avLst/>
          </a:prstGeom>
          <a:noFill/>
          <a:ln w="9525">
            <a:noFill/>
            <a:miter lim="800000"/>
            <a:headEnd/>
            <a:tailEnd/>
          </a:ln>
        </p:spPr>
        <p:txBody>
          <a:bodyPr>
            <a:spAutoFit/>
          </a:bodyPr>
          <a:lstStyle/>
          <a:p>
            <a:r>
              <a:rPr lang="nl-NL" sz="5400">
                <a:latin typeface="Calibri" pitchFamily="34" charset="0"/>
              </a:rPr>
              <a:t>Einde van de Latijnmarathon</a:t>
            </a:r>
          </a:p>
        </p:txBody>
      </p:sp>
      <p:sp>
        <p:nvSpPr>
          <p:cNvPr id="122884" name="Tekstvak 3"/>
          <p:cNvSpPr txBox="1">
            <a:spLocks noChangeArrowheads="1"/>
          </p:cNvSpPr>
          <p:nvPr/>
        </p:nvSpPr>
        <p:spPr bwMode="auto">
          <a:xfrm>
            <a:off x="611188" y="1773238"/>
            <a:ext cx="8137525" cy="1384300"/>
          </a:xfrm>
          <a:prstGeom prst="rect">
            <a:avLst/>
          </a:prstGeom>
          <a:noFill/>
          <a:ln w="9525">
            <a:noFill/>
            <a:miter lim="800000"/>
            <a:headEnd/>
            <a:tailEnd/>
          </a:ln>
        </p:spPr>
        <p:txBody>
          <a:bodyPr>
            <a:spAutoFit/>
          </a:bodyPr>
          <a:lstStyle/>
          <a:p>
            <a:r>
              <a:rPr lang="nl-NL" sz="2800">
                <a:latin typeface="Calibri" pitchFamily="34" charset="0"/>
              </a:rPr>
              <a:t>Deze powerpoint kun je krijgen zodat je alles nog eens kunt na lezen. Hij komt op de bekende site</a:t>
            </a:r>
          </a:p>
          <a:p>
            <a:r>
              <a:rPr lang="nl-NL" sz="2800">
                <a:latin typeface="Calibri" pitchFamily="34" charset="0"/>
              </a:rPr>
              <a:t>www.superlatijn.nl</a:t>
            </a:r>
          </a:p>
        </p:txBody>
      </p:sp>
      <p:sp>
        <p:nvSpPr>
          <p:cNvPr id="122885" name="Tekstvak 4"/>
          <p:cNvSpPr txBox="1">
            <a:spLocks noChangeArrowheads="1"/>
          </p:cNvSpPr>
          <p:nvPr/>
        </p:nvSpPr>
        <p:spPr bwMode="auto">
          <a:xfrm>
            <a:off x="1403350" y="3716338"/>
            <a:ext cx="6840538" cy="2770187"/>
          </a:xfrm>
          <a:prstGeom prst="rect">
            <a:avLst/>
          </a:prstGeom>
          <a:noFill/>
          <a:ln w="9525">
            <a:noFill/>
            <a:miter lim="800000"/>
            <a:headEnd/>
            <a:tailEnd/>
          </a:ln>
        </p:spPr>
        <p:txBody>
          <a:bodyPr>
            <a:spAutoFit/>
          </a:bodyPr>
          <a:lstStyle/>
          <a:p>
            <a:r>
              <a:rPr lang="nl-NL" sz="2400">
                <a:latin typeface="Calibri" pitchFamily="34" charset="0"/>
              </a:rPr>
              <a:t>Dank je voor jullie aandacht en wel thuis. Morgen allemaal aanwezig  bij de examentraining van Thieme. De indeling is je bekend. Maak er wat van en doe je best! Over twee maanden is alles achter de rug. Succes allemaal!</a:t>
            </a:r>
          </a:p>
          <a:p>
            <a:endParaRPr lang="nl-NL">
              <a:latin typeface="Calibri" pitchFamily="34" charset="0"/>
            </a:endParaRPr>
          </a:p>
          <a:p>
            <a:r>
              <a:rPr lang="nl-NL">
                <a:latin typeface="Calibri" pitchFamily="34" charset="0"/>
              </a:rPr>
              <a:t>18 april 2011,</a:t>
            </a:r>
          </a:p>
          <a:p>
            <a:r>
              <a:rPr lang="nl-NL">
                <a:latin typeface="Calibri" pitchFamily="34" charset="0"/>
              </a:rPr>
              <a:t>FK/MDH</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2"/>
          </p:nvPr>
        </p:nvSpPr>
        <p:spPr/>
        <p:txBody>
          <a:bodyPr/>
          <a:lstStyle/>
          <a:p>
            <a:pPr>
              <a:defRPr/>
            </a:pPr>
            <a:fld id="{819462E8-11D4-4084-BA7A-5265B257E52B}" type="slidenum">
              <a:rPr lang="nl-NL"/>
              <a:pPr>
                <a:defRPr/>
              </a:pPr>
              <a:t>12</a:t>
            </a:fld>
            <a:endParaRPr lang="nl-NL"/>
          </a:p>
        </p:txBody>
      </p:sp>
      <p:sp>
        <p:nvSpPr>
          <p:cNvPr id="4" name="Tekstvak 3"/>
          <p:cNvSpPr txBox="1"/>
          <p:nvPr/>
        </p:nvSpPr>
        <p:spPr>
          <a:xfrm>
            <a:off x="395288" y="1773238"/>
            <a:ext cx="8208962" cy="2954337"/>
          </a:xfrm>
          <a:prstGeom prst="rect">
            <a:avLst/>
          </a:prstGeom>
          <a:noFill/>
        </p:spPr>
        <p:txBody>
          <a:bodyPr>
            <a:spAutoFit/>
          </a:bodyPr>
          <a:lstStyle/>
          <a:p>
            <a:pPr fontAlgn="auto">
              <a:spcBef>
                <a:spcPts val="0"/>
              </a:spcBef>
              <a:spcAft>
                <a:spcPts val="0"/>
              </a:spcAft>
              <a:defRPr/>
            </a:pPr>
            <a:r>
              <a:rPr lang="nl-NL" sz="2400" u="sng" dirty="0">
                <a:latin typeface="+mn-lt"/>
              </a:rPr>
              <a:t>Overeenkomsten</a:t>
            </a:r>
            <a:r>
              <a:rPr lang="nl-NL" dirty="0">
                <a:latin typeface="+mn-lt"/>
              </a:rPr>
              <a:t>:</a:t>
            </a:r>
          </a:p>
          <a:p>
            <a:pPr fontAlgn="auto">
              <a:spcBef>
                <a:spcPts val="0"/>
              </a:spcBef>
              <a:spcAft>
                <a:spcPts val="0"/>
              </a:spcAft>
              <a:buFont typeface="Wingdings"/>
              <a:buChar char="§"/>
              <a:defRPr/>
            </a:pPr>
            <a:r>
              <a:rPr lang="nl-NL" dirty="0">
                <a:latin typeface="+mn-lt"/>
                <a:sym typeface="Wingdings"/>
              </a:rPr>
              <a:t>structuur:</a:t>
            </a:r>
          </a:p>
          <a:p>
            <a:pPr fontAlgn="auto">
              <a:spcBef>
                <a:spcPts val="0"/>
              </a:spcBef>
              <a:spcAft>
                <a:spcPts val="0"/>
              </a:spcAft>
              <a:defRPr/>
            </a:pPr>
            <a:r>
              <a:rPr lang="nl-NL" dirty="0">
                <a:latin typeface="+mn-lt"/>
                <a:sym typeface="Wingdings"/>
              </a:rPr>
              <a:t>	2 x </a:t>
            </a:r>
            <a:r>
              <a:rPr lang="nl-NL" dirty="0">
                <a:solidFill>
                  <a:schemeClr val="accent2">
                    <a:lumMod val="20000"/>
                    <a:lumOff val="80000"/>
                  </a:schemeClr>
                </a:solidFill>
                <a:latin typeface="+mn-lt"/>
                <a:sym typeface="Wingdings"/>
              </a:rPr>
              <a:t>6 boeken</a:t>
            </a:r>
            <a:r>
              <a:rPr lang="nl-NL" dirty="0">
                <a:latin typeface="+mn-lt"/>
                <a:sym typeface="Wingdings"/>
              </a:rPr>
              <a:t> &gt; </a:t>
            </a:r>
            <a:r>
              <a:rPr lang="nl-NL" dirty="0">
                <a:solidFill>
                  <a:schemeClr val="accent2">
                    <a:lumMod val="20000"/>
                    <a:lumOff val="80000"/>
                  </a:schemeClr>
                </a:solidFill>
                <a:latin typeface="+mn-lt"/>
                <a:sym typeface="Wingdings"/>
              </a:rPr>
              <a:t>6 boeken</a:t>
            </a:r>
            <a:r>
              <a:rPr lang="nl-NL" dirty="0">
                <a:latin typeface="+mn-lt"/>
                <a:sym typeface="Wingdings"/>
              </a:rPr>
              <a:t> zwerftocht  Odyssee, </a:t>
            </a:r>
            <a:r>
              <a:rPr lang="nl-NL" dirty="0">
                <a:solidFill>
                  <a:srgbClr val="FF0000"/>
                </a:solidFill>
                <a:latin typeface="+mn-lt"/>
                <a:sym typeface="Wingdings"/>
              </a:rPr>
              <a:t>24 boeken</a:t>
            </a:r>
            <a:r>
              <a:rPr lang="nl-NL" dirty="0">
                <a:latin typeface="+mn-lt"/>
                <a:sym typeface="Wingdings"/>
              </a:rPr>
              <a:t>, </a:t>
            </a:r>
            <a:r>
              <a:rPr lang="nl-NL" dirty="0" err="1">
                <a:latin typeface="+mn-lt"/>
                <a:sym typeface="Wingdings"/>
              </a:rPr>
              <a:t>Odysseus</a:t>
            </a:r>
            <a:r>
              <a:rPr lang="nl-NL" dirty="0">
                <a:latin typeface="+mn-lt"/>
                <a:sym typeface="Wingdings"/>
              </a:rPr>
              <a:t>, na 		         			de </a:t>
            </a:r>
            <a:r>
              <a:rPr lang="nl-NL" u="sng" dirty="0">
                <a:latin typeface="+mn-lt"/>
                <a:sym typeface="Wingdings"/>
              </a:rPr>
              <a:t>Trojaanse</a:t>
            </a:r>
            <a:r>
              <a:rPr lang="nl-NL" dirty="0">
                <a:latin typeface="+mn-lt"/>
                <a:sym typeface="Wingdings"/>
              </a:rPr>
              <a:t> oorlog</a:t>
            </a:r>
          </a:p>
          <a:p>
            <a:pPr fontAlgn="auto">
              <a:spcBef>
                <a:spcPts val="0"/>
              </a:spcBef>
              <a:spcAft>
                <a:spcPts val="0"/>
              </a:spcAft>
              <a:defRPr/>
            </a:pPr>
            <a:r>
              <a:rPr lang="nl-NL" dirty="0">
                <a:latin typeface="+mn-lt"/>
                <a:sym typeface="Wingdings"/>
              </a:rPr>
              <a:t>		      &gt; </a:t>
            </a:r>
            <a:r>
              <a:rPr lang="nl-NL" dirty="0">
                <a:solidFill>
                  <a:schemeClr val="accent2">
                    <a:lumMod val="20000"/>
                    <a:lumOff val="80000"/>
                  </a:schemeClr>
                </a:solidFill>
                <a:latin typeface="+mn-lt"/>
                <a:sym typeface="Wingdings"/>
              </a:rPr>
              <a:t>6 boeken</a:t>
            </a:r>
            <a:r>
              <a:rPr lang="nl-NL" dirty="0">
                <a:latin typeface="+mn-lt"/>
                <a:sym typeface="Wingdings"/>
              </a:rPr>
              <a:t> oorlog (</a:t>
            </a:r>
            <a:r>
              <a:rPr lang="nl-NL" u="sng" dirty="0">
                <a:latin typeface="+mn-lt"/>
                <a:sym typeface="Wingdings"/>
              </a:rPr>
              <a:t>tegen </a:t>
            </a:r>
            <a:r>
              <a:rPr lang="nl-NL" u="sng" dirty="0" err="1">
                <a:latin typeface="+mn-lt"/>
                <a:sym typeface="Wingdings"/>
              </a:rPr>
              <a:t>Turnus</a:t>
            </a:r>
            <a:r>
              <a:rPr lang="nl-NL" dirty="0">
                <a:latin typeface="+mn-lt"/>
                <a:sym typeface="Wingdings"/>
              </a:rPr>
              <a:t>)  Ilias, </a:t>
            </a:r>
            <a:r>
              <a:rPr lang="nl-NL" dirty="0">
                <a:solidFill>
                  <a:srgbClr val="FF0000"/>
                </a:solidFill>
                <a:latin typeface="+mn-lt"/>
                <a:sym typeface="Wingdings"/>
              </a:rPr>
              <a:t>24 boeken</a:t>
            </a:r>
            <a:r>
              <a:rPr lang="nl-NL" dirty="0">
                <a:latin typeface="+mn-lt"/>
                <a:sym typeface="Wingdings"/>
              </a:rPr>
              <a:t>                                                 			na de zwerftocht</a:t>
            </a:r>
          </a:p>
          <a:p>
            <a:pPr fontAlgn="auto">
              <a:spcBef>
                <a:spcPts val="0"/>
              </a:spcBef>
              <a:spcAft>
                <a:spcPts val="0"/>
              </a:spcAft>
              <a:defRPr/>
            </a:pPr>
            <a:r>
              <a:rPr lang="nl-NL" dirty="0">
                <a:latin typeface="+mn-lt"/>
                <a:sym typeface="Wingdings"/>
              </a:rPr>
              <a:t>afzonderlijke scènes:</a:t>
            </a:r>
          </a:p>
          <a:p>
            <a:pPr fontAlgn="auto">
              <a:spcBef>
                <a:spcPts val="0"/>
              </a:spcBef>
              <a:spcAft>
                <a:spcPts val="0"/>
              </a:spcAft>
              <a:defRPr/>
            </a:pPr>
            <a:r>
              <a:rPr lang="nl-NL" dirty="0">
                <a:latin typeface="+mn-lt"/>
                <a:sym typeface="Wingdings"/>
              </a:rPr>
              <a:t>	afdaling (</a:t>
            </a:r>
            <a:r>
              <a:rPr lang="nl-NL" dirty="0" err="1">
                <a:latin typeface="+mn-lt"/>
                <a:sym typeface="Wingdings"/>
              </a:rPr>
              <a:t>katabasis</a:t>
            </a:r>
            <a:r>
              <a:rPr lang="nl-NL" dirty="0">
                <a:latin typeface="+mn-lt"/>
                <a:sym typeface="Wingdings"/>
              </a:rPr>
              <a:t>): </a:t>
            </a:r>
            <a:r>
              <a:rPr lang="nl-NL" dirty="0" err="1">
                <a:latin typeface="+mn-lt"/>
                <a:sym typeface="Wingdings"/>
              </a:rPr>
              <a:t>Aen.VI</a:t>
            </a:r>
            <a:r>
              <a:rPr lang="nl-NL" dirty="0">
                <a:latin typeface="+mn-lt"/>
                <a:sym typeface="Wingdings"/>
              </a:rPr>
              <a:t> en Od.11</a:t>
            </a:r>
          </a:p>
          <a:p>
            <a:pPr fontAlgn="auto">
              <a:spcBef>
                <a:spcPts val="0"/>
              </a:spcBef>
              <a:spcAft>
                <a:spcPts val="0"/>
              </a:spcAft>
              <a:defRPr/>
            </a:pPr>
            <a:r>
              <a:rPr lang="nl-NL" dirty="0">
                <a:latin typeface="+mn-lt"/>
                <a:sym typeface="Wingdings"/>
              </a:rPr>
              <a:t>	onderdelen afdaling: </a:t>
            </a:r>
            <a:r>
              <a:rPr lang="nl-NL" dirty="0" err="1">
                <a:latin typeface="+mn-lt"/>
                <a:sym typeface="Wingdings"/>
              </a:rPr>
              <a:t>Aeneas-Dido</a:t>
            </a:r>
            <a:r>
              <a:rPr lang="nl-NL" dirty="0">
                <a:latin typeface="+mn-lt"/>
                <a:sym typeface="Wingdings"/>
              </a:rPr>
              <a:t> (</a:t>
            </a:r>
            <a:r>
              <a:rPr lang="nl-NL" dirty="0" err="1">
                <a:latin typeface="+mn-lt"/>
                <a:sym typeface="Wingdings"/>
              </a:rPr>
              <a:t>Aeneis</a:t>
            </a:r>
            <a:r>
              <a:rPr lang="nl-NL" dirty="0">
                <a:latin typeface="+mn-lt"/>
                <a:sym typeface="Wingdings"/>
              </a:rPr>
              <a:t>) en </a:t>
            </a:r>
            <a:r>
              <a:rPr lang="nl-NL" dirty="0" err="1">
                <a:latin typeface="+mn-lt"/>
                <a:sym typeface="Wingdings"/>
              </a:rPr>
              <a:t>Odysseus-Ajax</a:t>
            </a:r>
            <a:r>
              <a:rPr lang="nl-NL" dirty="0">
                <a:latin typeface="+mn-lt"/>
                <a:sym typeface="Wingdings"/>
              </a:rPr>
              <a:t> (Odyssee)</a:t>
            </a:r>
          </a:p>
          <a:p>
            <a:pPr fontAlgn="auto">
              <a:spcBef>
                <a:spcPts val="0"/>
              </a:spcBef>
              <a:spcAft>
                <a:spcPts val="0"/>
              </a:spcAft>
              <a:defRPr/>
            </a:pPr>
            <a:r>
              <a:rPr lang="nl-NL" dirty="0">
                <a:latin typeface="+mn-lt"/>
                <a:sym typeface="Wingdings"/>
              </a:rPr>
              <a:t>	gevecht: </a:t>
            </a:r>
            <a:r>
              <a:rPr lang="nl-NL" dirty="0" err="1">
                <a:latin typeface="+mn-lt"/>
                <a:sym typeface="Wingdings"/>
              </a:rPr>
              <a:t>Aeneas-Turnus</a:t>
            </a:r>
            <a:r>
              <a:rPr lang="nl-NL" dirty="0">
                <a:latin typeface="+mn-lt"/>
                <a:sym typeface="Wingdings"/>
              </a:rPr>
              <a:t> (</a:t>
            </a:r>
            <a:r>
              <a:rPr lang="nl-NL" dirty="0" err="1">
                <a:latin typeface="+mn-lt"/>
                <a:sym typeface="Wingdings"/>
              </a:rPr>
              <a:t>Aeneis</a:t>
            </a:r>
            <a:r>
              <a:rPr lang="nl-NL" dirty="0">
                <a:latin typeface="+mn-lt"/>
                <a:sym typeface="Wingdings"/>
              </a:rPr>
              <a:t>) en </a:t>
            </a:r>
            <a:r>
              <a:rPr lang="nl-NL" dirty="0" err="1">
                <a:latin typeface="+mn-lt"/>
                <a:sym typeface="Wingdings"/>
              </a:rPr>
              <a:t>Achilles-Hektor</a:t>
            </a:r>
            <a:r>
              <a:rPr lang="nl-NL" dirty="0">
                <a:latin typeface="+mn-lt"/>
                <a:sym typeface="Wingdings"/>
              </a:rPr>
              <a:t> (Ilias)	</a:t>
            </a:r>
          </a:p>
        </p:txBody>
      </p:sp>
      <p:sp>
        <p:nvSpPr>
          <p:cNvPr id="13316" name="Tekstvak 4"/>
          <p:cNvSpPr txBox="1">
            <a:spLocks noChangeArrowheads="1"/>
          </p:cNvSpPr>
          <p:nvPr/>
        </p:nvSpPr>
        <p:spPr bwMode="auto">
          <a:xfrm>
            <a:off x="539750" y="4941888"/>
            <a:ext cx="7704138" cy="1568450"/>
          </a:xfrm>
          <a:prstGeom prst="rect">
            <a:avLst/>
          </a:prstGeom>
          <a:noFill/>
          <a:ln w="9525">
            <a:noFill/>
            <a:miter lim="800000"/>
            <a:headEnd/>
            <a:tailEnd/>
          </a:ln>
        </p:spPr>
        <p:txBody>
          <a:bodyPr>
            <a:spAutoFit/>
          </a:bodyPr>
          <a:lstStyle/>
          <a:p>
            <a:r>
              <a:rPr lang="nl-NL" sz="2400" u="sng">
                <a:latin typeface="Calibri" pitchFamily="34" charset="0"/>
              </a:rPr>
              <a:t>Verschillen</a:t>
            </a:r>
            <a:r>
              <a:rPr lang="nl-NL">
                <a:latin typeface="Calibri" pitchFamily="34" charset="0"/>
              </a:rPr>
              <a:t>:</a:t>
            </a:r>
          </a:p>
          <a:p>
            <a:pPr>
              <a:buFont typeface="Wingdings" pitchFamily="2" charset="2"/>
              <a:buChar char="§"/>
            </a:pPr>
            <a:r>
              <a:rPr lang="nl-NL">
                <a:latin typeface="Calibri" pitchFamily="34" charset="0"/>
                <a:sym typeface="Wingdings" pitchFamily="2" charset="2"/>
              </a:rPr>
              <a:t>thematiek:</a:t>
            </a:r>
          </a:p>
          <a:p>
            <a:r>
              <a:rPr lang="nl-NL">
                <a:latin typeface="Calibri" pitchFamily="34" charset="0"/>
                <a:sym typeface="Wingdings" pitchFamily="2" charset="2"/>
              </a:rPr>
              <a:t>	Aeneis in twee verbonden lagen, mythe en historie; Homerus één laag</a:t>
            </a:r>
          </a:p>
          <a:p>
            <a:r>
              <a:rPr lang="nl-NL">
                <a:latin typeface="Calibri" pitchFamily="34" charset="0"/>
                <a:sym typeface="Wingdings" pitchFamily="2" charset="2"/>
              </a:rPr>
              <a:t>psychologie (Alexandrijnse traditie):</a:t>
            </a:r>
          </a:p>
          <a:p>
            <a:r>
              <a:rPr lang="nl-NL">
                <a:latin typeface="Calibri" pitchFamily="34" charset="0"/>
                <a:sym typeface="Wingdings" pitchFamily="2" charset="2"/>
              </a:rPr>
              <a:t>	Aeneis diepte door psychologie; Homerus meer “flat characters”	</a:t>
            </a:r>
          </a:p>
        </p:txBody>
      </p:sp>
      <p:sp>
        <p:nvSpPr>
          <p:cNvPr id="8" name="Titel 1"/>
          <p:cNvSpPr txBox="1">
            <a:spLocks/>
          </p:cNvSpPr>
          <p:nvPr/>
        </p:nvSpPr>
        <p:spPr>
          <a:xfrm>
            <a:off x="250825" y="260350"/>
            <a:ext cx="8229600" cy="792163"/>
          </a:xfrm>
          <a:prstGeom prst="rect">
            <a:avLst/>
          </a:prstGeom>
        </p:spPr>
        <p:txBody>
          <a:bodyPr/>
          <a:lstStyle/>
          <a:p>
            <a:pPr fontAlgn="auto">
              <a:spcAft>
                <a:spcPts val="0"/>
              </a:spcAft>
              <a:defRPr/>
            </a:pPr>
            <a:r>
              <a:rPr lang="nl-NL" sz="4400" dirty="0">
                <a:latin typeface="+mj-lt"/>
                <a:ea typeface="+mj-ea"/>
                <a:cs typeface="+mj-cs"/>
              </a:rPr>
              <a:t>De </a:t>
            </a:r>
            <a:r>
              <a:rPr lang="nl-NL" sz="4400" dirty="0" err="1">
                <a:latin typeface="+mj-lt"/>
                <a:ea typeface="+mj-ea"/>
                <a:cs typeface="+mj-cs"/>
              </a:rPr>
              <a:t>Aeneis</a:t>
            </a:r>
            <a:r>
              <a:rPr lang="nl-NL" sz="4400" dirty="0">
                <a:latin typeface="+mj-lt"/>
                <a:ea typeface="+mj-ea"/>
                <a:cs typeface="+mj-cs"/>
              </a:rPr>
              <a:t> versus </a:t>
            </a:r>
            <a:r>
              <a:rPr lang="nl-NL" sz="4400" dirty="0" err="1">
                <a:latin typeface="+mj-lt"/>
                <a:ea typeface="+mj-ea"/>
                <a:cs typeface="+mj-cs"/>
              </a:rPr>
              <a:t>Homerus</a:t>
            </a:r>
            <a:r>
              <a:rPr lang="nl-NL" sz="4400" dirty="0">
                <a:latin typeface="+mj-lt"/>
                <a:ea typeface="+mj-ea"/>
                <a:cs typeface="+mj-cs"/>
              </a:rPr>
              <a:t>’ epen</a:t>
            </a:r>
            <a:endParaRPr lang="nl-NL" sz="4400" dirty="0">
              <a:latin typeface="+mj-lt"/>
              <a:ea typeface="+mj-ea"/>
              <a:cs typeface="+mj-cs"/>
            </a:endParaRPr>
          </a:p>
        </p:txBody>
      </p:sp>
      <p:sp>
        <p:nvSpPr>
          <p:cNvPr id="6" name="Tekstvak 5"/>
          <p:cNvSpPr txBox="1"/>
          <p:nvPr/>
        </p:nvSpPr>
        <p:spPr>
          <a:xfrm>
            <a:off x="611188" y="1052513"/>
            <a:ext cx="7200900" cy="461962"/>
          </a:xfrm>
          <a:prstGeom prst="rect">
            <a:avLst/>
          </a:prstGeom>
          <a:noFill/>
        </p:spPr>
        <p:txBody>
          <a:bodyPr>
            <a:spAutoFit/>
          </a:bodyPr>
          <a:lstStyle/>
          <a:p>
            <a:pPr fontAlgn="auto">
              <a:spcBef>
                <a:spcPts val="0"/>
              </a:spcBef>
              <a:spcAft>
                <a:spcPts val="0"/>
              </a:spcAft>
              <a:defRPr/>
            </a:pPr>
            <a:r>
              <a:rPr lang="nl-NL" sz="2400" dirty="0">
                <a:effectLst>
                  <a:outerShdw blurRad="38100" dist="38100" dir="2700000" algn="tl">
                    <a:srgbClr val="000000">
                      <a:alpha val="43137"/>
                    </a:srgbClr>
                  </a:outerShdw>
                </a:effectLst>
                <a:latin typeface="+mn-lt"/>
              </a:rPr>
              <a:t>Niet alleen maar IMITATIO maar zeker ook AEMULATIO</a:t>
            </a:r>
            <a:endParaRPr lang="nl-NL" sz="2400" dirty="0">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D01ED2B5-F6EF-4DD3-A9C4-B6B2E974B616}" type="slidenum">
              <a:rPr lang="nl-NL"/>
              <a:pPr>
                <a:defRPr/>
              </a:pPr>
              <a:t>13</a:t>
            </a:fld>
            <a:endParaRPr lang="nl-NL"/>
          </a:p>
        </p:txBody>
      </p:sp>
      <p:pic>
        <p:nvPicPr>
          <p:cNvPr id="14339" name="Picture 2" descr="http://www.freewebs.com/freque/kaart%20toch.gif"/>
          <p:cNvPicPr>
            <a:picLocks noChangeAspect="1" noChangeArrowheads="1"/>
          </p:cNvPicPr>
          <p:nvPr/>
        </p:nvPicPr>
        <p:blipFill>
          <a:blip r:embed="rId2" cstate="print"/>
          <a:srcRect/>
          <a:stretch>
            <a:fillRect/>
          </a:stretch>
        </p:blipFill>
        <p:spPr bwMode="auto">
          <a:xfrm>
            <a:off x="755650" y="1844675"/>
            <a:ext cx="7126288" cy="4392613"/>
          </a:xfrm>
          <a:prstGeom prst="rect">
            <a:avLst/>
          </a:prstGeom>
          <a:noFill/>
          <a:ln w="9525">
            <a:noFill/>
            <a:miter lim="800000"/>
            <a:headEnd/>
            <a:tailEnd/>
          </a:ln>
        </p:spPr>
      </p:pic>
      <p:sp>
        <p:nvSpPr>
          <p:cNvPr id="14340" name="Tekstvak 3"/>
          <p:cNvSpPr txBox="1">
            <a:spLocks noChangeArrowheads="1"/>
          </p:cNvSpPr>
          <p:nvPr/>
        </p:nvSpPr>
        <p:spPr bwMode="auto">
          <a:xfrm>
            <a:off x="539750" y="333375"/>
            <a:ext cx="7488238" cy="830263"/>
          </a:xfrm>
          <a:prstGeom prst="rect">
            <a:avLst/>
          </a:prstGeom>
          <a:noFill/>
          <a:ln w="9525">
            <a:noFill/>
            <a:miter lim="800000"/>
            <a:headEnd/>
            <a:tailEnd/>
          </a:ln>
        </p:spPr>
        <p:txBody>
          <a:bodyPr>
            <a:spAutoFit/>
          </a:bodyPr>
          <a:lstStyle/>
          <a:p>
            <a:r>
              <a:rPr lang="nl-NL" sz="2400">
                <a:latin typeface="Calibri" pitchFamily="34" charset="0"/>
              </a:rPr>
              <a:t>Hoe is Aeneas nou van Troje naar Latium gekomen? De kortste weg was het niet…</a:t>
            </a:r>
          </a:p>
        </p:txBody>
      </p:sp>
      <p:sp>
        <p:nvSpPr>
          <p:cNvPr id="14341" name="Tekstvak 4"/>
          <p:cNvSpPr txBox="1">
            <a:spLocks noChangeArrowheads="1"/>
          </p:cNvSpPr>
          <p:nvPr/>
        </p:nvSpPr>
        <p:spPr bwMode="auto">
          <a:xfrm>
            <a:off x="539750" y="1341438"/>
            <a:ext cx="8280400" cy="460375"/>
          </a:xfrm>
          <a:prstGeom prst="rect">
            <a:avLst/>
          </a:prstGeom>
          <a:noFill/>
          <a:ln w="9525">
            <a:noFill/>
            <a:miter lim="800000"/>
            <a:headEnd/>
            <a:tailEnd/>
          </a:ln>
        </p:spPr>
        <p:txBody>
          <a:bodyPr>
            <a:spAutoFit/>
          </a:bodyPr>
          <a:lstStyle/>
          <a:p>
            <a:r>
              <a:rPr lang="nl-NL" sz="2400">
                <a:latin typeface="Calibri" pitchFamily="34" charset="0"/>
              </a:rPr>
              <a:t>Aen. VI speelt op het einde van de reis, van Carthago naar Cumae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2"/>
          </p:nvPr>
        </p:nvSpPr>
        <p:spPr/>
        <p:txBody>
          <a:bodyPr/>
          <a:lstStyle/>
          <a:p>
            <a:pPr>
              <a:defRPr/>
            </a:pPr>
            <a:fld id="{054332B2-5956-479D-AE9F-69450025324D}" type="slidenum">
              <a:rPr lang="nl-NL"/>
              <a:pPr>
                <a:defRPr/>
              </a:pPr>
              <a:t>14</a:t>
            </a:fld>
            <a:endParaRPr lang="nl-NL"/>
          </a:p>
        </p:txBody>
      </p:sp>
      <p:sp>
        <p:nvSpPr>
          <p:cNvPr id="15363" name="Tekstvak 3"/>
          <p:cNvSpPr txBox="1">
            <a:spLocks noChangeArrowheads="1"/>
          </p:cNvSpPr>
          <p:nvPr/>
        </p:nvSpPr>
        <p:spPr bwMode="auto">
          <a:xfrm>
            <a:off x="323850" y="1125538"/>
            <a:ext cx="8569325" cy="4892675"/>
          </a:xfrm>
          <a:prstGeom prst="rect">
            <a:avLst/>
          </a:prstGeom>
          <a:noFill/>
          <a:ln w="9525">
            <a:noFill/>
            <a:miter lim="800000"/>
            <a:headEnd/>
            <a:tailEnd/>
          </a:ln>
        </p:spPr>
        <p:txBody>
          <a:bodyPr>
            <a:spAutoFit/>
          </a:bodyPr>
          <a:lstStyle/>
          <a:p>
            <a:r>
              <a:rPr lang="nl-NL" sz="2400">
                <a:latin typeface="Calibri" pitchFamily="34" charset="0"/>
                <a:sym typeface="Wingdings" pitchFamily="2" charset="2"/>
              </a:rPr>
              <a:t>  </a:t>
            </a:r>
            <a:r>
              <a:rPr lang="nl-NL" sz="2400">
                <a:latin typeface="Calibri" pitchFamily="34" charset="0"/>
              </a:rPr>
              <a:t>Aeneas verlaat Carthago (vóór zelfmoord Dido) richting Italië.</a:t>
            </a:r>
          </a:p>
          <a:p>
            <a:endParaRPr lang="nl-NL" sz="2400">
              <a:latin typeface="Calibri" pitchFamily="34" charset="0"/>
            </a:endParaRPr>
          </a:p>
          <a:p>
            <a:r>
              <a:rPr lang="nl-NL" sz="2400">
                <a:latin typeface="Calibri" pitchFamily="34" charset="0"/>
                <a:sym typeface="Wingdings" pitchFamily="2" charset="2"/>
              </a:rPr>
              <a:t>  </a:t>
            </a:r>
            <a:r>
              <a:rPr lang="nl-NL" sz="2400">
                <a:latin typeface="Calibri" pitchFamily="34" charset="0"/>
              </a:rPr>
              <a:t>Op Sicilië ziet hij de schim van Anchises: hij moet naar Cumae.</a:t>
            </a:r>
          </a:p>
          <a:p>
            <a:endParaRPr lang="nl-NL" sz="2400">
              <a:latin typeface="Calibri" pitchFamily="34" charset="0"/>
            </a:endParaRPr>
          </a:p>
          <a:p>
            <a:r>
              <a:rPr lang="nl-NL" sz="2400">
                <a:latin typeface="Calibri" pitchFamily="34" charset="0"/>
                <a:sym typeface="Wingdings" pitchFamily="2" charset="2"/>
              </a:rPr>
              <a:t>  </a:t>
            </a:r>
            <a:r>
              <a:rPr lang="nl-NL" sz="2400">
                <a:latin typeface="Calibri" pitchFamily="34" charset="0"/>
              </a:rPr>
              <a:t>De Sibylle brengt hem daar naar en door de onderwereld.</a:t>
            </a:r>
          </a:p>
          <a:p>
            <a:pPr lvl="1">
              <a:buFontTx/>
              <a:buChar char="-"/>
            </a:pPr>
            <a:r>
              <a:rPr lang="nl-NL" sz="2400">
                <a:latin typeface="Calibri" pitchFamily="34" charset="0"/>
              </a:rPr>
              <a:t>voorbereiding voor de afdaling</a:t>
            </a:r>
          </a:p>
          <a:p>
            <a:pPr lvl="1">
              <a:buFontTx/>
              <a:buChar char="-"/>
            </a:pPr>
            <a:r>
              <a:rPr lang="nl-NL" sz="2400">
                <a:latin typeface="Calibri" pitchFamily="34" charset="0"/>
              </a:rPr>
              <a:t>tocht door onderwereld</a:t>
            </a:r>
          </a:p>
          <a:p>
            <a:pPr lvl="1">
              <a:buFontTx/>
              <a:buChar char="-"/>
            </a:pPr>
            <a:r>
              <a:rPr lang="nl-NL" sz="2400">
                <a:latin typeface="Calibri" pitchFamily="34" charset="0"/>
              </a:rPr>
              <a:t>ontmoeting met Anchises + voorspellingen</a:t>
            </a:r>
          </a:p>
          <a:p>
            <a:endParaRPr lang="nl-NL" sz="2400">
              <a:latin typeface="Calibri" pitchFamily="34" charset="0"/>
            </a:endParaRPr>
          </a:p>
          <a:p>
            <a:r>
              <a:rPr lang="nl-NL" sz="2400">
                <a:latin typeface="Calibri" pitchFamily="34" charset="0"/>
                <a:sym typeface="Wingdings" pitchFamily="2" charset="2"/>
              </a:rPr>
              <a:t>  </a:t>
            </a:r>
            <a:r>
              <a:rPr lang="nl-NL" sz="2400">
                <a:latin typeface="Calibri" pitchFamily="34" charset="0"/>
              </a:rPr>
              <a:t>Keerpunt voor Aeneas:</a:t>
            </a:r>
          </a:p>
          <a:p>
            <a:pPr lvl="1">
              <a:buFontTx/>
              <a:buChar char="-"/>
            </a:pPr>
            <a:r>
              <a:rPr lang="nl-NL" sz="2400">
                <a:latin typeface="Calibri" pitchFamily="34" charset="0"/>
              </a:rPr>
              <a:t>reis afgelopen, oorlog voor de deur</a:t>
            </a:r>
          </a:p>
          <a:p>
            <a:pPr lvl="1">
              <a:buFontTx/>
              <a:buChar char="-"/>
            </a:pPr>
            <a:r>
              <a:rPr lang="nl-NL" sz="2400">
                <a:latin typeface="Calibri" pitchFamily="34" charset="0"/>
              </a:rPr>
              <a:t>Aeneas legt zich, nu wel, vol overtuiging neer bij zijn/het Fatum: zijn Ratio doet hem beseffen waarmee hij bezig is</a:t>
            </a:r>
          </a:p>
        </p:txBody>
      </p:sp>
      <p:sp>
        <p:nvSpPr>
          <p:cNvPr id="6" name="Titel 1"/>
          <p:cNvSpPr txBox="1">
            <a:spLocks/>
          </p:cNvSpPr>
          <p:nvPr/>
        </p:nvSpPr>
        <p:spPr>
          <a:xfrm>
            <a:off x="250825" y="260350"/>
            <a:ext cx="8229600" cy="792163"/>
          </a:xfrm>
          <a:prstGeom prst="rect">
            <a:avLst/>
          </a:prstGeom>
        </p:spPr>
        <p:txBody>
          <a:bodyPr/>
          <a:lstStyle/>
          <a:p>
            <a:pPr fontAlgn="auto">
              <a:spcAft>
                <a:spcPts val="0"/>
              </a:spcAft>
              <a:defRPr/>
            </a:pPr>
            <a:r>
              <a:rPr lang="nl-NL" sz="4400" dirty="0">
                <a:latin typeface="+mj-lt"/>
                <a:ea typeface="+mj-ea"/>
                <a:cs typeface="+mj-cs"/>
              </a:rPr>
              <a:t>Grote lijnen in </a:t>
            </a:r>
            <a:r>
              <a:rPr lang="nl-NL" sz="4400" dirty="0" err="1">
                <a:latin typeface="+mj-lt"/>
                <a:ea typeface="+mj-ea"/>
                <a:cs typeface="+mj-cs"/>
              </a:rPr>
              <a:t>Aen</a:t>
            </a:r>
            <a:r>
              <a:rPr lang="nl-NL" sz="4400" dirty="0">
                <a:latin typeface="+mj-lt"/>
                <a:ea typeface="+mj-ea"/>
                <a:cs typeface="+mj-cs"/>
              </a:rPr>
              <a:t>. VI</a:t>
            </a:r>
            <a:endParaRPr lang="nl-NL" sz="4400" dirty="0">
              <a:latin typeface="+mj-lt"/>
              <a:ea typeface="+mj-ea"/>
              <a:cs typeface="+mj-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288" y="260350"/>
            <a:ext cx="8229600" cy="720725"/>
          </a:xfrm>
        </p:spPr>
        <p:txBody>
          <a:bodyPr rtlCol="0">
            <a:normAutofit fontScale="90000"/>
          </a:bodyPr>
          <a:lstStyle/>
          <a:p>
            <a:pPr algn="l" fontAlgn="auto">
              <a:spcAft>
                <a:spcPts val="0"/>
              </a:spcAft>
              <a:defRPr/>
            </a:pPr>
            <a:r>
              <a:rPr lang="nl-NL" dirty="0" smtClean="0"/>
              <a:t>Gebeurtenissen, details, in </a:t>
            </a:r>
            <a:r>
              <a:rPr lang="nl-NL" dirty="0" err="1" smtClean="0"/>
              <a:t>liber</a:t>
            </a:r>
            <a:r>
              <a:rPr lang="nl-NL" dirty="0" smtClean="0"/>
              <a:t> VI</a:t>
            </a:r>
            <a:endParaRPr lang="nl-NL" dirty="0"/>
          </a:p>
        </p:txBody>
      </p:sp>
      <p:sp>
        <p:nvSpPr>
          <p:cNvPr id="3" name="Tijdelijke aanduiding voor dianummer 2"/>
          <p:cNvSpPr>
            <a:spLocks noGrp="1"/>
          </p:cNvSpPr>
          <p:nvPr>
            <p:ph type="sldNum" sz="quarter" idx="12"/>
          </p:nvPr>
        </p:nvSpPr>
        <p:spPr/>
        <p:txBody>
          <a:bodyPr/>
          <a:lstStyle/>
          <a:p>
            <a:pPr>
              <a:defRPr/>
            </a:pPr>
            <a:fld id="{DA8087B5-A58D-435D-8E66-29182C8C1A55}" type="slidenum">
              <a:rPr lang="nl-NL"/>
              <a:pPr>
                <a:defRPr/>
              </a:pPr>
              <a:t>15</a:t>
            </a:fld>
            <a:endParaRPr lang="nl-NL"/>
          </a:p>
        </p:txBody>
      </p:sp>
      <p:sp>
        <p:nvSpPr>
          <p:cNvPr id="16388" name="Tekstvak 3"/>
          <p:cNvSpPr txBox="1">
            <a:spLocks noChangeArrowheads="1"/>
          </p:cNvSpPr>
          <p:nvPr/>
        </p:nvSpPr>
        <p:spPr bwMode="auto">
          <a:xfrm>
            <a:off x="468313" y="981075"/>
            <a:ext cx="8064500" cy="5354638"/>
          </a:xfrm>
          <a:prstGeom prst="rect">
            <a:avLst/>
          </a:prstGeom>
          <a:noFill/>
          <a:ln w="9525">
            <a:noFill/>
            <a:miter lim="800000"/>
            <a:headEnd/>
            <a:tailEnd/>
          </a:ln>
        </p:spPr>
        <p:txBody>
          <a:bodyPr>
            <a:spAutoFit/>
          </a:bodyPr>
          <a:lstStyle/>
          <a:p>
            <a:r>
              <a:rPr lang="nl-NL">
                <a:latin typeface="Calibri" pitchFamily="34" charset="0"/>
                <a:sym typeface="Wingdings" pitchFamily="2" charset="2"/>
              </a:rPr>
              <a:t>Aeneas landt in Italië, gaat naar Cumae, naar tempel van Apollo</a:t>
            </a:r>
          </a:p>
          <a:p>
            <a:pPr>
              <a:buFont typeface="Wingdings" pitchFamily="2" charset="2"/>
              <a:buChar char="§"/>
            </a:pPr>
            <a:r>
              <a:rPr lang="nl-NL">
                <a:latin typeface="Calibri" pitchFamily="34" charset="0"/>
                <a:sym typeface="Wingdings" pitchFamily="2" charset="2"/>
              </a:rPr>
              <a:t>ontmoeting met de Sibylle; bede tot Apollo</a:t>
            </a:r>
          </a:p>
          <a:p>
            <a:pPr>
              <a:buFont typeface="Wingdings" pitchFamily="2" charset="2"/>
              <a:buChar char="§"/>
            </a:pPr>
            <a:r>
              <a:rPr lang="nl-NL">
                <a:latin typeface="Calibri" pitchFamily="34" charset="0"/>
                <a:sym typeface="Wingdings" pitchFamily="2" charset="2"/>
              </a:rPr>
              <a:t>wordt via de Sibylle door Apollo gerustgesteld over de toekomst</a:t>
            </a:r>
          </a:p>
          <a:p>
            <a:pPr>
              <a:buFont typeface="Wingdings" pitchFamily="2" charset="2"/>
              <a:buChar char="§"/>
            </a:pPr>
            <a:r>
              <a:rPr lang="nl-NL">
                <a:latin typeface="Calibri" pitchFamily="34" charset="0"/>
                <a:sym typeface="Wingdings" pitchFamily="2" charset="2"/>
              </a:rPr>
              <a:t>Aeneas vraagt om toegang tot de onderwereld om Anchises te mogen zien</a:t>
            </a:r>
          </a:p>
          <a:p>
            <a:pPr>
              <a:buFont typeface="Wingdings" pitchFamily="2" charset="2"/>
              <a:buChar char="§"/>
            </a:pPr>
            <a:r>
              <a:rPr lang="nl-NL">
                <a:latin typeface="Calibri" pitchFamily="34" charset="0"/>
                <a:sym typeface="Wingdings" pitchFamily="2" charset="2"/>
              </a:rPr>
              <a:t>Aeneas krijgt 3 opdrachten (gouden tak, begraven makker, offer)</a:t>
            </a:r>
          </a:p>
          <a:p>
            <a:pPr>
              <a:buFont typeface="Wingdings" pitchFamily="2" charset="2"/>
              <a:buChar char="§"/>
            </a:pPr>
            <a:r>
              <a:rPr lang="nl-NL">
                <a:latin typeface="Calibri" pitchFamily="34" charset="0"/>
                <a:sym typeface="Wingdings" pitchFamily="2" charset="2"/>
              </a:rPr>
              <a:t>begrafenis Misenus, gouden tak, offer</a:t>
            </a:r>
          </a:p>
          <a:p>
            <a:pPr>
              <a:buFont typeface="Wingdings" pitchFamily="2" charset="2"/>
              <a:buChar char="§"/>
            </a:pPr>
            <a:r>
              <a:rPr lang="nl-NL">
                <a:latin typeface="Calibri" pitchFamily="34" charset="0"/>
                <a:sym typeface="Wingdings" pitchFamily="2" charset="2"/>
              </a:rPr>
              <a:t>terugkeer naar de Sibylle</a:t>
            </a:r>
          </a:p>
          <a:p>
            <a:pPr>
              <a:buFont typeface="Wingdings" pitchFamily="2" charset="2"/>
              <a:buChar char="§"/>
            </a:pPr>
            <a:r>
              <a:rPr lang="nl-NL">
                <a:latin typeface="Calibri" pitchFamily="34" charset="0"/>
                <a:sym typeface="Wingdings" pitchFamily="2" charset="2"/>
              </a:rPr>
              <a:t>Aeneas en Sibylle (gids) betreden samen de onderwereld</a:t>
            </a:r>
          </a:p>
          <a:p>
            <a:pPr>
              <a:buFont typeface="Wingdings" pitchFamily="2" charset="2"/>
              <a:buChar char="§"/>
            </a:pPr>
            <a:r>
              <a:rPr lang="nl-NL">
                <a:latin typeface="Calibri" pitchFamily="34" charset="0"/>
                <a:sym typeface="Wingdings" pitchFamily="2" charset="2"/>
              </a:rPr>
              <a:t>allerlei monstra (Rouw, Ouderdom, Dood, Oorlog, Angst, Centauren, Scylla etc)</a:t>
            </a:r>
          </a:p>
          <a:p>
            <a:pPr>
              <a:buFont typeface="Wingdings" pitchFamily="2" charset="2"/>
              <a:buChar char="§"/>
            </a:pPr>
            <a:r>
              <a:rPr lang="nl-NL">
                <a:latin typeface="Calibri" pitchFamily="34" charset="0"/>
                <a:sym typeface="Wingdings" pitchFamily="2" charset="2"/>
              </a:rPr>
              <a:t>Charon voor de Styx/Cocytus</a:t>
            </a:r>
          </a:p>
          <a:p>
            <a:pPr>
              <a:buFont typeface="Wingdings" pitchFamily="2" charset="2"/>
              <a:buChar char="§"/>
            </a:pPr>
            <a:r>
              <a:rPr lang="nl-NL">
                <a:latin typeface="Calibri" pitchFamily="34" charset="0"/>
                <a:sym typeface="Wingdings" pitchFamily="2" charset="2"/>
              </a:rPr>
              <a:t>ontmoeting met Palinurus</a:t>
            </a:r>
          </a:p>
          <a:p>
            <a:pPr>
              <a:buFont typeface="Wingdings" pitchFamily="2" charset="2"/>
              <a:buChar char="§"/>
            </a:pPr>
            <a:r>
              <a:rPr lang="nl-NL">
                <a:latin typeface="Calibri" pitchFamily="34" charset="0"/>
                <a:sym typeface="Wingdings" pitchFamily="2" charset="2"/>
              </a:rPr>
              <a:t>overtocht over de Styx (na het showen van de gouden tak)</a:t>
            </a:r>
          </a:p>
          <a:p>
            <a:pPr>
              <a:buFont typeface="Wingdings" pitchFamily="2" charset="2"/>
              <a:buChar char="§"/>
            </a:pPr>
            <a:r>
              <a:rPr lang="nl-NL">
                <a:latin typeface="Calibri" pitchFamily="34" charset="0"/>
                <a:sym typeface="Wingdings" pitchFamily="2" charset="2"/>
              </a:rPr>
              <a:t>Cerberus bedwongen met fopkoekje</a:t>
            </a:r>
          </a:p>
          <a:p>
            <a:pPr>
              <a:buFont typeface="Wingdings" pitchFamily="2" charset="2"/>
              <a:buChar char="§"/>
            </a:pPr>
            <a:r>
              <a:rPr lang="nl-NL">
                <a:latin typeface="Calibri" pitchFamily="34" charset="0"/>
                <a:sym typeface="Wingdings" pitchFamily="2" charset="2"/>
              </a:rPr>
              <a:t>velden der smarten (campi lugentes) en ontmoeting met Dido</a:t>
            </a:r>
          </a:p>
          <a:p>
            <a:pPr>
              <a:buFont typeface="Wingdings" pitchFamily="2" charset="2"/>
              <a:buChar char="§"/>
            </a:pPr>
            <a:r>
              <a:rPr lang="nl-NL">
                <a:latin typeface="Calibri" pitchFamily="34" charset="0"/>
                <a:sym typeface="Wingdings" pitchFamily="2" charset="2"/>
              </a:rPr>
              <a:t>Deïphobus</a:t>
            </a:r>
          </a:p>
          <a:p>
            <a:pPr>
              <a:buFont typeface="Wingdings" pitchFamily="2" charset="2"/>
              <a:buChar char="§"/>
            </a:pPr>
            <a:r>
              <a:rPr lang="nl-NL">
                <a:latin typeface="Calibri" pitchFamily="34" charset="0"/>
                <a:sym typeface="Wingdings" pitchFamily="2" charset="2"/>
              </a:rPr>
              <a:t>zicht op en uitweiding over de Tartarus, maar route naar Elysium</a:t>
            </a:r>
          </a:p>
          <a:p>
            <a:pPr>
              <a:buFont typeface="Wingdings" pitchFamily="2" charset="2"/>
              <a:buChar char="§"/>
            </a:pPr>
            <a:r>
              <a:rPr lang="nl-NL">
                <a:latin typeface="Calibri" pitchFamily="34" charset="0"/>
                <a:sym typeface="Wingdings" pitchFamily="2" charset="2"/>
              </a:rPr>
              <a:t>Elysium als locus amoenus</a:t>
            </a:r>
          </a:p>
          <a:p>
            <a:pPr>
              <a:buFont typeface="Wingdings" pitchFamily="2" charset="2"/>
              <a:buChar char="§"/>
            </a:pPr>
            <a:r>
              <a:rPr lang="nl-NL">
                <a:latin typeface="Calibri" pitchFamily="34" charset="0"/>
                <a:sym typeface="Wingdings" pitchFamily="2" charset="2"/>
              </a:rPr>
              <a:t>Ontmoeting met Anchises en blik in de toekomst</a:t>
            </a:r>
          </a:p>
          <a:p>
            <a:pPr>
              <a:buFont typeface="Wingdings" pitchFamily="2" charset="2"/>
              <a:buChar char="§"/>
            </a:pPr>
            <a:r>
              <a:rPr lang="nl-NL">
                <a:latin typeface="Calibri" pitchFamily="34" charset="0"/>
                <a:sym typeface="Wingdings" pitchFamily="2" charset="2"/>
              </a:rPr>
              <a:t>Aeneas verlaat de onderwereld en keert terug naar zijn schepen en mannen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C2D9FE25-F851-4C63-8204-BB761B2309CA}" type="slidenum">
              <a:rPr lang="nl-NL"/>
              <a:pPr>
                <a:defRPr/>
              </a:pPr>
              <a:t>16</a:t>
            </a:fld>
            <a:endParaRPr lang="nl-NL"/>
          </a:p>
        </p:txBody>
      </p:sp>
      <p:pic>
        <p:nvPicPr>
          <p:cNvPr id="17411" name="Afbeelding 2" descr="sibylle01.jpg"/>
          <p:cNvPicPr>
            <a:picLocks noChangeAspect="1"/>
          </p:cNvPicPr>
          <p:nvPr/>
        </p:nvPicPr>
        <p:blipFill>
          <a:blip r:embed="rId2" cstate="print"/>
          <a:srcRect/>
          <a:stretch>
            <a:fillRect/>
          </a:stretch>
        </p:blipFill>
        <p:spPr bwMode="auto">
          <a:xfrm>
            <a:off x="2571750" y="571500"/>
            <a:ext cx="1323975" cy="1857375"/>
          </a:xfrm>
          <a:prstGeom prst="rect">
            <a:avLst/>
          </a:prstGeom>
          <a:noFill/>
          <a:ln w="9525">
            <a:noFill/>
            <a:miter lim="800000"/>
            <a:headEnd/>
            <a:tailEnd/>
          </a:ln>
        </p:spPr>
      </p:pic>
      <p:pic>
        <p:nvPicPr>
          <p:cNvPr id="17412" name="Afbeelding 3" descr="grotsibylle.bmp"/>
          <p:cNvPicPr>
            <a:picLocks noChangeAspect="1"/>
          </p:cNvPicPr>
          <p:nvPr/>
        </p:nvPicPr>
        <p:blipFill>
          <a:blip r:embed="rId3" cstate="print"/>
          <a:srcRect/>
          <a:stretch>
            <a:fillRect/>
          </a:stretch>
        </p:blipFill>
        <p:spPr bwMode="auto">
          <a:xfrm>
            <a:off x="214313" y="214313"/>
            <a:ext cx="2619375" cy="1743075"/>
          </a:xfrm>
          <a:prstGeom prst="rect">
            <a:avLst/>
          </a:prstGeom>
          <a:noFill/>
          <a:ln w="9525">
            <a:noFill/>
            <a:miter lim="800000"/>
            <a:headEnd/>
            <a:tailEnd/>
          </a:ln>
        </p:spPr>
      </p:pic>
      <p:pic>
        <p:nvPicPr>
          <p:cNvPr id="17413" name="Afbeelding 4" descr="apollotempelcumae.jpg"/>
          <p:cNvPicPr>
            <a:picLocks noChangeAspect="1"/>
          </p:cNvPicPr>
          <p:nvPr/>
        </p:nvPicPr>
        <p:blipFill>
          <a:blip r:embed="rId4" cstate="print"/>
          <a:srcRect/>
          <a:stretch>
            <a:fillRect/>
          </a:stretch>
        </p:blipFill>
        <p:spPr bwMode="auto">
          <a:xfrm>
            <a:off x="3929063" y="428625"/>
            <a:ext cx="2390775" cy="1914525"/>
          </a:xfrm>
          <a:prstGeom prst="rect">
            <a:avLst/>
          </a:prstGeom>
          <a:noFill/>
          <a:ln w="9525">
            <a:noFill/>
            <a:miter lim="800000"/>
            <a:headEnd/>
            <a:tailEnd/>
          </a:ln>
        </p:spPr>
      </p:pic>
      <p:pic>
        <p:nvPicPr>
          <p:cNvPr id="17414" name="Afbeelding 5" descr="goudentak.bmp"/>
          <p:cNvPicPr>
            <a:picLocks noChangeAspect="1"/>
          </p:cNvPicPr>
          <p:nvPr/>
        </p:nvPicPr>
        <p:blipFill>
          <a:blip r:embed="rId5" cstate="print"/>
          <a:srcRect/>
          <a:stretch>
            <a:fillRect/>
          </a:stretch>
        </p:blipFill>
        <p:spPr bwMode="auto">
          <a:xfrm>
            <a:off x="6000750" y="214313"/>
            <a:ext cx="1857375" cy="1270000"/>
          </a:xfrm>
          <a:prstGeom prst="rect">
            <a:avLst/>
          </a:prstGeom>
          <a:noFill/>
          <a:ln w="9525">
            <a:noFill/>
            <a:miter lim="800000"/>
            <a:headEnd/>
            <a:tailEnd/>
          </a:ln>
        </p:spPr>
      </p:pic>
      <p:pic>
        <p:nvPicPr>
          <p:cNvPr id="17415" name="Afbeelding 6" descr="charon01.bmp"/>
          <p:cNvPicPr>
            <a:picLocks noChangeAspect="1"/>
          </p:cNvPicPr>
          <p:nvPr/>
        </p:nvPicPr>
        <p:blipFill>
          <a:blip r:embed="rId6" cstate="print"/>
          <a:srcRect/>
          <a:stretch>
            <a:fillRect/>
          </a:stretch>
        </p:blipFill>
        <p:spPr bwMode="auto">
          <a:xfrm>
            <a:off x="285750" y="4071938"/>
            <a:ext cx="2143125" cy="2143125"/>
          </a:xfrm>
          <a:prstGeom prst="rect">
            <a:avLst/>
          </a:prstGeom>
          <a:noFill/>
          <a:ln w="9525">
            <a:noFill/>
            <a:miter lim="800000"/>
            <a:headEnd/>
            <a:tailEnd/>
          </a:ln>
        </p:spPr>
      </p:pic>
      <p:pic>
        <p:nvPicPr>
          <p:cNvPr id="17416" name="Afbeelding 7" descr="charon02.jpg"/>
          <p:cNvPicPr>
            <a:picLocks noChangeAspect="1"/>
          </p:cNvPicPr>
          <p:nvPr/>
        </p:nvPicPr>
        <p:blipFill>
          <a:blip r:embed="rId7" cstate="print"/>
          <a:srcRect/>
          <a:stretch>
            <a:fillRect/>
          </a:stretch>
        </p:blipFill>
        <p:spPr bwMode="auto">
          <a:xfrm>
            <a:off x="2000250" y="3071813"/>
            <a:ext cx="1928813" cy="1446212"/>
          </a:xfrm>
          <a:prstGeom prst="rect">
            <a:avLst/>
          </a:prstGeom>
          <a:noFill/>
          <a:ln w="9525">
            <a:noFill/>
            <a:miter lim="800000"/>
            <a:headEnd/>
            <a:tailEnd/>
          </a:ln>
        </p:spPr>
      </p:pic>
      <p:pic>
        <p:nvPicPr>
          <p:cNvPr id="17417" name="Afbeelding 8" descr="charon03.jpg"/>
          <p:cNvPicPr>
            <a:picLocks noChangeAspect="1"/>
          </p:cNvPicPr>
          <p:nvPr/>
        </p:nvPicPr>
        <p:blipFill>
          <a:blip r:embed="rId8" cstate="print"/>
          <a:srcRect/>
          <a:stretch>
            <a:fillRect/>
          </a:stretch>
        </p:blipFill>
        <p:spPr bwMode="auto">
          <a:xfrm>
            <a:off x="3286125" y="4143375"/>
            <a:ext cx="2066925" cy="2209800"/>
          </a:xfrm>
          <a:prstGeom prst="rect">
            <a:avLst/>
          </a:prstGeom>
          <a:noFill/>
          <a:ln w="9525">
            <a:noFill/>
            <a:miter lim="800000"/>
            <a:headEnd/>
            <a:tailEnd/>
          </a:ln>
        </p:spPr>
      </p:pic>
      <p:pic>
        <p:nvPicPr>
          <p:cNvPr id="17418" name="Afbeelding 9" descr="cerberus01.bmp"/>
          <p:cNvPicPr>
            <a:picLocks noChangeAspect="1"/>
          </p:cNvPicPr>
          <p:nvPr/>
        </p:nvPicPr>
        <p:blipFill>
          <a:blip r:embed="rId9" cstate="print"/>
          <a:srcRect/>
          <a:stretch>
            <a:fillRect/>
          </a:stretch>
        </p:blipFill>
        <p:spPr bwMode="auto">
          <a:xfrm>
            <a:off x="5000625" y="3000375"/>
            <a:ext cx="1890713" cy="1800225"/>
          </a:xfrm>
          <a:prstGeom prst="rect">
            <a:avLst/>
          </a:prstGeom>
          <a:noFill/>
          <a:ln w="9525">
            <a:noFill/>
            <a:miter lim="800000"/>
            <a:headEnd/>
            <a:tailEnd/>
          </a:ln>
        </p:spPr>
      </p:pic>
      <p:sp>
        <p:nvSpPr>
          <p:cNvPr id="17419" name="Tekstvak 11"/>
          <p:cNvSpPr txBox="1">
            <a:spLocks noChangeArrowheads="1"/>
          </p:cNvSpPr>
          <p:nvPr/>
        </p:nvSpPr>
        <p:spPr bwMode="auto">
          <a:xfrm>
            <a:off x="428625" y="2000250"/>
            <a:ext cx="714375" cy="369888"/>
          </a:xfrm>
          <a:prstGeom prst="rect">
            <a:avLst/>
          </a:prstGeom>
          <a:noFill/>
          <a:ln w="9525">
            <a:noFill/>
            <a:miter lim="800000"/>
            <a:headEnd/>
            <a:tailEnd/>
          </a:ln>
        </p:spPr>
        <p:txBody>
          <a:bodyPr>
            <a:spAutoFit/>
          </a:bodyPr>
          <a:lstStyle/>
          <a:p>
            <a:r>
              <a:rPr lang="nl-NL">
                <a:latin typeface="Calibri" pitchFamily="34" charset="0"/>
              </a:rPr>
              <a:t>Grot?</a:t>
            </a:r>
          </a:p>
        </p:txBody>
      </p:sp>
      <p:sp>
        <p:nvSpPr>
          <p:cNvPr id="17420" name="Tekstvak 12"/>
          <p:cNvSpPr txBox="1">
            <a:spLocks noChangeArrowheads="1"/>
          </p:cNvSpPr>
          <p:nvPr/>
        </p:nvSpPr>
        <p:spPr bwMode="auto">
          <a:xfrm>
            <a:off x="2714625" y="2428875"/>
            <a:ext cx="1071563" cy="369888"/>
          </a:xfrm>
          <a:prstGeom prst="rect">
            <a:avLst/>
          </a:prstGeom>
          <a:noFill/>
          <a:ln w="9525">
            <a:noFill/>
            <a:miter lim="800000"/>
            <a:headEnd/>
            <a:tailEnd/>
          </a:ln>
        </p:spPr>
        <p:txBody>
          <a:bodyPr>
            <a:spAutoFit/>
          </a:bodyPr>
          <a:lstStyle/>
          <a:p>
            <a:r>
              <a:rPr lang="nl-NL">
                <a:latin typeface="Calibri" pitchFamily="34" charset="0"/>
              </a:rPr>
              <a:t>Sibylle?</a:t>
            </a:r>
          </a:p>
        </p:txBody>
      </p:sp>
      <p:sp>
        <p:nvSpPr>
          <p:cNvPr id="17421" name="Tekstvak 13"/>
          <p:cNvSpPr txBox="1">
            <a:spLocks noChangeArrowheads="1"/>
          </p:cNvSpPr>
          <p:nvPr/>
        </p:nvSpPr>
        <p:spPr bwMode="auto">
          <a:xfrm>
            <a:off x="3929063" y="2286000"/>
            <a:ext cx="2571750" cy="369888"/>
          </a:xfrm>
          <a:prstGeom prst="rect">
            <a:avLst/>
          </a:prstGeom>
          <a:noFill/>
          <a:ln w="9525">
            <a:noFill/>
            <a:miter lim="800000"/>
            <a:headEnd/>
            <a:tailEnd/>
          </a:ln>
        </p:spPr>
        <p:txBody>
          <a:bodyPr>
            <a:spAutoFit/>
          </a:bodyPr>
          <a:lstStyle/>
          <a:p>
            <a:r>
              <a:rPr lang="nl-NL">
                <a:latin typeface="Calibri" pitchFamily="34" charset="0"/>
              </a:rPr>
              <a:t>Apollo-tempel in Cumae</a:t>
            </a:r>
          </a:p>
        </p:txBody>
      </p:sp>
      <p:sp>
        <p:nvSpPr>
          <p:cNvPr id="17422" name="Tekstvak 14"/>
          <p:cNvSpPr txBox="1">
            <a:spLocks noChangeArrowheads="1"/>
          </p:cNvSpPr>
          <p:nvPr/>
        </p:nvSpPr>
        <p:spPr bwMode="auto">
          <a:xfrm>
            <a:off x="6429375" y="1357313"/>
            <a:ext cx="1714500" cy="369887"/>
          </a:xfrm>
          <a:prstGeom prst="rect">
            <a:avLst/>
          </a:prstGeom>
          <a:noFill/>
          <a:ln w="9525">
            <a:noFill/>
            <a:miter lim="800000"/>
            <a:headEnd/>
            <a:tailEnd/>
          </a:ln>
        </p:spPr>
        <p:txBody>
          <a:bodyPr>
            <a:spAutoFit/>
          </a:bodyPr>
          <a:lstStyle/>
          <a:p>
            <a:r>
              <a:rPr lang="nl-NL">
                <a:latin typeface="Calibri" pitchFamily="34" charset="0"/>
              </a:rPr>
              <a:t>Tak van goud!!</a:t>
            </a:r>
          </a:p>
        </p:txBody>
      </p:sp>
      <p:sp>
        <p:nvSpPr>
          <p:cNvPr id="17423" name="Tekstvak 15"/>
          <p:cNvSpPr txBox="1">
            <a:spLocks noChangeArrowheads="1"/>
          </p:cNvSpPr>
          <p:nvPr/>
        </p:nvSpPr>
        <p:spPr bwMode="auto">
          <a:xfrm>
            <a:off x="6804025" y="2997200"/>
            <a:ext cx="1928813" cy="646113"/>
          </a:xfrm>
          <a:prstGeom prst="rect">
            <a:avLst/>
          </a:prstGeom>
          <a:noFill/>
          <a:ln w="9525">
            <a:noFill/>
            <a:miter lim="800000"/>
            <a:headEnd/>
            <a:tailEnd/>
          </a:ln>
        </p:spPr>
        <p:txBody>
          <a:bodyPr>
            <a:spAutoFit/>
          </a:bodyPr>
          <a:lstStyle/>
          <a:p>
            <a:r>
              <a:rPr lang="nl-NL">
                <a:latin typeface="Calibri" pitchFamily="34" charset="0"/>
              </a:rPr>
              <a:t>Koest, koest, koest</a:t>
            </a:r>
          </a:p>
          <a:p>
            <a:r>
              <a:rPr lang="nl-NL">
                <a:latin typeface="Calibri" pitchFamily="34" charset="0"/>
              </a:rPr>
              <a:t>Tja, driekoppig ….</a:t>
            </a:r>
          </a:p>
        </p:txBody>
      </p:sp>
      <p:sp>
        <p:nvSpPr>
          <p:cNvPr id="17424" name="Tekstvak 16"/>
          <p:cNvSpPr txBox="1">
            <a:spLocks noChangeArrowheads="1"/>
          </p:cNvSpPr>
          <p:nvPr/>
        </p:nvSpPr>
        <p:spPr bwMode="auto">
          <a:xfrm>
            <a:off x="2357438" y="4929188"/>
            <a:ext cx="928687" cy="369887"/>
          </a:xfrm>
          <a:prstGeom prst="rect">
            <a:avLst/>
          </a:prstGeom>
          <a:noFill/>
          <a:ln w="9525">
            <a:noFill/>
            <a:miter lim="800000"/>
            <a:headEnd/>
            <a:tailEnd/>
          </a:ln>
        </p:spPr>
        <p:txBody>
          <a:bodyPr>
            <a:spAutoFit/>
          </a:bodyPr>
          <a:lstStyle/>
          <a:p>
            <a:r>
              <a:rPr lang="nl-NL">
                <a:latin typeface="Calibri" pitchFamily="34" charset="0"/>
              </a:rPr>
              <a:t>Charon</a:t>
            </a:r>
          </a:p>
        </p:txBody>
      </p:sp>
      <p:sp>
        <p:nvSpPr>
          <p:cNvPr id="17425" name="Tekstvak 17"/>
          <p:cNvSpPr txBox="1">
            <a:spLocks noChangeArrowheads="1"/>
          </p:cNvSpPr>
          <p:nvPr/>
        </p:nvSpPr>
        <p:spPr bwMode="auto">
          <a:xfrm>
            <a:off x="6858000" y="6143625"/>
            <a:ext cx="1071563" cy="369888"/>
          </a:xfrm>
          <a:prstGeom prst="rect">
            <a:avLst/>
          </a:prstGeom>
          <a:noFill/>
          <a:ln w="9525">
            <a:noFill/>
            <a:miter lim="800000"/>
            <a:headEnd/>
            <a:tailEnd/>
          </a:ln>
        </p:spPr>
        <p:txBody>
          <a:bodyPr>
            <a:spAutoFit/>
          </a:bodyPr>
          <a:lstStyle/>
          <a:p>
            <a:r>
              <a:rPr lang="nl-NL">
                <a:latin typeface="Calibri" pitchFamily="34" charset="0"/>
              </a:rPr>
              <a:t>Tartarus</a:t>
            </a:r>
          </a:p>
        </p:txBody>
      </p:sp>
      <p:pic>
        <p:nvPicPr>
          <p:cNvPr id="17426" name="Afbeelding 18" descr="tartarus01.gif"/>
          <p:cNvPicPr>
            <a:picLocks noChangeAspect="1"/>
          </p:cNvPicPr>
          <p:nvPr/>
        </p:nvPicPr>
        <p:blipFill>
          <a:blip r:embed="rId10" cstate="print"/>
          <a:srcRect/>
          <a:stretch>
            <a:fillRect/>
          </a:stretch>
        </p:blipFill>
        <p:spPr bwMode="auto">
          <a:xfrm>
            <a:off x="5724525" y="4508500"/>
            <a:ext cx="3257550" cy="158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DBE93A10-63EC-4F1D-807F-623FEB4DAB2D}" type="slidenum">
              <a:rPr lang="nl-NL"/>
              <a:pPr>
                <a:defRPr/>
              </a:pPr>
              <a:t>17</a:t>
            </a:fld>
            <a:endParaRPr lang="nl-NL"/>
          </a:p>
        </p:txBody>
      </p:sp>
      <p:pic>
        <p:nvPicPr>
          <p:cNvPr id="18435" name="Afbeelding 2" descr="elysium01.bmp"/>
          <p:cNvPicPr>
            <a:picLocks noChangeAspect="1"/>
          </p:cNvPicPr>
          <p:nvPr/>
        </p:nvPicPr>
        <p:blipFill>
          <a:blip r:embed="rId2" cstate="print"/>
          <a:srcRect/>
          <a:stretch>
            <a:fillRect/>
          </a:stretch>
        </p:blipFill>
        <p:spPr bwMode="auto">
          <a:xfrm>
            <a:off x="714375" y="785813"/>
            <a:ext cx="2771775" cy="1647825"/>
          </a:xfrm>
          <a:prstGeom prst="rect">
            <a:avLst/>
          </a:prstGeom>
          <a:noFill/>
          <a:ln w="9525">
            <a:noFill/>
            <a:miter lim="800000"/>
            <a:headEnd/>
            <a:tailEnd/>
          </a:ln>
        </p:spPr>
      </p:pic>
      <p:pic>
        <p:nvPicPr>
          <p:cNvPr id="18436" name="Afbeelding 3" descr="elysium02.bmp"/>
          <p:cNvPicPr>
            <a:picLocks noChangeAspect="1"/>
          </p:cNvPicPr>
          <p:nvPr/>
        </p:nvPicPr>
        <p:blipFill>
          <a:blip r:embed="rId3" cstate="print"/>
          <a:srcRect/>
          <a:stretch>
            <a:fillRect/>
          </a:stretch>
        </p:blipFill>
        <p:spPr bwMode="auto">
          <a:xfrm>
            <a:off x="3143250" y="2143125"/>
            <a:ext cx="2600325" cy="1752600"/>
          </a:xfrm>
          <a:prstGeom prst="rect">
            <a:avLst/>
          </a:prstGeom>
          <a:noFill/>
          <a:ln w="9525">
            <a:noFill/>
            <a:miter lim="800000"/>
            <a:headEnd/>
            <a:tailEnd/>
          </a:ln>
        </p:spPr>
      </p:pic>
      <p:pic>
        <p:nvPicPr>
          <p:cNvPr id="18437" name="Afbeelding 4" descr="elysium03.jpg"/>
          <p:cNvPicPr>
            <a:picLocks noChangeAspect="1"/>
          </p:cNvPicPr>
          <p:nvPr/>
        </p:nvPicPr>
        <p:blipFill>
          <a:blip r:embed="rId4" cstate="print"/>
          <a:srcRect/>
          <a:stretch>
            <a:fillRect/>
          </a:stretch>
        </p:blipFill>
        <p:spPr bwMode="auto">
          <a:xfrm>
            <a:off x="5500688" y="4214813"/>
            <a:ext cx="2200275" cy="2076450"/>
          </a:xfrm>
          <a:prstGeom prst="rect">
            <a:avLst/>
          </a:prstGeom>
          <a:noFill/>
          <a:ln w="9525">
            <a:noFill/>
            <a:miter lim="800000"/>
            <a:headEnd/>
            <a:tailEnd/>
          </a:ln>
        </p:spPr>
      </p:pic>
      <p:sp>
        <p:nvSpPr>
          <p:cNvPr id="18438" name="Tekstvak 5"/>
          <p:cNvSpPr txBox="1">
            <a:spLocks noChangeArrowheads="1"/>
          </p:cNvSpPr>
          <p:nvPr/>
        </p:nvSpPr>
        <p:spPr bwMode="auto">
          <a:xfrm>
            <a:off x="357188" y="357188"/>
            <a:ext cx="6500812" cy="369887"/>
          </a:xfrm>
          <a:prstGeom prst="rect">
            <a:avLst/>
          </a:prstGeom>
          <a:noFill/>
          <a:ln w="9525">
            <a:noFill/>
            <a:miter lim="800000"/>
            <a:headEnd/>
            <a:tailEnd/>
          </a:ln>
        </p:spPr>
        <p:txBody>
          <a:bodyPr>
            <a:spAutoFit/>
          </a:bodyPr>
          <a:lstStyle/>
          <a:p>
            <a:r>
              <a:rPr lang="nl-NL">
                <a:latin typeface="Calibri" pitchFamily="34" charset="0"/>
              </a:rPr>
              <a:t>Of toch maar liever het Elysium?</a:t>
            </a:r>
          </a:p>
        </p:txBody>
      </p:sp>
      <p:sp>
        <p:nvSpPr>
          <p:cNvPr id="18439" name="Tekstvak 6"/>
          <p:cNvSpPr txBox="1">
            <a:spLocks noChangeArrowheads="1"/>
          </p:cNvSpPr>
          <p:nvPr/>
        </p:nvSpPr>
        <p:spPr bwMode="auto">
          <a:xfrm>
            <a:off x="3714750" y="1714500"/>
            <a:ext cx="1857375" cy="369888"/>
          </a:xfrm>
          <a:prstGeom prst="rect">
            <a:avLst/>
          </a:prstGeom>
          <a:noFill/>
          <a:ln w="9525">
            <a:noFill/>
            <a:miter lim="800000"/>
            <a:headEnd/>
            <a:tailEnd/>
          </a:ln>
        </p:spPr>
        <p:txBody>
          <a:bodyPr>
            <a:spAutoFit/>
          </a:bodyPr>
          <a:lstStyle/>
          <a:p>
            <a:r>
              <a:rPr lang="nl-NL">
                <a:latin typeface="Calibri" pitchFamily="34" charset="0"/>
              </a:rPr>
              <a:t>Het wat?</a:t>
            </a:r>
          </a:p>
        </p:txBody>
      </p:sp>
      <p:sp>
        <p:nvSpPr>
          <p:cNvPr id="18440" name="Tekstvak 7"/>
          <p:cNvSpPr txBox="1">
            <a:spLocks noChangeArrowheads="1"/>
          </p:cNvSpPr>
          <p:nvPr/>
        </p:nvSpPr>
        <p:spPr bwMode="auto">
          <a:xfrm>
            <a:off x="2357438" y="4857750"/>
            <a:ext cx="3071812" cy="708025"/>
          </a:xfrm>
          <a:prstGeom prst="rect">
            <a:avLst/>
          </a:prstGeom>
          <a:noFill/>
          <a:ln w="9525">
            <a:noFill/>
            <a:miter lim="800000"/>
            <a:headEnd/>
            <a:tailEnd/>
          </a:ln>
        </p:spPr>
        <p:txBody>
          <a:bodyPr>
            <a:spAutoFit/>
          </a:bodyPr>
          <a:lstStyle/>
          <a:p>
            <a:r>
              <a:rPr lang="nl-NL" sz="4000">
                <a:latin typeface="Calibri" pitchFamily="34" charset="0"/>
              </a:rPr>
              <a:t>Het Elysium!!</a:t>
            </a:r>
            <a:endParaRPr lang="nl-NL">
              <a:latin typeface="Calibri"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2AEA4F42-1A69-4CEC-8A2B-14DA13E865B8}" type="slidenum">
              <a:rPr lang="nl-NL"/>
              <a:pPr>
                <a:defRPr/>
              </a:pPr>
              <a:t>18</a:t>
            </a:fld>
            <a:endParaRPr lang="nl-NL"/>
          </a:p>
        </p:txBody>
      </p:sp>
      <p:sp>
        <p:nvSpPr>
          <p:cNvPr id="19459" name="Tekstvak 2"/>
          <p:cNvSpPr txBox="1">
            <a:spLocks noChangeArrowheads="1"/>
          </p:cNvSpPr>
          <p:nvPr/>
        </p:nvSpPr>
        <p:spPr bwMode="auto">
          <a:xfrm>
            <a:off x="755650" y="476250"/>
            <a:ext cx="7561263" cy="1016000"/>
          </a:xfrm>
          <a:prstGeom prst="rect">
            <a:avLst/>
          </a:prstGeom>
          <a:noFill/>
          <a:ln w="9525">
            <a:noFill/>
            <a:miter lim="800000"/>
            <a:headEnd/>
            <a:tailEnd/>
          </a:ln>
        </p:spPr>
        <p:txBody>
          <a:bodyPr>
            <a:spAutoFit/>
          </a:bodyPr>
          <a:lstStyle/>
          <a:p>
            <a:r>
              <a:rPr lang="nl-NL" sz="6000">
                <a:latin typeface="Calibri" pitchFamily="34" charset="0"/>
              </a:rPr>
              <a:t>Vooruit, daar gaan we!</a:t>
            </a:r>
          </a:p>
        </p:txBody>
      </p:sp>
      <p:sp>
        <p:nvSpPr>
          <p:cNvPr id="19460" name="Tekstvak 3"/>
          <p:cNvSpPr txBox="1">
            <a:spLocks noChangeArrowheads="1"/>
          </p:cNvSpPr>
          <p:nvPr/>
        </p:nvSpPr>
        <p:spPr bwMode="auto">
          <a:xfrm>
            <a:off x="827088" y="1628775"/>
            <a:ext cx="7416800" cy="4400550"/>
          </a:xfrm>
          <a:prstGeom prst="rect">
            <a:avLst/>
          </a:prstGeom>
          <a:noFill/>
          <a:ln w="9525">
            <a:noFill/>
            <a:miter lim="800000"/>
            <a:headEnd/>
            <a:tailEnd/>
          </a:ln>
        </p:spPr>
        <p:txBody>
          <a:bodyPr>
            <a:spAutoFit/>
          </a:bodyPr>
          <a:lstStyle/>
          <a:p>
            <a:r>
              <a:rPr lang="nl-NL" sz="2800">
                <a:latin typeface="Calibri" pitchFamily="34" charset="0"/>
              </a:rPr>
              <a:t>Steeds een dia met grove lijnen en daarna een stel passages die daar bij horen. Soms zijn die passages klein, soms groot. Je hoeft niet letterlijk alle teksten mee te volgen. Die heb je namelijk bij je (of thuis op de keukentafel laten liggen), of je kunt ze alsnog van superlatijn.nl halen. Aantekeningen maken mag. Mag altijd namelijk, ook in de les…</a:t>
            </a:r>
          </a:p>
          <a:p>
            <a:r>
              <a:rPr lang="nl-NL" sz="2800">
                <a:latin typeface="Calibri" pitchFamily="34" charset="0"/>
              </a:rPr>
              <a:t>Probeer te volgen en stel niet te veel vragen tussendoor. De powerpoint is lang. Errug lang!!!!</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37B07AE4-6806-4CA1-B98B-307F3FC13D32}" type="slidenum">
              <a:rPr lang="nl-NL"/>
              <a:pPr>
                <a:defRPr/>
              </a:pPr>
              <a:t>19</a:t>
            </a:fld>
            <a:endParaRPr lang="nl-NL"/>
          </a:p>
        </p:txBody>
      </p:sp>
      <p:sp>
        <p:nvSpPr>
          <p:cNvPr id="20483" name="Rechthoek 2"/>
          <p:cNvSpPr>
            <a:spLocks noChangeArrowheads="1"/>
          </p:cNvSpPr>
          <p:nvPr/>
        </p:nvSpPr>
        <p:spPr bwMode="auto">
          <a:xfrm>
            <a:off x="395288" y="549275"/>
            <a:ext cx="8137525" cy="3046413"/>
          </a:xfrm>
          <a:prstGeom prst="rect">
            <a:avLst/>
          </a:prstGeom>
          <a:noFill/>
          <a:ln w="9525">
            <a:noFill/>
            <a:miter lim="800000"/>
            <a:headEnd/>
            <a:tailEnd/>
          </a:ln>
        </p:spPr>
        <p:txBody>
          <a:bodyPr>
            <a:spAutoFit/>
          </a:bodyPr>
          <a:lstStyle/>
          <a:p>
            <a:r>
              <a:rPr lang="nl-NL" sz="2400">
                <a:latin typeface="Calibri" pitchFamily="34" charset="0"/>
                <a:sym typeface="Symbol" pitchFamily="18" charset="2"/>
              </a:rPr>
              <a:t></a:t>
            </a:r>
            <a:endParaRPr lang="nl-NL" sz="2400">
              <a:latin typeface="Calibri" pitchFamily="34" charset="0"/>
              <a:sym typeface="Wingdings" pitchFamily="2" charset="2"/>
            </a:endParaRPr>
          </a:p>
          <a:p>
            <a:r>
              <a:rPr lang="nl-NL" sz="2400">
                <a:latin typeface="Calibri" pitchFamily="34" charset="0"/>
                <a:sym typeface="Wingdings" pitchFamily="2" charset="2"/>
              </a:rPr>
              <a:t>Aeneas en zijn mannen landen in Italië, gaan naar Cumae, naar tempel van Apollo.</a:t>
            </a:r>
          </a:p>
          <a:p>
            <a:endParaRPr lang="nl-NL" sz="2400">
              <a:latin typeface="Calibri" pitchFamily="34" charset="0"/>
              <a:sym typeface="Wingdings" pitchFamily="2" charset="2"/>
            </a:endParaRPr>
          </a:p>
          <a:p>
            <a:r>
              <a:rPr lang="nl-NL" sz="2400">
                <a:latin typeface="Calibri" pitchFamily="34" charset="0"/>
                <a:sym typeface="Wingdings" pitchFamily="2" charset="2"/>
              </a:rPr>
              <a:t>Daar heeft Aeneas de ontmoeting met de Sibylle, die bezeten lijkt.  De god Apollo is in haar gevaren en zij is in trance. Niet een ongewone ervaring voor iemand die het orakel bezoekt.</a:t>
            </a:r>
          </a:p>
          <a:p>
            <a:endParaRPr lang="nl-NL" sz="2400">
              <a:latin typeface="Calibri" pitchFamily="34" charset="0"/>
              <a:sym typeface="Wingdings" pitchFamily="2" charset="2"/>
            </a:endParaRPr>
          </a:p>
        </p:txBody>
      </p:sp>
      <p:pic>
        <p:nvPicPr>
          <p:cNvPr id="20484" name="Picture 2" descr="http://www.electrofreakz.com/wp-content/uploads/2009/02/trance1.jpg"/>
          <p:cNvPicPr>
            <a:picLocks noChangeAspect="1" noChangeArrowheads="1"/>
          </p:cNvPicPr>
          <p:nvPr/>
        </p:nvPicPr>
        <p:blipFill>
          <a:blip r:embed="rId2" cstate="print"/>
          <a:srcRect/>
          <a:stretch>
            <a:fillRect/>
          </a:stretch>
        </p:blipFill>
        <p:spPr bwMode="auto">
          <a:xfrm>
            <a:off x="2484438" y="3284538"/>
            <a:ext cx="3382962" cy="2787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3E7F6BD2-347A-4B51-A538-5FB51B723B93}" type="slidenum">
              <a:rPr lang="nl-NL"/>
              <a:pPr>
                <a:defRPr/>
              </a:pPr>
              <a:t>2</a:t>
            </a:fld>
            <a:endParaRPr lang="nl-NL"/>
          </a:p>
        </p:txBody>
      </p:sp>
      <p:sp>
        <p:nvSpPr>
          <p:cNvPr id="3075" name="Tekstvak 2"/>
          <p:cNvSpPr txBox="1">
            <a:spLocks noChangeArrowheads="1"/>
          </p:cNvSpPr>
          <p:nvPr/>
        </p:nvSpPr>
        <p:spPr bwMode="auto">
          <a:xfrm>
            <a:off x="900113" y="549275"/>
            <a:ext cx="7416800" cy="4924425"/>
          </a:xfrm>
          <a:prstGeom prst="rect">
            <a:avLst/>
          </a:prstGeom>
          <a:noFill/>
          <a:ln w="9525">
            <a:noFill/>
            <a:miter lim="800000"/>
            <a:headEnd/>
            <a:tailEnd/>
          </a:ln>
        </p:spPr>
        <p:txBody>
          <a:bodyPr>
            <a:spAutoFit/>
          </a:bodyPr>
          <a:lstStyle/>
          <a:p>
            <a:r>
              <a:rPr lang="nl-NL" sz="7200">
                <a:latin typeface="Calibri" pitchFamily="34" charset="0"/>
              </a:rPr>
              <a:t>Tijdschema:</a:t>
            </a:r>
          </a:p>
          <a:p>
            <a:endParaRPr lang="nl-NL">
              <a:latin typeface="Calibri" pitchFamily="34" charset="0"/>
            </a:endParaRPr>
          </a:p>
          <a:p>
            <a:r>
              <a:rPr lang="nl-NL" sz="3200">
                <a:latin typeface="Calibri" pitchFamily="34" charset="0"/>
              </a:rPr>
              <a:t>Begin 13:30</a:t>
            </a:r>
          </a:p>
          <a:p>
            <a:endParaRPr lang="nl-NL" sz="3200">
              <a:latin typeface="Calibri" pitchFamily="34" charset="0"/>
            </a:endParaRPr>
          </a:p>
          <a:p>
            <a:r>
              <a:rPr lang="nl-NL" sz="3200">
                <a:latin typeface="Calibri" pitchFamily="34" charset="0"/>
              </a:rPr>
              <a:t>Pauze 15:00 – 15:15</a:t>
            </a:r>
          </a:p>
          <a:p>
            <a:endParaRPr lang="nl-NL" sz="3200">
              <a:latin typeface="Calibri" pitchFamily="34" charset="0"/>
            </a:endParaRPr>
          </a:p>
          <a:p>
            <a:r>
              <a:rPr lang="nl-NL" sz="3200">
                <a:latin typeface="Calibri" pitchFamily="34" charset="0"/>
              </a:rPr>
              <a:t>Eetpauze (pizza!!!) 17:00 – 18:00</a:t>
            </a:r>
          </a:p>
          <a:p>
            <a:endParaRPr lang="nl-NL" sz="3200">
              <a:latin typeface="Calibri" pitchFamily="34" charset="0"/>
            </a:endParaRPr>
          </a:p>
          <a:p>
            <a:r>
              <a:rPr lang="nl-NL" sz="3200">
                <a:latin typeface="Calibri" pitchFamily="34" charset="0"/>
              </a:rPr>
              <a:t>Klaar om 21:00 uur</a:t>
            </a:r>
          </a:p>
        </p:txBody>
      </p:sp>
      <p:sp>
        <p:nvSpPr>
          <p:cNvPr id="3076" name="AutoShape 2" descr="data:image/jpg;base64,/9j/4AAQSkZJRgABAQAAAQABAAD/2wCEAAkGBhQSEBUSExQUFRQVFRUYFxUXFBYUGBgWFRQXFRwYGBYYGyYeHBojGhUVHy8gIycpLCwuFR4xNTAqNSYsLCkBCQoKDgwOGA8PGCwlHxwsLCwsLCksKSksLCwpKSksLSksKSwpKSwpLCkpKSkpLCksKSwpKSksKSwsKSkpKSwsKf/AABEIAMIBAwMBIgACEQEDEQH/xAAcAAEAAgIDAQAAAAAAAAAAAAAABAYFBwIDCAH/xABLEAABAwIDBAcCCQgIBgMAAAABAAIDBBESITEFBkFRBxMiYXGBkTKxFCNCUmJygqHwJDNDkqKywcJTY3ODk6PR4Qg0RGTS8RVU0//EABkBAQADAQEAAAAAAAAAAAAAAAACAwQBBf/EACcRAQEBAAICAQIFBQAAAAAAAAABAgMREjEhBBMiMkFRsRRhYnGh/9oADAMBAAIRAxEAPwDeKIiAiIgIiICIiAiIgIi+OdZB9RVPbXSfQUxLXTiR41ZCDMQeRLey0/WIVO2h08EkinpD3OmksdPmRh37ynMavqOWyNur5daHqul/aUns9RF9SEk+sj3D7lDf0k7VP/UW8IoB/IVP7OkfOPQl19XnxvSZtUfpwfGGE+5oWSpOmjaDLCSKnkA17Ekbj5h7h+yn2dHnG8UWr9mdOsLsqinli07UZbM3TPLsv9AVdth740lZ/wAvPG93GO+GQeMbrOHpwVdzZ7iUsrNIl0UXRERAREQEREBERAREQEREBERAREQEREBERAXzEoe1trxU0TppnhkbBdzj35AADMknIAZklaO3z6SJ68uiixQ0uYLb2fIP6wjQH5gNuZPCeMXXpy2Rfd7el+npiY6cfCZhkcLrRMP0pBfERybfkSFqneDe2rrbmpmIjP6JvxcQ4+wD2vtlywnWgZMA+tw8vxZdBfcg+0ScnHS/JoGZPc0LZnizn5U3drvbIwZNaXePZHl/sFxdVO0xNb3NFz9/+iyOyd1KmqNo43OHM5D0BA/WdfuV12b0Mm16icNFsw0/+OEDzumuXGXJm1rZ0p4mTxLsI94XX1re7/FB/mW8aToloYrYmyOJIbezRe/PC24HeTlzWRG4dEC1ohcQQc+tksPQjl5ZKr+pn7JeDz8JW/8AqUe7Gu9sxHGQeIxD1sVvmfo5oXHCYXggXv1kltbauJz7liqjoioXlwZjY5pGItOE3IxC5AHAg+qT6ifs54NPNqSfmPHof4hOwbXuxw0vwPceHkQr9tboakbcwzB/Jsjc/wBYWdfxKpO1diVFMbTRuYPnHtsPg8D3hW55Mac8bFp2B0m11JYPd8Kiy7MpJeB9Gb2h9rEPBbb3U39pa9tonFsoF3Qvs2Qd4F7Ob9JpIzzsvNscxb7OV+BzafA/6KVDKC4OaTHI03BBLSCPlNcMwe8ZqO+GX5js3Z7eqwV9Wp9x+ls3bT15AOQZU5AHum4Dh2xlztqdrtKyazc3qrpe31ERRdEREBERAREQEREBERAREQEREBQNs7ZipYHzzODI2C5OpvoABxcTYADUlTJZA0XJsACSTkABxK8+b/b5naNR2SRSwk9UMxjOhlIPEi4F9G97ip4xd3pHV6Q9797pdoTdZLdkLCeqhvk0aYncC8jV3C9hlrXJZsWWjdA0au/HL1SabF4fJbpfv/HiszulunJXSgN9jVzzfDhvrzw62AsXnkASd34ePKj51UHY+w5qqQMiaXE8hcCxtcaA2tqbNFrZnsrbO7PRjBBZ09pZbezfLzORcO7JuXshWfYuwY6WMRwNHDE93tOtlc2HLINAAAsLAaY7ffek0ML3QxGWpETpLWPVxxgkGWV1wLXBAaDicctLrFvluqtmelhp6awwhoY0ZNDchhFrZAZf7KSymAGE5i1u1nfxvqVVd9N830tMXQROfL1LJnPLD1MMbjbE9xsC4kODYwSeJy1uQVKbGbcmnZF+TRNllc4NGN4ZGwEG8kh1LW2F2tuTcaZka8a+pdSR/CawCKLaFQyqfjfHI/BViNvVuA+LYwYn5OGHC22i2sQtNbwTSR01XC6GYCTaNfIJOreGtjErHtIJFiXuNm52Nio7v4au4J3y5n95/K3bvl0W1Z6SKWaWmjp43vEsr5+pqHPsI2yPJcA6MFxYSbWvkrnZVPcioiYBTxUldE2znulqIMHWPJBc+SQvJdI48SOHAABW+ympdBgFiAAL30A1N81A2nRAx2c3rAbAi2Zy5AEXPK1rkaaqfWSObG90bOse1riyPEGY3AEhuN2TbmwudLqq7oNqhX1rauUPeYqJ7WMuIog/4SCyME3IGEXcQC45lDpV96OihjsT6azHamM5xu8RwP0h9wWsK2hfC8xyNc1zdWnUfSaflN7xmMrr0/NSgm/EA8Tx7tFUt7N0I6xhDmlr2k4JMrgjQgg6Z+/S91dx81z7V6z20jDOD2X58nfwP4zWw+jrpFNK5tJVu/JzZsUrj+Z4Brif0XC59j6vs6/2tseSmldFK3tZ8Mnj5ze/W47uFiB8ppg4YHZ39k/wPf71r1nPJlXLc16ra66+rVPRJvsbjZ07ruaPyd5+UxouYiebQLt+iCPk57VCw6zc3qtEvb6iIouiIiAiIgIiICIiAiIgIUUfaFcyGJ8shwsjY57jya0XJ9Ag1v0y72FsbdnxHtzDFMRwhuQGfbIN/otPzgtPVLh7A0HtHn3fx9FkNp7WfUSzVcntzPJDfmt0awdwaGt+yViQxznBjQXPc4ANAuXPcbNHrn5L0OPMxln1e6yW7ewH1k4iaDa4DzyB0Z4nU92XFb82NsllNG2GNuWrnACxcLDP+HcOGQWG3D3XbSU4t2nuBu+3tOPtvHcXZD6LRzVppXtzBc3ExrS/MDCCDZxF+yDhcRfkVj5d3VWZnSRT04aMgsTv7Fi2VWj/ALWc/qxud/BZHZu2YKjF1E0UuDJ3VyNkwk6Xwk20Popc0DXtcx7Q5rgWua4BzXNcLEEHIgg2sVUmqW+UWLYE4/7IO/Vja7+CtsB7Dfqt9wXGVjMGAtbgLcODCC3Da2HDpa2Vl1OqjwFkEtUbpSP5DL4s/eCtLnk6kqqb/f8AKSeXvUN/lq7g+OXH+5/K4UfHxPvUlYil0UpkpHFSUptlXaaCQbYqHlj+qfR0wEmE4C+Oaa7cWmICS9lnY6rnku5Bxso1XTYmkXIvxGo8MlLssJvDteaN0MNNCJJpy+znlzYY2RtDnPkc0E8QA0ZknuQV7fLdiOrYWGwlaMTCMnDOwPO1xbjpxsAtJVdG6J7mSDC5ps4aWNzZw5A28iCFvWLbFR8JfSVMcXXCHr4pIXPLJIxJ1bgWP7bXtcQbC9xe2etO6S93MTBVMbZwAEjRqWm33iwt3hvetHDyeN6V6yotPM4gOaS2WIhzXDUOacQcO+4BHgV6H3I3pFfRsmyEg7ErR8mVtr27jcOHc4LzZTzYXB19NTzacwfcVfei7b3wXaIiJtDVgMtwErblh8ziZ342clfz47ncR471em9kXwFfViXiIiAiIgIiICIiAiIgLXXTZtkx0TKdp7VTIGkf1cdnu9XdW09zytirRnS3tDrNq4L9mmgb+u+8h+4wqzjneojq9RRas5hvBg+/8XPmrN0Y7DM9X1h0ZcNPJ7m3e77DC0Dk5wVUlcLFx01PgM/3Qt0dG2yPg9IXuBx4QHWFzjeOukAA1N3tbb6K082us9KcTurNUUuMExOa17WuZGSA9rHBpaLtyJAvm24B46C2vK3ZXU1NXSukllFTU7FbO+R3akbPLIJL2tZpsG4RkBlotoQDNYHbG5j6ieqf1jYxNDSCJ4u58c9LK+Vry2wGG5b8rPPRYYvc9s0DIdobOmja1he+amfhaG4onU0krWmw0a+FpHK5srJPUWyGvuVaj2ZVyVME9Y6naKcPMccDpXB80jDGZXmRrcIawuAYA72znks0UH0lfF9a2+QUuOmA1zKCK2MnQKqdIowUUrjoA33q9KjdKQvQTga2b+8FDf5au4PnlxP8p/MWSjgNl2lpGq7NnnI/jgphbfVSUseu2Ga2XBfZqe2Y0XQgyN1it4t4W0kYJa6SWRwZDC0gOlkOYaCcmgC5Ljk0C/IGbSy8PRRdr7tU1UWGogjm6vFg6xuINxWvlpnhHDggxe7+w3MfJU1MkctZO0B2A3ZHEw3bDEDngaTcuObiblNo0IeHsdmxwta3cQc++6yVBuxSU7scFNTxPsW4o4WMdY6jE0A2yC4bQhGvI31t69y65XnXbWzDTzviPyXZd7XE28rh3kWpE5xiu02fEQ5ruILSCD5Wafsq49KmzbSxyj5QwnzsL/rCEKoUPti+jxn7vc4+i9Hj15YUX4r0nu1tgVVJDUN/SxtcRycR2m+IcHDyWUWuehHaOKilp3HtU87xb6Enxg/b60eS2MsOp1bGiXuCIii6IiICIiAiIgIiIPhXmzeusMlfXy3Oc7mC/KNxYB/kj7l6TK8s1cpc6dx1dUSk+Jkefe4q/g9q+T06KSm62WOL58scf68jWfukr0JsQ2pYiBfrMUhztbrXud9wsLDktC7ui9bB/a3PkyR/8q9AUjSIYBllDEDlyiGnLNS+o9o49MjTNUsKqVO3Kh9U6ko2Q4oo45JpZy/AzrcXVxtZH2nPcGk3uABz0WU2Dt01EUhfH1UsMj4ZY74g2RgB7L7DExzXNcDYZOWVakzvu77lwXF0gGpA8SAvsU7L5vZYZ+23/VHU6CKw71ze8AXKgybwUzfaqIB4zRj3uWPqd6aUnOqph41EQ/mRxkpJye5VPflt6WQc8A9XtCyMu9tG0XNXTAf28Z9zlTt9N+qV0OGKRsxc5ucZu1uBzXm7uZysBdQ3ZM3to+m49cnNmZnfzP8AlX+iOXp7lOiqSNcwq9ult1lXAJYwRclrmm12uaBcX0IsQQe9ZyylLLO4p1jWL46nVjIMcCLhRqmG2Y0XCGWx7uKmkXCIscCsgx1xdQJGWNlIpH5EI67J5msaXvcGtaLuc4hoAHEk5ALGyVEc0eKN7JWG4xMc2Rp4EXaSOOneuW2tgR1Ri67E5kUnWdVkWSODSG9Y0jtBpOIDmBe+ipu70jP/AJOqtA6iL6eK1M9gY6XA83qLMvGLYxHZriciSuo1E6SKQSUBewX6u5FsrYQSAPNgHkFrFo7LSOD/ALicP8Qty7wO62jmyPAWPHtBvqMenAtWl6Q/EDwafQMK2fT34qjbZHQzWYa+riv+chilA72OIJ/zh6rcQWjuimTDtgfTo5B6Phd/It4qnln4l2PQiIqkxERAREQEREBERB8K8r1cZa6dp1bUSg+IkcP5SvVBXmXeqm6uvros/wDmJHDhk9xff/NCv4Pavk9IewDesgAy+Nw+rZG/zL0BSguhp34j+ZiJA0N2NPP38zbPNedaOrEc8UugZLG88chIxx/ZuvQuwiHUcFyfi7sJxEZwvdHnY6WAyPMKX1HtHHpj6ilI2jelqY4qmWnaZYZoHyxyxRPcxkjS1zDjZic3JxyOYGq6twqcj4fL1zp2SVYtKRYSOZCxsjmAZYOsxMFri0YFza6z1bsOCpaGVEMczWm7RIwOwnuJzGgvbWyyJp2siDGNaxjQA1rWhrWgcA0ZAeCzLVM2p0Z0dRPJPKJS6R2JwEgDb2AyAbplzXXD0MbMf7UUht/XPHusrepNHx8lzsUqToU2U0XFO+4tb4+Xn9ZdsfRns8f9OD4ySn+ZXSoHZKh3R1g29GGzXNGKjiPnJ/5qs749F1K2Fz6Zop+qGItaHOa/EWtzxOuCMswtoReyPBYbeuImlnFibxgZfXaobneb20fS8muPmzc3r5dO6e6jKKLqWuLrOLnOItieQATbgLAADuWdmhuO9RY5yHknQlTwuySTqKd71vV1q/NY5TKV9xbko0w7R8V2UhzPguolY3MFcaU9ryXZWaDzXVTDtBBF3ip6otY+ke0SRyBxiflHOyxBjc4Alh4h1tR33GEi2ZUTVbKyrZHD1MUkcMLJTMbzWEkkkmFo9loAaBxJJyVxWPr3rqNV/bUhFLMSLdnnfIODr+jfvWjqD8x9lv7rQtxb71Zj2bMTYuLHDLIXDDhtfP2nN/Flp+NtmWGlwPIO/wBGlbOCfFUbXfoqjvtgH5tHIfV8Tf5lvFad6G6TFtGqkt+ap4oge97gSPWELcSp5fzLsehERVJiIiAiIgIiICIiAtCdL+z+q2tj4VELHfaYOqP7kXqt9rWfTnsUyUUdS0dqmkz/ALOWzD+2Ij5HvVnHetRHU7jR0zc7HTTyOXuIW8ejLagnpCx9jcNkscxewilbY8pIy7+8HNaQqxfMaOH4/Hcr10Sbd6uZ0Tr6OkaOYsGzM15Bsn2e9aeed57U4rdVPIDmO/gRobHXvXdVzNawl7mtHNzg0epyXQHnFpla+K4trpbXTO6qm+wb8NoHPh+FgCoHwQND3EkMtO1j/iyGWwkvLbY7g3WFetDHAgEEEHQg3B8CF3UzrO8VU9yXD8qaGmEfCCRSOGF1O0tFrgdkCS3WDBdueROas90GRcLrHubY2U2GW47+KTQh3iuDrp5srFcqh4trmuh1O4cLr4ITyKOuIbcrIALqhgtmdVynksEcQ5HXJPeu2kGZ8FHUylbYX5o666s5hfKRuZK65XXcSsTvfWTRUloI5nPle2Nz4Y3SvhjcCXyhrc8QaCG/Sc1HH3ZG+TKmtqaWNhw07GESk5SOL3xvwC2bWvaW4gcy13JS9o3cCAS3vFiR65KibB2o2PbQjho6uKI0MELWvh6vq2smd8Y8Odfq+GLMk3VvqalljI7RgcbnEMiM/EEDXPuUnNKH0sbUsyOAcSCR59af3I2/bCoNMASxvDU+AFvdiPkpG921jPVPceBLbcjcF/pZkf8AdFQA4iNxAu51o2AZkl2Vh43d6hb+PPjhn183puXoOobUk9SRnUVDiPqRjCP2zItkrEbp7FFJRQUw/RRta7vfq8+by4+ay6xavd7aZOoIiKLoiIgIiICIiAiIgKJtTZzJ4JIJBdkrHMcPouBBt35qWhQeTdobMfTzS0kv5yF5bpa9sw4dzgQ4dz1GoK58EzJWe2x4cL6EjVp7nC7T5LbvTlucS1u0YR2owGTgcY79mT7JOE9zhwatOygEYhode4rdx6m89Vn1PGvQ26W3G1NM0Rvt2Q5h49WXezmD2m2dGTY2IBtmF37R2ROKqGsp+qfKyF8EkcrnRtkie9sl2va12BzZG39kgg24LSu429Rppg1zg1pdcOOTWPNgS62fVSWAdyIa7VoW+tm7QZMwytBDrWe3V7XMHsEDiL8MjcEEggnHyZuatzUXZGxZxPPV1BjEswiY2KJxeyOKHGQDI5rS95MjiThAGQCyQKmQyXC4T098woJOhj7G4UuOoB1yKqe2zPCyad1YI4mBzsAo4nuDeDAS67nEkAcyVN3dbUfBmGqcHTO7TgGNZgxWIZZuRIGp535ILICvt1jQVy6w8z6rgmSTgf6KHJJc3XG65xxE+HNB9ijxHuUqa4bkDyyC+taALBa52oWz7UrBLSVVS2FlMxjYcTQAI3SSOLjLGwuLpA3CCXfF6cV0XyCK57gpTisPunV00lIx1IC2EF4wOxB7H4yXseHkuDg4m4J+6ym1NSBYXFzkMwLnXLnkCggVlNH13XhnxpjEReHEfF4+sta+HJxve1/cqL0ibwiGIxx4Q5zuAABkOYvlmAAXO7mgHUK1bb2qII3uc8CwLi52jGC1yba56cSSAtDbxbcNTMXZhuYa06tYTftfTdYF3KwHBXcWPKqtVChzdlc8iczbW57zmSr30X7v/C9pMcR8TRgSOyyMpNo2+RBd/dd6pEALQMLS6R5DWNAuSSbAAc7kZeC9IdHm6I2fQsiNjK74yZwzvI7UX4hoAaPq34rRz76nUR4893urOiIsTQIiICIiAiIgIiICIiAiIg66iAPaWuAc1wIc0gEEEWIIOoIyXmjpB3LdsuqIALqWUkxOOdhxjcfnN+8WPO3ptYvePd2Gtp3087cTH8QbOa4aPYeDhw9DcEhTxrxvblnceT5WW0z5HmORV43D39MDmxyOsBZrXuOWHQRSm17DRkueH2TdpywG926U2zKgwTDFE65ilAs17RxHJwuMTdR3ggnCvj43y4O7uRWyzPJlR85r1Ls/aDZwHMJaW+3GQLgltxfXhmCDYgggkZnIRTg3HEGx11sD55FecN1N/JaQtY/E+NuTbECSMa2jc64cy5v1T8uRBzW59h78Q1MWLrG2tYyNuMBP9Iw9qI/W7PJxWLWLmrZXLe+0tZs+kNsEk0k8g+cyljxtaRxBkcw/ZCsbqXv9V0wS2aCPjCNCLXs48C46AczezeKl9cMhcXOgvrYXy55ZqCTo+CnuWA3vr3wRxMbI2F087YjMS34qMMfLJJ2srhkbgL6FwKtKqnSJsd00NPKyIzGkq4ah0LQHOkjjuHtY0mxdZ1wOOG3FBD3XropKvBTVz54+rcZYKjresvlgmhMjGksNyHWu3MW4Wu4CpjqsV20qKWCOXBS9e6aeSGSGwkhMYgHWNBc4uIJA9nDzVzJsg+qu1e1qyCokDqV1TTuwmB0Bia9mVnRytlkbxFw8ZWOduGclqQOZuQMhfXnbh3qFWV2HNzmtbY3B1vcWsb8r+oQ7YfdKgfBDMZMAnqKiaolja/G2J8pFo8Q1wtaASON+S57V222Fhc8sDmtxPcT2IxaxcXEZC+QyudACclhd599IaUEEljn5hjRed+ZNwx2UbbuJxPsLuJs65Wnt4N6pat2ZDYwbtjBJaHaYnE5yyW+Ucho0AK3HHdVDWmR3x3ydVPwMJEQOIBws57hpJIOAGeCPhqbkkquQxgDE72Rz4n+K+RxgDE7Jv3kq/dG3Rw7aD21VS0to2HsMORnIOn9ncZnjoOJGy3PFlV1d1nehzcVz3DaVQ2wt+TMPI/ps/MN8S75pW5AF8ZGGiwFgBYAZAAcguSw61dXutEnQiIouiIiAiIgIiICIiAiIgIiICIiDG7e2BDWQmCojD43c8i1w0c1wza4X1HMrzzvx0Z1OzHOkYDNSf0gHsgnSVvyT9Idk917L0wuLowQQRcHUHMG6lndz6csleOm2d7P6h1Hguykq5IpBJG5zZG6Oa4sePBwzt3G4W799OguCoJloiKaXXBY9S49wGcZ+rcfR4rUG8G7VZQuw1cDg29hJkWO+rK3snwNj3LXnlzr4qq4s9LRsLpbljIE7Mf04iIJNNS0gxOPeA0lX3ZPSjSy2HwhjXZWbUMdTuzy9o4mHL6S0KHtdkHW7n5fenUuGlwO43HouXhzfTnl17eo6TbIf22Nx3AGKKRsote+jHH1t5rsdt1rHHF1jSbZOjkGgtlccV5Va4tN8geeHCfVtlLh29OwWbNK0d08zfuEir/p7+iXnHp6n2pqAJ3nXOKTlbUj8X0UGu3gjjZaXAxuG3x8rI7ixycJCHHwI4hebJtqyuFnSvd3Omld9xkso7G53GvMMz9bEpPp7+p5xvPa3SvSsBwzGU/Np4yR/jSYWDyxeaoW2elKeW4gAgHz2u6yb/HcLM/u2jxVOMBOZ9XH/ANri6Zg1Jd3NyHr/ALq2cOZ7R8rfTk5znuN7kk3dqSTzc45k95K7LhpA9t+QDQL5nQd5Vn3Y6Na+vsWx/BoDn1sgLQR9Fvtv8gB3rdO5PRbSbOs9o62f+nkAuLjPq26MGumeeZKa5s5+ITFvtRNwOht8rm1O0W4WjNlKcieRltoPoan5Vs2ndUUQa0NAAAAAAFgAMgABoFysvqya1dXurpOhERRdEREBERAREQEREBERAREQEREBERAREQF1zQh7S1wBByIIBBHIg5FdiIKJtzoW2dU3IjNO48YHYB/huBZ6NGpVG2l/w7zNzpquN3ISNfEdfnMxDl8lb0RSm7PVc6jzVVdEG1472ibIBxZLE6/gHFp+5Qj0b7W/+m//ACv/ANF6hsllP7unPCPMDOjXa5NhRvH+EPfIspR9Cu1ZDZ/UxDm6YfcImuPuXoyy+WT7ujxjTWyv+HZtwaqrc76MTA39uQu7/kq/7v8ARvQURDoadmMaSPvLJ4hz74fs2VnRQurfbvT4uLpbEDnf7hdcioUMViAGkBtySdXOItzuT3nuUXU26XUIU1o25EEWJsL9rDqRxzz8l9EYwtyeQ0nI6k/OOfO/qgmXS6ihhJbcGwe8+Qva/qLLjAC3Dk72Xk5XzLgfXVBLLlFqWnECLnkANDn/ALei+MprsJLbFxueJtiuGnyysjI8hZmEdYCBYA2AGbvT3IJMN8IvrbNc7qGyHNtwfzj3H9oC+f1bLi6IljScdwDoLkE2zseNrgcroJ90UbEW2DQbaZhxPDjytfO64Cofl2f2SOLc7HT5XoEExFwjcSATkbC470Qc0REBERAREQEREBERAREQEREBERAREQEREBERAREQEREBERAREQEREBERB//Z"/>
          <p:cNvSpPr>
            <a:spLocks noChangeAspect="1" noChangeArrowheads="1"/>
          </p:cNvSpPr>
          <p:nvPr/>
        </p:nvSpPr>
        <p:spPr bwMode="auto">
          <a:xfrm>
            <a:off x="73025" y="-884238"/>
            <a:ext cx="2466975" cy="1847851"/>
          </a:xfrm>
          <a:prstGeom prst="rect">
            <a:avLst/>
          </a:prstGeom>
          <a:noFill/>
          <a:ln w="9525">
            <a:noFill/>
            <a:miter lim="800000"/>
            <a:headEnd/>
            <a:tailEnd/>
          </a:ln>
        </p:spPr>
        <p:txBody>
          <a:bodyPr/>
          <a:lstStyle/>
          <a:p>
            <a:endParaRPr lang="nl-NL">
              <a:latin typeface="Calibri" pitchFamily="34" charset="0"/>
            </a:endParaRPr>
          </a:p>
        </p:txBody>
      </p:sp>
      <p:sp>
        <p:nvSpPr>
          <p:cNvPr id="3077" name="AutoShape 4" descr="data:image/jpg;base64,/9j/4AAQSkZJRgABAQAAAQABAAD/2wCEAAkGBhQSEBUSExQUFRQVFRUYFxUXFBYUGBgWFRQXFRwYGBYYGyYeHBojGhUVHy8gIycpLCwuFR4xNTAqNSYsLCkBCQoKDgwOGA8PGCwlHxwsLCwsLCksKSksLCwpKSksLSksKSwpKSwpLCkpKSkpLCksKSwpKSksKSwsKSkpKSwsKf/AABEIAMIBAwMBIgACEQEDEQH/xAAcAAEAAgIDAQAAAAAAAAAAAAAABAYFBwIDCAH/xABLEAABAwIDBAcCCQgIBgMAAAABAAIDBBESITEFBkFRBxMiYXGBkTKxFCNCUmJygqHwJDNDkqKywcJTY3ODk6PR4Qg0RGTS8RVU0//EABkBAQADAQEAAAAAAAAAAAAAAAACAwQBBf/EACcRAQEBAAICAQIFBQAAAAAAAAABAgMREjEhBBMiMkFRsRRhYnGh/9oADAMBAAIRAxEAPwDeKIiAiIgIiICIiAiIgIi+OdZB9RVPbXSfQUxLXTiR41ZCDMQeRLey0/WIVO2h08EkinpD3OmksdPmRh37ynMavqOWyNur5daHqul/aUns9RF9SEk+sj3D7lDf0k7VP/UW8IoB/IVP7OkfOPQl19XnxvSZtUfpwfGGE+5oWSpOmjaDLCSKnkA17Ekbj5h7h+yn2dHnG8UWr9mdOsLsqinli07UZbM3TPLsv9AVdth740lZ/wAvPG93GO+GQeMbrOHpwVdzZ7iUsrNIl0UXRERAREQEREBERAREQEREBERAREQEREBERAXzEoe1trxU0TppnhkbBdzj35AADMknIAZklaO3z6SJ68uiixQ0uYLb2fIP6wjQH5gNuZPCeMXXpy2Rfd7el+npiY6cfCZhkcLrRMP0pBfERybfkSFqneDe2rrbmpmIjP6JvxcQ4+wD2vtlywnWgZMA+tw8vxZdBfcg+0ScnHS/JoGZPc0LZnizn5U3drvbIwZNaXePZHl/sFxdVO0xNb3NFz9/+iyOyd1KmqNo43OHM5D0BA/WdfuV12b0Mm16icNFsw0/+OEDzumuXGXJm1rZ0p4mTxLsI94XX1re7/FB/mW8aToloYrYmyOJIbezRe/PC24HeTlzWRG4dEC1ohcQQc+tksPQjl5ZKr+pn7JeDz8JW/8AqUe7Gu9sxHGQeIxD1sVvmfo5oXHCYXggXv1kltbauJz7liqjoioXlwZjY5pGItOE3IxC5AHAg+qT6ifs54NPNqSfmPHof4hOwbXuxw0vwPceHkQr9tboakbcwzB/Jsjc/wBYWdfxKpO1diVFMbTRuYPnHtsPg8D3hW55Mac8bFp2B0m11JYPd8Kiy7MpJeB9Gb2h9rEPBbb3U39pa9tonFsoF3Qvs2Qd4F7Ob9JpIzzsvNscxb7OV+BzafA/6KVDKC4OaTHI03BBLSCPlNcMwe8ZqO+GX5js3Z7eqwV9Wp9x+ls3bT15AOQZU5AHum4Dh2xlztqdrtKyazc3qrpe31ERRdEREBERAREQEREBERAREQEREBQNs7ZipYHzzODI2C5OpvoABxcTYADUlTJZA0XJsACSTkABxK8+b/b5naNR2SRSwk9UMxjOhlIPEi4F9G97ip4xd3pHV6Q9797pdoTdZLdkLCeqhvk0aYncC8jV3C9hlrXJZsWWjdA0au/HL1SabF4fJbpfv/HiszulunJXSgN9jVzzfDhvrzw62AsXnkASd34ePKj51UHY+w5qqQMiaXE8hcCxtcaA2tqbNFrZnsrbO7PRjBBZ09pZbezfLzORcO7JuXshWfYuwY6WMRwNHDE93tOtlc2HLINAAAsLAaY7ffek0ML3QxGWpETpLWPVxxgkGWV1wLXBAaDicctLrFvluqtmelhp6awwhoY0ZNDchhFrZAZf7KSymAGE5i1u1nfxvqVVd9N830tMXQROfL1LJnPLD1MMbjbE9xsC4kODYwSeJy1uQVKbGbcmnZF+TRNllc4NGN4ZGwEG8kh1LW2F2tuTcaZka8a+pdSR/CawCKLaFQyqfjfHI/BViNvVuA+LYwYn5OGHC22i2sQtNbwTSR01XC6GYCTaNfIJOreGtjErHtIJFiXuNm52Nio7v4au4J3y5n95/K3bvl0W1Z6SKWaWmjp43vEsr5+pqHPsI2yPJcA6MFxYSbWvkrnZVPcioiYBTxUldE2znulqIMHWPJBc+SQvJdI48SOHAABW+ympdBgFiAAL30A1N81A2nRAx2c3rAbAi2Zy5AEXPK1rkaaqfWSObG90bOse1riyPEGY3AEhuN2TbmwudLqq7oNqhX1rauUPeYqJ7WMuIog/4SCyME3IGEXcQC45lDpV96OihjsT6azHamM5xu8RwP0h9wWsK2hfC8xyNc1zdWnUfSaflN7xmMrr0/NSgm/EA8Tx7tFUt7N0I6xhDmlr2k4JMrgjQgg6Z+/S91dx81z7V6z20jDOD2X58nfwP4zWw+jrpFNK5tJVu/JzZsUrj+Z4Brif0XC59j6vs6/2tseSmldFK3tZ8Mnj5ze/W47uFiB8ppg4YHZ39k/wPf71r1nPJlXLc16ra66+rVPRJvsbjZ07ruaPyd5+UxouYiebQLt+iCPk57VCw6zc3qtEvb6iIouiIiAiIgIiICIiAiIgIUUfaFcyGJ8shwsjY57jya0XJ9Ag1v0y72FsbdnxHtzDFMRwhuQGfbIN/otPzgtPVLh7A0HtHn3fx9FkNp7WfUSzVcntzPJDfmt0awdwaGt+yViQxznBjQXPc4ANAuXPcbNHrn5L0OPMxln1e6yW7ewH1k4iaDa4DzyB0Z4nU92XFb82NsllNG2GNuWrnACxcLDP+HcOGQWG3D3XbSU4t2nuBu+3tOPtvHcXZD6LRzVppXtzBc3ExrS/MDCCDZxF+yDhcRfkVj5d3VWZnSRT04aMgsTv7Fi2VWj/ALWc/qxud/BZHZu2YKjF1E0UuDJ3VyNkwk6Xwk20Popc0DXtcx7Q5rgWua4BzXNcLEEHIgg2sVUmqW+UWLYE4/7IO/Vja7+CtsB7Dfqt9wXGVjMGAtbgLcODCC3Da2HDpa2Vl1OqjwFkEtUbpSP5DL4s/eCtLnk6kqqb/f8AKSeXvUN/lq7g+OXH+5/K4UfHxPvUlYil0UpkpHFSUptlXaaCQbYqHlj+qfR0wEmE4C+Oaa7cWmICS9lnY6rnku5Bxso1XTYmkXIvxGo8MlLssJvDteaN0MNNCJJpy+znlzYY2RtDnPkc0E8QA0ZknuQV7fLdiOrYWGwlaMTCMnDOwPO1xbjpxsAtJVdG6J7mSDC5ps4aWNzZw5A28iCFvWLbFR8JfSVMcXXCHr4pIXPLJIxJ1bgWP7bXtcQbC9xe2etO6S93MTBVMbZwAEjRqWm33iwt3hvetHDyeN6V6yotPM4gOaS2WIhzXDUOacQcO+4BHgV6H3I3pFfRsmyEg7ErR8mVtr27jcOHc4LzZTzYXB19NTzacwfcVfei7b3wXaIiJtDVgMtwErblh8ziZ342clfz47ncR471em9kXwFfViXiIiAiIgIiICIiAiIgLXXTZtkx0TKdp7VTIGkf1cdnu9XdW09zytirRnS3tDrNq4L9mmgb+u+8h+4wqzjneojq9RRas5hvBg+/8XPmrN0Y7DM9X1h0ZcNPJ7m3e77DC0Dk5wVUlcLFx01PgM/3Qt0dG2yPg9IXuBx4QHWFzjeOukAA1N3tbb6K082us9KcTurNUUuMExOa17WuZGSA9rHBpaLtyJAvm24B46C2vK3ZXU1NXSukllFTU7FbO+R3akbPLIJL2tZpsG4RkBlotoQDNYHbG5j6ieqf1jYxNDSCJ4u58c9LK+Vry2wGG5b8rPPRYYvc9s0DIdobOmja1he+amfhaG4onU0krWmw0a+FpHK5srJPUWyGvuVaj2ZVyVME9Y6naKcPMccDpXB80jDGZXmRrcIawuAYA72znks0UH0lfF9a2+QUuOmA1zKCK2MnQKqdIowUUrjoA33q9KjdKQvQTga2b+8FDf5au4PnlxP8p/MWSjgNl2lpGq7NnnI/jgphbfVSUseu2Ga2XBfZqe2Y0XQgyN1it4t4W0kYJa6SWRwZDC0gOlkOYaCcmgC5Ljk0C/IGbSy8PRRdr7tU1UWGogjm6vFg6xuINxWvlpnhHDggxe7+w3MfJU1MkctZO0B2A3ZHEw3bDEDngaTcuObiblNo0IeHsdmxwta3cQc++6yVBuxSU7scFNTxPsW4o4WMdY6jE0A2yC4bQhGvI31t69y65XnXbWzDTzviPyXZd7XE28rh3kWpE5xiu02fEQ5ruILSCD5Wafsq49KmzbSxyj5QwnzsL/rCEKoUPti+jxn7vc4+i9Hj15YUX4r0nu1tgVVJDUN/SxtcRycR2m+IcHDyWUWuehHaOKilp3HtU87xb6Enxg/b60eS2MsOp1bGiXuCIii6IiICIiAiIgIiIPhXmzeusMlfXy3Oc7mC/KNxYB/kj7l6TK8s1cpc6dx1dUSk+Jkefe4q/g9q+T06KSm62WOL58scf68jWfukr0JsQ2pYiBfrMUhztbrXud9wsLDktC7ui9bB/a3PkyR/8q9AUjSIYBllDEDlyiGnLNS+o9o49MjTNUsKqVO3Kh9U6ko2Q4oo45JpZy/AzrcXVxtZH2nPcGk3uABz0WU2Dt01EUhfH1UsMj4ZY74g2RgB7L7DExzXNcDYZOWVakzvu77lwXF0gGpA8SAvsU7L5vZYZ+23/VHU6CKw71ze8AXKgybwUzfaqIB4zRj3uWPqd6aUnOqph41EQ/mRxkpJye5VPflt6WQc8A9XtCyMu9tG0XNXTAf28Z9zlTt9N+qV0OGKRsxc5ucZu1uBzXm7uZysBdQ3ZM3to+m49cnNmZnfzP8AlX+iOXp7lOiqSNcwq9ult1lXAJYwRclrmm12uaBcX0IsQQe9ZyylLLO4p1jWL46nVjIMcCLhRqmG2Y0XCGWx7uKmkXCIscCsgx1xdQJGWNlIpH5EI67J5msaXvcGtaLuc4hoAHEk5ALGyVEc0eKN7JWG4xMc2Rp4EXaSOOneuW2tgR1Ri67E5kUnWdVkWSODSG9Y0jtBpOIDmBe+ipu70jP/AJOqtA6iL6eK1M9gY6XA83qLMvGLYxHZriciSuo1E6SKQSUBewX6u5FsrYQSAPNgHkFrFo7LSOD/ALicP8Qty7wO62jmyPAWPHtBvqMenAtWl6Q/EDwafQMK2fT34qjbZHQzWYa+riv+chilA72OIJ/zh6rcQWjuimTDtgfTo5B6Phd/It4qnln4l2PQiIqkxERAREQEREBERB8K8r1cZa6dp1bUSg+IkcP5SvVBXmXeqm6uvros/wDmJHDhk9xff/NCv4Pavk9IewDesgAy+Nw+rZG/zL0BSguhp34j+ZiJA0N2NPP38zbPNedaOrEc8UugZLG88chIxx/ZuvQuwiHUcFyfi7sJxEZwvdHnY6WAyPMKX1HtHHpj6ilI2jelqY4qmWnaZYZoHyxyxRPcxkjS1zDjZic3JxyOYGq6twqcj4fL1zp2SVYtKRYSOZCxsjmAZYOsxMFri0YFza6z1bsOCpaGVEMczWm7RIwOwnuJzGgvbWyyJp2siDGNaxjQA1rWhrWgcA0ZAeCzLVM2p0Z0dRPJPKJS6R2JwEgDb2AyAbplzXXD0MbMf7UUht/XPHusrepNHx8lzsUqToU2U0XFO+4tb4+Xn9ZdsfRns8f9OD4ySn+ZXSoHZKh3R1g29GGzXNGKjiPnJ/5qs749F1K2Fz6Zop+qGItaHOa/EWtzxOuCMswtoReyPBYbeuImlnFibxgZfXaobneb20fS8muPmzc3r5dO6e6jKKLqWuLrOLnOItieQATbgLAADuWdmhuO9RY5yHknQlTwuySTqKd71vV1q/NY5TKV9xbko0w7R8V2UhzPguolY3MFcaU9ryXZWaDzXVTDtBBF3ip6otY+ke0SRyBxiflHOyxBjc4Alh4h1tR33GEi2ZUTVbKyrZHD1MUkcMLJTMbzWEkkkmFo9loAaBxJJyVxWPr3rqNV/bUhFLMSLdnnfIODr+jfvWjqD8x9lv7rQtxb71Zj2bMTYuLHDLIXDDhtfP2nN/Flp+NtmWGlwPIO/wBGlbOCfFUbXfoqjvtgH5tHIfV8Tf5lvFad6G6TFtGqkt+ap4oge97gSPWELcSp5fzLsehERVJiIiAiIgIiICIiAtCdL+z+q2tj4VELHfaYOqP7kXqt9rWfTnsUyUUdS0dqmkz/ALOWzD+2Ij5HvVnHetRHU7jR0zc7HTTyOXuIW8ejLagnpCx9jcNkscxewilbY8pIy7+8HNaQqxfMaOH4/Hcr10Sbd6uZ0Tr6OkaOYsGzM15Bsn2e9aeed57U4rdVPIDmO/gRobHXvXdVzNawl7mtHNzg0epyXQHnFpla+K4trpbXTO6qm+wb8NoHPh+FgCoHwQND3EkMtO1j/iyGWwkvLbY7g3WFetDHAgEEEHQg3B8CF3UzrO8VU9yXD8qaGmEfCCRSOGF1O0tFrgdkCS3WDBdueROas90GRcLrHubY2U2GW47+KTQh3iuDrp5srFcqh4trmuh1O4cLr4ITyKOuIbcrIALqhgtmdVynksEcQ5HXJPeu2kGZ8FHUylbYX5o666s5hfKRuZK65XXcSsTvfWTRUloI5nPle2Nz4Y3SvhjcCXyhrc8QaCG/Sc1HH3ZG+TKmtqaWNhw07GESk5SOL3xvwC2bWvaW4gcy13JS9o3cCAS3vFiR65KibB2o2PbQjho6uKI0MELWvh6vq2smd8Y8Odfq+GLMk3VvqalljI7RgcbnEMiM/EEDXPuUnNKH0sbUsyOAcSCR59af3I2/bCoNMASxvDU+AFvdiPkpG921jPVPceBLbcjcF/pZkf8AdFQA4iNxAu51o2AZkl2Vh43d6hb+PPjhn183puXoOobUk9SRnUVDiPqRjCP2zItkrEbp7FFJRQUw/RRta7vfq8+by4+ay6xavd7aZOoIiKLoiIgIiICIiAiIgKJtTZzJ4JIJBdkrHMcPouBBt35qWhQeTdobMfTzS0kv5yF5bpa9sw4dzgQ4dz1GoK58EzJWe2x4cL6EjVp7nC7T5LbvTlucS1u0YR2owGTgcY79mT7JOE9zhwatOygEYhode4rdx6m89Vn1PGvQ26W3G1NM0Rvt2Q5h49WXezmD2m2dGTY2IBtmF37R2ROKqGsp+qfKyF8EkcrnRtkie9sl2va12BzZG39kgg24LSu429Rppg1zg1pdcOOTWPNgS62fVSWAdyIa7VoW+tm7QZMwytBDrWe3V7XMHsEDiL8MjcEEggnHyZuatzUXZGxZxPPV1BjEswiY2KJxeyOKHGQDI5rS95MjiThAGQCyQKmQyXC4T098woJOhj7G4UuOoB1yKqe2zPCyad1YI4mBzsAo4nuDeDAS67nEkAcyVN3dbUfBmGqcHTO7TgGNZgxWIZZuRIGp535ILICvt1jQVy6w8z6rgmSTgf6KHJJc3XG65xxE+HNB9ijxHuUqa4bkDyyC+taALBa52oWz7UrBLSVVS2FlMxjYcTQAI3SSOLjLGwuLpA3CCXfF6cV0XyCK57gpTisPunV00lIx1IC2EF4wOxB7H4yXseHkuDg4m4J+6ym1NSBYXFzkMwLnXLnkCggVlNH13XhnxpjEReHEfF4+sta+HJxve1/cqL0ibwiGIxx4Q5zuAABkOYvlmAAXO7mgHUK1bb2qII3uc8CwLi52jGC1yba56cSSAtDbxbcNTMXZhuYa06tYTftfTdYF3KwHBXcWPKqtVChzdlc8iczbW57zmSr30X7v/C9pMcR8TRgSOyyMpNo2+RBd/dd6pEALQMLS6R5DWNAuSSbAAc7kZeC9IdHm6I2fQsiNjK74yZwzvI7UX4hoAaPq34rRz76nUR4893urOiIsTQIiICIiAiIgIiICIiAiIg66iAPaWuAc1wIc0gEEEWIIOoIyXmjpB3LdsuqIALqWUkxOOdhxjcfnN+8WPO3ptYvePd2Gtp3087cTH8QbOa4aPYeDhw9DcEhTxrxvblnceT5WW0z5HmORV43D39MDmxyOsBZrXuOWHQRSm17DRkueH2TdpywG926U2zKgwTDFE65ilAs17RxHJwuMTdR3ggnCvj43y4O7uRWyzPJlR85r1Ls/aDZwHMJaW+3GQLgltxfXhmCDYgggkZnIRTg3HEGx11sD55FecN1N/JaQtY/E+NuTbECSMa2jc64cy5v1T8uRBzW59h78Q1MWLrG2tYyNuMBP9Iw9qI/W7PJxWLWLmrZXLe+0tZs+kNsEk0k8g+cyljxtaRxBkcw/ZCsbqXv9V0wS2aCPjCNCLXs48C46AczezeKl9cMhcXOgvrYXy55ZqCTo+CnuWA3vr3wRxMbI2F087YjMS34qMMfLJJ2srhkbgL6FwKtKqnSJsd00NPKyIzGkq4ah0LQHOkjjuHtY0mxdZ1wOOG3FBD3XropKvBTVz54+rcZYKjresvlgmhMjGksNyHWu3MW4Wu4CpjqsV20qKWCOXBS9e6aeSGSGwkhMYgHWNBc4uIJA9nDzVzJsg+qu1e1qyCokDqV1TTuwmB0Bia9mVnRytlkbxFw8ZWOduGclqQOZuQMhfXnbh3qFWV2HNzmtbY3B1vcWsb8r+oQ7YfdKgfBDMZMAnqKiaolja/G2J8pFo8Q1wtaASON+S57V222Fhc8sDmtxPcT2IxaxcXEZC+QyudACclhd599IaUEEljn5hjRed+ZNwx2UbbuJxPsLuJs65Wnt4N6pat2ZDYwbtjBJaHaYnE5yyW+Ucho0AK3HHdVDWmR3x3ydVPwMJEQOIBws57hpJIOAGeCPhqbkkquQxgDE72Rz4n+K+RxgDE7Jv3kq/dG3Rw7aD21VS0to2HsMORnIOn9ncZnjoOJGy3PFlV1d1nehzcVz3DaVQ2wt+TMPI/ps/MN8S75pW5AF8ZGGiwFgBYAZAAcguSw61dXutEnQiIouiIiAiIgIiICIiAiIgIiICIiDG7e2BDWQmCojD43c8i1w0c1wza4X1HMrzzvx0Z1OzHOkYDNSf0gHsgnSVvyT9Idk917L0wuLowQQRcHUHMG6lndz6csleOm2d7P6h1Hguykq5IpBJG5zZG6Oa4sePBwzt3G4W799OguCoJloiKaXXBY9S49wGcZ+rcfR4rUG8G7VZQuw1cDg29hJkWO+rK3snwNj3LXnlzr4qq4s9LRsLpbljIE7Mf04iIJNNS0gxOPeA0lX3ZPSjSy2HwhjXZWbUMdTuzy9o4mHL6S0KHtdkHW7n5fenUuGlwO43HouXhzfTnl17eo6TbIf22Nx3AGKKRsote+jHH1t5rsdt1rHHF1jSbZOjkGgtlccV5Va4tN8geeHCfVtlLh29OwWbNK0d08zfuEir/p7+iXnHp6n2pqAJ3nXOKTlbUj8X0UGu3gjjZaXAxuG3x8rI7ixycJCHHwI4hebJtqyuFnSvd3Omld9xkso7G53GvMMz9bEpPp7+p5xvPa3SvSsBwzGU/Np4yR/jSYWDyxeaoW2elKeW4gAgHz2u6yb/HcLM/u2jxVOMBOZ9XH/ANri6Zg1Jd3NyHr/ALq2cOZ7R8rfTk5znuN7kk3dqSTzc45k95K7LhpA9t+QDQL5nQd5Vn3Y6Na+vsWx/BoDn1sgLQR9Fvtv8gB3rdO5PRbSbOs9o62f+nkAuLjPq26MGumeeZKa5s5+ITFvtRNwOht8rm1O0W4WjNlKcieRltoPoan5Vs2ndUUQa0NAAAAAAFgAMgABoFysvqya1dXurpOhERRdEREBERAREQEREBERAREQEREBERAREQF1zQh7S1wBByIIBBHIg5FdiIKJtzoW2dU3IjNO48YHYB/huBZ6NGpVG2l/w7zNzpquN3ISNfEdfnMxDl8lb0RSm7PVc6jzVVdEG1472ibIBxZLE6/gHFp+5Qj0b7W/+m//ACv/ANF6hsllP7unPCPMDOjXa5NhRvH+EPfIspR9Cu1ZDZ/UxDm6YfcImuPuXoyy+WT7ujxjTWyv+HZtwaqrc76MTA39uQu7/kq/7v8ARvQURDoadmMaSPvLJ4hz74fs2VnRQurfbvT4uLpbEDnf7hdcioUMViAGkBtySdXOItzuT3nuUXU26XUIU1o25EEWJsL9rDqRxzz8l9EYwtyeQ0nI6k/OOfO/qgmXS6ihhJbcGwe8+Qva/qLLjAC3Dk72Xk5XzLgfXVBLLlFqWnECLnkANDn/ALei+MprsJLbFxueJtiuGnyysjI8hZmEdYCBYA2AGbvT3IJMN8IvrbNc7qGyHNtwfzj3H9oC+f1bLi6IljScdwDoLkE2zseNrgcroJ90UbEW2DQbaZhxPDjytfO64Cofl2f2SOLc7HT5XoEExFwjcSATkbC470Qc0REBERAREQEREBERAREQEREBERAREQEREBERAREQEREBERAREQEREBERB//Z"/>
          <p:cNvSpPr>
            <a:spLocks noChangeAspect="1" noChangeArrowheads="1"/>
          </p:cNvSpPr>
          <p:nvPr/>
        </p:nvSpPr>
        <p:spPr bwMode="auto">
          <a:xfrm>
            <a:off x="73025" y="-884238"/>
            <a:ext cx="2466975" cy="1847851"/>
          </a:xfrm>
          <a:prstGeom prst="rect">
            <a:avLst/>
          </a:prstGeom>
          <a:noFill/>
          <a:ln w="9525">
            <a:noFill/>
            <a:miter lim="800000"/>
            <a:headEnd/>
            <a:tailEnd/>
          </a:ln>
        </p:spPr>
        <p:txBody>
          <a:bodyPr/>
          <a:lstStyle/>
          <a:p>
            <a:endParaRPr lang="nl-NL">
              <a:latin typeface="Calibri" pitchFamily="34" charset="0"/>
            </a:endParaRPr>
          </a:p>
        </p:txBody>
      </p:sp>
      <p:sp>
        <p:nvSpPr>
          <p:cNvPr id="3078" name="AutoShape 6" descr="data:image/jpg;base64,/9j/4AAQSkZJRgABAQAAAQABAAD/2wCEAAkGBhQSEBUSExQUFRQVFRUYFxUXFBYUGBgWFRQXFRwYGBYYGyYeHBojGhUVHy8gIycpLCwuFR4xNTAqNSYsLCkBCQoKDgwOGA8PGCwlHxwsLCwsLCksKSksLCwpKSksLSksKSwpKSwpLCkpKSkpLCksKSwpKSksKSwsKSkpKSwsKf/AABEIAMIBAwMBIgACEQEDEQH/xAAcAAEAAgIDAQAAAAAAAAAAAAAABAYFBwIDCAH/xABLEAABAwIDBAcCCQgIBgMAAAABAAIDBBESITEFBkFRBxMiYXGBkTKxFCNCUmJygqHwJDNDkqKywcJTY3ODk6PR4Qg0RGTS8RVU0//EABkBAQADAQEAAAAAAAAAAAAAAAACAwQBBf/EACcRAQEBAAICAQIFBQAAAAAAAAABAgMREjEhBBMiMkFRsRRhYnGh/9oADAMBAAIRAxEAPwDeKIiAiIgIiICIiAiIgIi+OdZB9RVPbXSfQUxLXTiR41ZCDMQeRLey0/WIVO2h08EkinpD3OmksdPmRh37ynMavqOWyNur5daHqul/aUns9RF9SEk+sj3D7lDf0k7VP/UW8IoB/IVP7OkfOPQl19XnxvSZtUfpwfGGE+5oWSpOmjaDLCSKnkA17Ekbj5h7h+yn2dHnG8UWr9mdOsLsqinli07UZbM3TPLsv9AVdth740lZ/wAvPG93GO+GQeMbrOHpwVdzZ7iUsrNIl0UXRERAREQEREBERAREQEREBERAREQEREBERAXzEoe1trxU0TppnhkbBdzj35AADMknIAZklaO3z6SJ68uiixQ0uYLb2fIP6wjQH5gNuZPCeMXXpy2Rfd7el+npiY6cfCZhkcLrRMP0pBfERybfkSFqneDe2rrbmpmIjP6JvxcQ4+wD2vtlywnWgZMA+tw8vxZdBfcg+0ScnHS/JoGZPc0LZnizn5U3drvbIwZNaXePZHl/sFxdVO0xNb3NFz9/+iyOyd1KmqNo43OHM5D0BA/WdfuV12b0Mm16icNFsw0/+OEDzumuXGXJm1rZ0p4mTxLsI94XX1re7/FB/mW8aToloYrYmyOJIbezRe/PC24HeTlzWRG4dEC1ohcQQc+tksPQjl5ZKr+pn7JeDz8JW/8AqUe7Gu9sxHGQeIxD1sVvmfo5oXHCYXggXv1kltbauJz7liqjoioXlwZjY5pGItOE3IxC5AHAg+qT6ifs54NPNqSfmPHof4hOwbXuxw0vwPceHkQr9tboakbcwzB/Jsjc/wBYWdfxKpO1diVFMbTRuYPnHtsPg8D3hW55Mac8bFp2B0m11JYPd8Kiy7MpJeB9Gb2h9rEPBbb3U39pa9tonFsoF3Qvs2Qd4F7Ob9JpIzzsvNscxb7OV+BzafA/6KVDKC4OaTHI03BBLSCPlNcMwe8ZqO+GX5js3Z7eqwV9Wp9x+ls3bT15AOQZU5AHum4Dh2xlztqdrtKyazc3qrpe31ERRdEREBERAREQEREBERAREQEREBQNs7ZipYHzzODI2C5OpvoABxcTYADUlTJZA0XJsACSTkABxK8+b/b5naNR2SRSwk9UMxjOhlIPEi4F9G97ip4xd3pHV6Q9797pdoTdZLdkLCeqhvk0aYncC8jV3C9hlrXJZsWWjdA0au/HL1SabF4fJbpfv/HiszulunJXSgN9jVzzfDhvrzw62AsXnkASd34ePKj51UHY+w5qqQMiaXE8hcCxtcaA2tqbNFrZnsrbO7PRjBBZ09pZbezfLzORcO7JuXshWfYuwY6WMRwNHDE93tOtlc2HLINAAAsLAaY7ffek0ML3QxGWpETpLWPVxxgkGWV1wLXBAaDicctLrFvluqtmelhp6awwhoY0ZNDchhFrZAZf7KSymAGE5i1u1nfxvqVVd9N830tMXQROfL1LJnPLD1MMbjbE9xsC4kODYwSeJy1uQVKbGbcmnZF+TRNllc4NGN4ZGwEG8kh1LW2F2tuTcaZka8a+pdSR/CawCKLaFQyqfjfHI/BViNvVuA+LYwYn5OGHC22i2sQtNbwTSR01XC6GYCTaNfIJOreGtjErHtIJFiXuNm52Nio7v4au4J3y5n95/K3bvl0W1Z6SKWaWmjp43vEsr5+pqHPsI2yPJcA6MFxYSbWvkrnZVPcioiYBTxUldE2znulqIMHWPJBc+SQvJdI48SOHAABW+ympdBgFiAAL30A1N81A2nRAx2c3rAbAi2Zy5AEXPK1rkaaqfWSObG90bOse1riyPEGY3AEhuN2TbmwudLqq7oNqhX1rauUPeYqJ7WMuIog/4SCyME3IGEXcQC45lDpV96OihjsT6azHamM5xu8RwP0h9wWsK2hfC8xyNc1zdWnUfSaflN7xmMrr0/NSgm/EA8Tx7tFUt7N0I6xhDmlr2k4JMrgjQgg6Z+/S91dx81z7V6z20jDOD2X58nfwP4zWw+jrpFNK5tJVu/JzZsUrj+Z4Brif0XC59j6vs6/2tseSmldFK3tZ8Mnj5ze/W47uFiB8ppg4YHZ39k/wPf71r1nPJlXLc16ra66+rVPRJvsbjZ07ruaPyd5+UxouYiebQLt+iCPk57VCw6zc3qtEvb6iIouiIiAiIgIiICIiAiIgIUUfaFcyGJ8shwsjY57jya0XJ9Ag1v0y72FsbdnxHtzDFMRwhuQGfbIN/otPzgtPVLh7A0HtHn3fx9FkNp7WfUSzVcntzPJDfmt0awdwaGt+yViQxznBjQXPc4ANAuXPcbNHrn5L0OPMxln1e6yW7ewH1k4iaDa4DzyB0Z4nU92XFb82NsllNG2GNuWrnACxcLDP+HcOGQWG3D3XbSU4t2nuBu+3tOPtvHcXZD6LRzVppXtzBc3ExrS/MDCCDZxF+yDhcRfkVj5d3VWZnSRT04aMgsTv7Fi2VWj/ALWc/qxud/BZHZu2YKjF1E0UuDJ3VyNkwk6Xwk20Popc0DXtcx7Q5rgWua4BzXNcLEEHIgg2sVUmqW+UWLYE4/7IO/Vja7+CtsB7Dfqt9wXGVjMGAtbgLcODCC3Da2HDpa2Vl1OqjwFkEtUbpSP5DL4s/eCtLnk6kqqb/f8AKSeXvUN/lq7g+OXH+5/K4UfHxPvUlYil0UpkpHFSUptlXaaCQbYqHlj+qfR0wEmE4C+Oaa7cWmICS9lnY6rnku5Bxso1XTYmkXIvxGo8MlLssJvDteaN0MNNCJJpy+znlzYY2RtDnPkc0E8QA0ZknuQV7fLdiOrYWGwlaMTCMnDOwPO1xbjpxsAtJVdG6J7mSDC5ps4aWNzZw5A28iCFvWLbFR8JfSVMcXXCHr4pIXPLJIxJ1bgWP7bXtcQbC9xe2etO6S93MTBVMbZwAEjRqWm33iwt3hvetHDyeN6V6yotPM4gOaS2WIhzXDUOacQcO+4BHgV6H3I3pFfRsmyEg7ErR8mVtr27jcOHc4LzZTzYXB19NTzacwfcVfei7b3wXaIiJtDVgMtwErblh8ziZ342clfz47ncR471em9kXwFfViXiIiAiIgIiICIiAiIgLXXTZtkx0TKdp7VTIGkf1cdnu9XdW09zytirRnS3tDrNq4L9mmgb+u+8h+4wqzjneojq9RRas5hvBg+/8XPmrN0Y7DM9X1h0ZcNPJ7m3e77DC0Dk5wVUlcLFx01PgM/3Qt0dG2yPg9IXuBx4QHWFzjeOukAA1N3tbb6K082us9KcTurNUUuMExOa17WuZGSA9rHBpaLtyJAvm24B46C2vK3ZXU1NXSukllFTU7FbO+R3akbPLIJL2tZpsG4RkBlotoQDNYHbG5j6ieqf1jYxNDSCJ4u58c9LK+Vry2wGG5b8rPPRYYvc9s0DIdobOmja1he+amfhaG4onU0krWmw0a+FpHK5srJPUWyGvuVaj2ZVyVME9Y6naKcPMccDpXB80jDGZXmRrcIawuAYA72znks0UH0lfF9a2+QUuOmA1zKCK2MnQKqdIowUUrjoA33q9KjdKQvQTga2b+8FDf5au4PnlxP8p/MWSjgNl2lpGq7NnnI/jgphbfVSUseu2Ga2XBfZqe2Y0XQgyN1it4t4W0kYJa6SWRwZDC0gOlkOYaCcmgC5Ljk0C/IGbSy8PRRdr7tU1UWGogjm6vFg6xuINxWvlpnhHDggxe7+w3MfJU1MkctZO0B2A3ZHEw3bDEDngaTcuObiblNo0IeHsdmxwta3cQc++6yVBuxSU7scFNTxPsW4o4WMdY6jE0A2yC4bQhGvI31t69y65XnXbWzDTzviPyXZd7XE28rh3kWpE5xiu02fEQ5ruILSCD5Wafsq49KmzbSxyj5QwnzsL/rCEKoUPti+jxn7vc4+i9Hj15YUX4r0nu1tgVVJDUN/SxtcRycR2m+IcHDyWUWuehHaOKilp3HtU87xb6Enxg/b60eS2MsOp1bGiXuCIii6IiICIiAiIgIiIPhXmzeusMlfXy3Oc7mC/KNxYB/kj7l6TK8s1cpc6dx1dUSk+Jkefe4q/g9q+T06KSm62WOL58scf68jWfukr0JsQ2pYiBfrMUhztbrXud9wsLDktC7ui9bB/a3PkyR/8q9AUjSIYBllDEDlyiGnLNS+o9o49MjTNUsKqVO3Kh9U6ko2Q4oo45JpZy/AzrcXVxtZH2nPcGk3uABz0WU2Dt01EUhfH1UsMj4ZY74g2RgB7L7DExzXNcDYZOWVakzvu77lwXF0gGpA8SAvsU7L5vZYZ+23/VHU6CKw71ze8AXKgybwUzfaqIB4zRj3uWPqd6aUnOqph41EQ/mRxkpJye5VPflt6WQc8A9XtCyMu9tG0XNXTAf28Z9zlTt9N+qV0OGKRsxc5ucZu1uBzXm7uZysBdQ3ZM3to+m49cnNmZnfzP8AlX+iOXp7lOiqSNcwq9ult1lXAJYwRclrmm12uaBcX0IsQQe9ZyylLLO4p1jWL46nVjIMcCLhRqmG2Y0XCGWx7uKmkXCIscCsgx1xdQJGWNlIpH5EI67J5msaXvcGtaLuc4hoAHEk5ALGyVEc0eKN7JWG4xMc2Rp4EXaSOOneuW2tgR1Ri67E5kUnWdVkWSODSG9Y0jtBpOIDmBe+ipu70jP/AJOqtA6iL6eK1M9gY6XA83qLMvGLYxHZriciSuo1E6SKQSUBewX6u5FsrYQSAPNgHkFrFo7LSOD/ALicP8Qty7wO62jmyPAWPHtBvqMenAtWl6Q/EDwafQMK2fT34qjbZHQzWYa+riv+chilA72OIJ/zh6rcQWjuimTDtgfTo5B6Phd/It4qnln4l2PQiIqkxERAREQEREBERB8K8r1cZa6dp1bUSg+IkcP5SvVBXmXeqm6uvros/wDmJHDhk9xff/NCv4Pavk9IewDesgAy+Nw+rZG/zL0BSguhp34j+ZiJA0N2NPP38zbPNedaOrEc8UugZLG88chIxx/ZuvQuwiHUcFyfi7sJxEZwvdHnY6WAyPMKX1HtHHpj6ilI2jelqY4qmWnaZYZoHyxyxRPcxkjS1zDjZic3JxyOYGq6twqcj4fL1zp2SVYtKRYSOZCxsjmAZYOsxMFri0YFza6z1bsOCpaGVEMczWm7RIwOwnuJzGgvbWyyJp2siDGNaxjQA1rWhrWgcA0ZAeCzLVM2p0Z0dRPJPKJS6R2JwEgDb2AyAbplzXXD0MbMf7UUht/XPHusrepNHx8lzsUqToU2U0XFO+4tb4+Xn9ZdsfRns8f9OD4ySn+ZXSoHZKh3R1g29GGzXNGKjiPnJ/5qs749F1K2Fz6Zop+qGItaHOa/EWtzxOuCMswtoReyPBYbeuImlnFibxgZfXaobneb20fS8muPmzc3r5dO6e6jKKLqWuLrOLnOItieQATbgLAADuWdmhuO9RY5yHknQlTwuySTqKd71vV1q/NY5TKV9xbko0w7R8V2UhzPguolY3MFcaU9ryXZWaDzXVTDtBBF3ip6otY+ke0SRyBxiflHOyxBjc4Alh4h1tR33GEi2ZUTVbKyrZHD1MUkcMLJTMbzWEkkkmFo9loAaBxJJyVxWPr3rqNV/bUhFLMSLdnnfIODr+jfvWjqD8x9lv7rQtxb71Zj2bMTYuLHDLIXDDhtfP2nN/Flp+NtmWGlwPIO/wBGlbOCfFUbXfoqjvtgH5tHIfV8Tf5lvFad6G6TFtGqkt+ap4oge97gSPWELcSp5fzLsehERVJiIiAiIgIiICIiAtCdL+z+q2tj4VELHfaYOqP7kXqt9rWfTnsUyUUdS0dqmkz/ALOWzD+2Ij5HvVnHetRHU7jR0zc7HTTyOXuIW8ejLagnpCx9jcNkscxewilbY8pIy7+8HNaQqxfMaOH4/Hcr10Sbd6uZ0Tr6OkaOYsGzM15Bsn2e9aeed57U4rdVPIDmO/gRobHXvXdVzNawl7mtHNzg0epyXQHnFpla+K4trpbXTO6qm+wb8NoHPh+FgCoHwQND3EkMtO1j/iyGWwkvLbY7g3WFetDHAgEEEHQg3B8CF3UzrO8VU9yXD8qaGmEfCCRSOGF1O0tFrgdkCS3WDBdueROas90GRcLrHubY2U2GW47+KTQh3iuDrp5srFcqh4trmuh1O4cLr4ITyKOuIbcrIALqhgtmdVynksEcQ5HXJPeu2kGZ8FHUylbYX5o666s5hfKRuZK65XXcSsTvfWTRUloI5nPle2Nz4Y3SvhjcCXyhrc8QaCG/Sc1HH3ZG+TKmtqaWNhw07GESk5SOL3xvwC2bWvaW4gcy13JS9o3cCAS3vFiR65KibB2o2PbQjho6uKI0MELWvh6vq2smd8Y8Odfq+GLMk3VvqalljI7RgcbnEMiM/EEDXPuUnNKH0sbUsyOAcSCR59af3I2/bCoNMASxvDU+AFvdiPkpG921jPVPceBLbcjcF/pZkf8AdFQA4iNxAu51o2AZkl2Vh43d6hb+PPjhn183puXoOobUk9SRnUVDiPqRjCP2zItkrEbp7FFJRQUw/RRta7vfq8+by4+ay6xavd7aZOoIiKLoiIgIiICIiAiIgKJtTZzJ4JIJBdkrHMcPouBBt35qWhQeTdobMfTzS0kv5yF5bpa9sw4dzgQ4dz1GoK58EzJWe2x4cL6EjVp7nC7T5LbvTlucS1u0YR2owGTgcY79mT7JOE9zhwatOygEYhode4rdx6m89Vn1PGvQ26W3G1NM0Rvt2Q5h49WXezmD2m2dGTY2IBtmF37R2ROKqGsp+qfKyF8EkcrnRtkie9sl2va12BzZG39kgg24LSu429Rppg1zg1pdcOOTWPNgS62fVSWAdyIa7VoW+tm7QZMwytBDrWe3V7XMHsEDiL8MjcEEggnHyZuatzUXZGxZxPPV1BjEswiY2KJxeyOKHGQDI5rS95MjiThAGQCyQKmQyXC4T098woJOhj7G4UuOoB1yKqe2zPCyad1YI4mBzsAo4nuDeDAS67nEkAcyVN3dbUfBmGqcHTO7TgGNZgxWIZZuRIGp535ILICvt1jQVy6w8z6rgmSTgf6KHJJc3XG65xxE+HNB9ijxHuUqa4bkDyyC+taALBa52oWz7UrBLSVVS2FlMxjYcTQAI3SSOLjLGwuLpA3CCXfF6cV0XyCK57gpTisPunV00lIx1IC2EF4wOxB7H4yXseHkuDg4m4J+6ym1NSBYXFzkMwLnXLnkCggVlNH13XhnxpjEReHEfF4+sta+HJxve1/cqL0ibwiGIxx4Q5zuAABkOYvlmAAXO7mgHUK1bb2qII3uc8CwLi52jGC1yba56cSSAtDbxbcNTMXZhuYa06tYTftfTdYF3KwHBXcWPKqtVChzdlc8iczbW57zmSr30X7v/C9pMcR8TRgSOyyMpNo2+RBd/dd6pEALQMLS6R5DWNAuSSbAAc7kZeC9IdHm6I2fQsiNjK74yZwzvI7UX4hoAaPq34rRz76nUR4893urOiIsTQIiICIiAiIgIiICIiAiIg66iAPaWuAc1wIc0gEEEWIIOoIyXmjpB3LdsuqIALqWUkxOOdhxjcfnN+8WPO3ptYvePd2Gtp3087cTH8QbOa4aPYeDhw9DcEhTxrxvblnceT5WW0z5HmORV43D39MDmxyOsBZrXuOWHQRSm17DRkueH2TdpywG926U2zKgwTDFE65ilAs17RxHJwuMTdR3ggnCvj43y4O7uRWyzPJlR85r1Ls/aDZwHMJaW+3GQLgltxfXhmCDYgggkZnIRTg3HEGx11sD55FecN1N/JaQtY/E+NuTbECSMa2jc64cy5v1T8uRBzW59h78Q1MWLrG2tYyNuMBP9Iw9qI/W7PJxWLWLmrZXLe+0tZs+kNsEk0k8g+cyljxtaRxBkcw/ZCsbqXv9V0wS2aCPjCNCLXs48C46AczezeKl9cMhcXOgvrYXy55ZqCTo+CnuWA3vr3wRxMbI2F087YjMS34qMMfLJJ2srhkbgL6FwKtKqnSJsd00NPKyIzGkq4ah0LQHOkjjuHtY0mxdZ1wOOG3FBD3XropKvBTVz54+rcZYKjresvlgmhMjGksNyHWu3MW4Wu4CpjqsV20qKWCOXBS9e6aeSGSGwkhMYgHWNBc4uIJA9nDzVzJsg+qu1e1qyCokDqV1TTuwmB0Bia9mVnRytlkbxFw8ZWOduGclqQOZuQMhfXnbh3qFWV2HNzmtbY3B1vcWsb8r+oQ7YfdKgfBDMZMAnqKiaolja/G2J8pFo8Q1wtaASON+S57V222Fhc8sDmtxPcT2IxaxcXEZC+QyudACclhd599IaUEEljn5hjRed+ZNwx2UbbuJxPsLuJs65Wnt4N6pat2ZDYwbtjBJaHaYnE5yyW+Ucho0AK3HHdVDWmR3x3ydVPwMJEQOIBws57hpJIOAGeCPhqbkkquQxgDE72Rz4n+K+RxgDE7Jv3kq/dG3Rw7aD21VS0to2HsMORnIOn9ncZnjoOJGy3PFlV1d1nehzcVz3DaVQ2wt+TMPI/ps/MN8S75pW5AF8ZGGiwFgBYAZAAcguSw61dXutEnQiIouiIiAiIgIiICIiAiIgIiICIiDG7e2BDWQmCojD43c8i1w0c1wza4X1HMrzzvx0Z1OzHOkYDNSf0gHsgnSVvyT9Idk917L0wuLowQQRcHUHMG6lndz6csleOm2d7P6h1Hguykq5IpBJG5zZG6Oa4sePBwzt3G4W799OguCoJloiKaXXBY9S49wGcZ+rcfR4rUG8G7VZQuw1cDg29hJkWO+rK3snwNj3LXnlzr4qq4s9LRsLpbljIE7Mf04iIJNNS0gxOPeA0lX3ZPSjSy2HwhjXZWbUMdTuzy9o4mHL6S0KHtdkHW7n5fenUuGlwO43HouXhzfTnl17eo6TbIf22Nx3AGKKRsote+jHH1t5rsdt1rHHF1jSbZOjkGgtlccV5Va4tN8geeHCfVtlLh29OwWbNK0d08zfuEir/p7+iXnHp6n2pqAJ3nXOKTlbUj8X0UGu3gjjZaXAxuG3x8rI7ixycJCHHwI4hebJtqyuFnSvd3Omld9xkso7G53GvMMz9bEpPp7+p5xvPa3SvSsBwzGU/Np4yR/jSYWDyxeaoW2elKeW4gAgHz2u6yb/HcLM/u2jxVOMBOZ9XH/ANri6Zg1Jd3NyHr/ALq2cOZ7R8rfTk5znuN7kk3dqSTzc45k95K7LhpA9t+QDQL5nQd5Vn3Y6Na+vsWx/BoDn1sgLQR9Fvtv8gB3rdO5PRbSbOs9o62f+nkAuLjPq26MGumeeZKa5s5+ITFvtRNwOht8rm1O0W4WjNlKcieRltoPoan5Vs2ndUUQa0NAAAAAAFgAMgABoFysvqya1dXurpOhERRdEREBERAREQEREBERAREQEREBERAREQF1zQh7S1wBByIIBBHIg5FdiIKJtzoW2dU3IjNO48YHYB/huBZ6NGpVG2l/w7zNzpquN3ISNfEdfnMxDl8lb0RSm7PVc6jzVVdEG1472ibIBxZLE6/gHFp+5Qj0b7W/+m//ACv/ANF6hsllP7unPCPMDOjXa5NhRvH+EPfIspR9Cu1ZDZ/UxDm6YfcImuPuXoyy+WT7ujxjTWyv+HZtwaqrc76MTA39uQu7/kq/7v8ARvQURDoadmMaSPvLJ4hz74fs2VnRQurfbvT4uLpbEDnf7hdcioUMViAGkBtySdXOItzuT3nuUXU26XUIU1o25EEWJsL9rDqRxzz8l9EYwtyeQ0nI6k/OOfO/qgmXS6ihhJbcGwe8+Qva/qLLjAC3Dk72Xk5XzLgfXVBLLlFqWnECLnkANDn/ALei+MprsJLbFxueJtiuGnyysjI8hZmEdYCBYA2AGbvT3IJMN8IvrbNc7qGyHNtwfzj3H9oC+f1bLi6IljScdwDoLkE2zseNrgcroJ90UbEW2DQbaZhxPDjytfO64Cofl2f2SOLc7HT5XoEExFwjcSATkbC470Qc0REBERAREQEREBERAREQEREBERAREQEREBERAREQEREBERAREQEREBERB//Z"/>
          <p:cNvSpPr>
            <a:spLocks noChangeAspect="1" noChangeArrowheads="1"/>
          </p:cNvSpPr>
          <p:nvPr/>
        </p:nvSpPr>
        <p:spPr bwMode="auto">
          <a:xfrm>
            <a:off x="73025" y="-884238"/>
            <a:ext cx="2466975" cy="1847851"/>
          </a:xfrm>
          <a:prstGeom prst="rect">
            <a:avLst/>
          </a:prstGeom>
          <a:noFill/>
          <a:ln w="9525">
            <a:noFill/>
            <a:miter lim="800000"/>
            <a:headEnd/>
            <a:tailEnd/>
          </a:ln>
        </p:spPr>
        <p:txBody>
          <a:bodyPr/>
          <a:lstStyle/>
          <a:p>
            <a:endParaRPr lang="nl-NL">
              <a:latin typeface="Calibri" pitchFamily="34" charset="0"/>
            </a:endParaRPr>
          </a:p>
        </p:txBody>
      </p:sp>
      <p:pic>
        <p:nvPicPr>
          <p:cNvPr id="3079" name="Picture 8" descr="http://nl.dreamstime.com/klok-die-9-uur-toont-thumb305385.jpg"/>
          <p:cNvPicPr>
            <a:picLocks noChangeAspect="1" noChangeArrowheads="1"/>
          </p:cNvPicPr>
          <p:nvPr/>
        </p:nvPicPr>
        <p:blipFill>
          <a:blip r:embed="rId2" cstate="print"/>
          <a:srcRect/>
          <a:stretch>
            <a:fillRect/>
          </a:stretch>
        </p:blipFill>
        <p:spPr bwMode="auto">
          <a:xfrm>
            <a:off x="4427538" y="4868863"/>
            <a:ext cx="1728787" cy="1296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A757712F-3AF4-4EAF-A4BB-41CF458B23C7}" type="slidenum">
              <a:rPr lang="nl-NL"/>
              <a:pPr>
                <a:defRPr/>
              </a:pPr>
              <a:t>20</a:t>
            </a:fld>
            <a:endParaRPr lang="nl-NL"/>
          </a:p>
        </p:txBody>
      </p:sp>
      <p:sp>
        <p:nvSpPr>
          <p:cNvPr id="21507" name="Tekstvak 6"/>
          <p:cNvSpPr txBox="1">
            <a:spLocks noChangeArrowheads="1"/>
          </p:cNvSpPr>
          <p:nvPr/>
        </p:nvSpPr>
        <p:spPr bwMode="auto">
          <a:xfrm>
            <a:off x="250825" y="260350"/>
            <a:ext cx="8281988" cy="2862263"/>
          </a:xfrm>
          <a:prstGeom prst="rect">
            <a:avLst/>
          </a:prstGeom>
          <a:noFill/>
          <a:ln w="9525">
            <a:noFill/>
            <a:miter lim="800000"/>
            <a:headEnd/>
            <a:tailEnd/>
          </a:ln>
        </p:spPr>
        <p:txBody>
          <a:bodyPr>
            <a:spAutoFit/>
          </a:bodyPr>
          <a:lstStyle/>
          <a:p>
            <a:r>
              <a:rPr lang="nl-NL">
                <a:latin typeface="Calibri" pitchFamily="34" charset="0"/>
              </a:rPr>
              <a:t>42     Excisum Euboicae latus ingens rupis in antrum,</a:t>
            </a:r>
          </a:p>
          <a:p>
            <a:r>
              <a:rPr lang="en-US">
                <a:latin typeface="Calibri" pitchFamily="34" charset="0"/>
              </a:rPr>
              <a:t>43     quo lati ducunt aditus centum, ostia centum,</a:t>
            </a:r>
            <a:endParaRPr lang="nl-NL">
              <a:latin typeface="Calibri" pitchFamily="34" charset="0"/>
            </a:endParaRPr>
          </a:p>
          <a:p>
            <a:r>
              <a:rPr lang="en-US">
                <a:latin typeface="Calibri" pitchFamily="34" charset="0"/>
              </a:rPr>
              <a:t>44     unde ruunt totidem voces, responsa Sibyllae.</a:t>
            </a:r>
            <a:endParaRPr lang="nl-NL">
              <a:latin typeface="Calibri" pitchFamily="34" charset="0"/>
            </a:endParaRPr>
          </a:p>
          <a:p>
            <a:r>
              <a:rPr lang="en-US">
                <a:latin typeface="Calibri" pitchFamily="34" charset="0"/>
              </a:rPr>
              <a:t>45     Ventum erat ad limen, cum virgo “Poscere fata</a:t>
            </a:r>
            <a:endParaRPr lang="nl-NL">
              <a:latin typeface="Calibri" pitchFamily="34" charset="0"/>
            </a:endParaRPr>
          </a:p>
          <a:p>
            <a:r>
              <a:rPr lang="nl-NL">
                <a:latin typeface="Calibri" pitchFamily="34" charset="0"/>
              </a:rPr>
              <a:t>46     tempus” ait; “deus ecce deus!” </a:t>
            </a:r>
            <a:r>
              <a:rPr lang="en-US">
                <a:latin typeface="Calibri" pitchFamily="34" charset="0"/>
              </a:rPr>
              <a:t>Cui talia fanti</a:t>
            </a:r>
            <a:endParaRPr lang="nl-NL">
              <a:latin typeface="Calibri" pitchFamily="34" charset="0"/>
            </a:endParaRPr>
          </a:p>
          <a:p>
            <a:r>
              <a:rPr lang="en-US">
                <a:latin typeface="Calibri" pitchFamily="34" charset="0"/>
              </a:rPr>
              <a:t>47     ante fores subito non vultus, non color unus,</a:t>
            </a:r>
            <a:endParaRPr lang="nl-NL">
              <a:latin typeface="Calibri" pitchFamily="34" charset="0"/>
            </a:endParaRPr>
          </a:p>
          <a:p>
            <a:r>
              <a:rPr lang="en-US">
                <a:latin typeface="Calibri" pitchFamily="34" charset="0"/>
              </a:rPr>
              <a:t>48     non comptae mansere comae; sed pectus anhelum,</a:t>
            </a:r>
            <a:endParaRPr lang="nl-NL">
              <a:latin typeface="Calibri" pitchFamily="34" charset="0"/>
            </a:endParaRPr>
          </a:p>
          <a:p>
            <a:r>
              <a:rPr lang="en-US">
                <a:latin typeface="Calibri" pitchFamily="34" charset="0"/>
              </a:rPr>
              <a:t>49     et rabie fera corda tument, maiorque videri</a:t>
            </a:r>
            <a:endParaRPr lang="nl-NL">
              <a:latin typeface="Calibri" pitchFamily="34" charset="0"/>
            </a:endParaRPr>
          </a:p>
          <a:p>
            <a:r>
              <a:rPr lang="en-US">
                <a:latin typeface="Calibri" pitchFamily="34" charset="0"/>
              </a:rPr>
              <a:t>50     nec mortale sonans, adflata est numine quando</a:t>
            </a:r>
            <a:endParaRPr lang="nl-NL">
              <a:latin typeface="Calibri" pitchFamily="34" charset="0"/>
            </a:endParaRPr>
          </a:p>
          <a:p>
            <a:r>
              <a:rPr lang="en-US">
                <a:latin typeface="Calibri" pitchFamily="34" charset="0"/>
              </a:rPr>
              <a:t>51     iam propiore dei. </a:t>
            </a:r>
            <a:endParaRPr lang="nl-NL">
              <a:latin typeface="Calibri" pitchFamily="34" charset="0"/>
            </a:endParaRPr>
          </a:p>
        </p:txBody>
      </p:sp>
      <p:sp>
        <p:nvSpPr>
          <p:cNvPr id="21508" name="Tekstvak 7"/>
          <p:cNvSpPr txBox="1">
            <a:spLocks noChangeArrowheads="1"/>
          </p:cNvSpPr>
          <p:nvPr/>
        </p:nvSpPr>
        <p:spPr bwMode="auto">
          <a:xfrm>
            <a:off x="323850" y="3429000"/>
            <a:ext cx="8208963" cy="2862263"/>
          </a:xfrm>
          <a:prstGeom prst="rect">
            <a:avLst/>
          </a:prstGeom>
          <a:noFill/>
          <a:ln w="9525">
            <a:noFill/>
            <a:miter lim="800000"/>
            <a:headEnd/>
            <a:tailEnd/>
          </a:ln>
        </p:spPr>
        <p:txBody>
          <a:bodyPr>
            <a:spAutoFit/>
          </a:bodyPr>
          <a:lstStyle/>
          <a:p>
            <a:r>
              <a:rPr lang="nl-NL">
                <a:latin typeface="Calibri" pitchFamily="34" charset="0"/>
              </a:rPr>
              <a:t>De geweldige zijwand van de Euboïsche rots is uitgehakt tot een grot,</a:t>
            </a:r>
          </a:p>
          <a:p>
            <a:r>
              <a:rPr lang="nl-NL">
                <a:latin typeface="Calibri" pitchFamily="34" charset="0"/>
              </a:rPr>
              <a:t>waarheen honderd brede schachten, honderd openingen leiden,</a:t>
            </a:r>
          </a:p>
          <a:p>
            <a:r>
              <a:rPr lang="nl-NL">
                <a:latin typeface="Calibri" pitchFamily="34" charset="0"/>
              </a:rPr>
              <a:t>vanwaar evenveel stemmen stromen, antwoorden van de Sibylle.</a:t>
            </a:r>
          </a:p>
          <a:p>
            <a:r>
              <a:rPr lang="nl-NL">
                <a:latin typeface="Calibri" pitchFamily="34" charset="0"/>
              </a:rPr>
              <a:t>Ze waren bij de drempel gekomen, toen de maagd sprak “Het is tijd</a:t>
            </a:r>
          </a:p>
          <a:p>
            <a:r>
              <a:rPr lang="nl-NL">
                <a:latin typeface="Calibri" pitchFamily="34" charset="0"/>
              </a:rPr>
              <a:t>de lotsbepalingen te vragen; de god, kijk, de god!” Voor haar, toen zij dergelijke</a:t>
            </a:r>
          </a:p>
          <a:p>
            <a:r>
              <a:rPr lang="nl-NL">
                <a:latin typeface="Calibri" pitchFamily="34" charset="0"/>
              </a:rPr>
              <a:t>woorden sprak voor de ingang, bleef plotseling de gezichtsuitdrukking, de gelaatskleur</a:t>
            </a:r>
          </a:p>
          <a:p>
            <a:r>
              <a:rPr lang="nl-NL">
                <a:latin typeface="Calibri" pitchFamily="34" charset="0"/>
              </a:rPr>
              <a:t>niet dezelfde, haar haren bleven niet verzorgd; maar haar borst is hijgend,</a:t>
            </a:r>
          </a:p>
          <a:p>
            <a:r>
              <a:rPr lang="nl-NL">
                <a:latin typeface="Calibri" pitchFamily="34" charset="0"/>
              </a:rPr>
              <a:t>en haar door geestesvervoering wilde hart is gezwollen, en zij lijkt groter</a:t>
            </a:r>
          </a:p>
          <a:p>
            <a:r>
              <a:rPr lang="nl-NL">
                <a:latin typeface="Calibri" pitchFamily="34" charset="0"/>
              </a:rPr>
              <a:t>en niet sterfelijk klinkend, omdat zij bezield is door de macht</a:t>
            </a:r>
          </a:p>
          <a:p>
            <a:r>
              <a:rPr lang="nl-NL">
                <a:latin typeface="Calibri" pitchFamily="34" charset="0"/>
              </a:rPr>
              <a:t>van de god die haar al nadert. </a:t>
            </a:r>
          </a:p>
        </p:txBody>
      </p:sp>
      <p:cxnSp>
        <p:nvCxnSpPr>
          <p:cNvPr id="10" name="Rechte verbindingslijn 9"/>
          <p:cNvCxnSpPr/>
          <p:nvPr/>
        </p:nvCxnSpPr>
        <p:spPr>
          <a:xfrm>
            <a:off x="395288" y="3213100"/>
            <a:ext cx="684053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AB5C8778-13D2-43BE-A5DF-8CCDC02DA2F8}" type="slidenum">
              <a:rPr lang="nl-NL"/>
              <a:pPr>
                <a:defRPr/>
              </a:pPr>
              <a:t>21</a:t>
            </a:fld>
            <a:endParaRPr lang="nl-NL"/>
          </a:p>
        </p:txBody>
      </p:sp>
      <p:sp>
        <p:nvSpPr>
          <p:cNvPr id="22531" name="Rechthoek 3"/>
          <p:cNvSpPr>
            <a:spLocks noChangeArrowheads="1"/>
          </p:cNvSpPr>
          <p:nvPr/>
        </p:nvSpPr>
        <p:spPr bwMode="auto">
          <a:xfrm>
            <a:off x="395288" y="476250"/>
            <a:ext cx="8137525" cy="3048000"/>
          </a:xfrm>
          <a:prstGeom prst="rect">
            <a:avLst/>
          </a:prstGeom>
          <a:noFill/>
          <a:ln w="9525">
            <a:noFill/>
            <a:miter lim="800000"/>
            <a:headEnd/>
            <a:tailEnd/>
          </a:ln>
        </p:spPr>
        <p:txBody>
          <a:bodyPr>
            <a:spAutoFit/>
          </a:bodyPr>
          <a:lstStyle/>
          <a:p>
            <a:pPr>
              <a:buFont typeface="Symbol" pitchFamily="18" charset="2"/>
              <a:buChar char="·"/>
            </a:pPr>
            <a:r>
              <a:rPr lang="nl-NL" sz="2400">
                <a:latin typeface="Calibri" pitchFamily="34" charset="0"/>
                <a:sym typeface="Symbol" pitchFamily="18" charset="2"/>
              </a:rPr>
              <a:t></a:t>
            </a:r>
            <a:endParaRPr lang="nl-NL" sz="2400">
              <a:latin typeface="Calibri" pitchFamily="34" charset="0"/>
              <a:sym typeface="Wingdings" pitchFamily="2" charset="2"/>
            </a:endParaRPr>
          </a:p>
          <a:p>
            <a:r>
              <a:rPr lang="nl-NL" sz="2400">
                <a:latin typeface="Calibri" pitchFamily="34" charset="0"/>
                <a:sym typeface="Wingdings" pitchFamily="2" charset="2"/>
              </a:rPr>
              <a:t>De Sibylle spoort Aeneas aan zijn vragen te stellen.</a:t>
            </a:r>
          </a:p>
          <a:p>
            <a:endParaRPr lang="nl-NL" sz="2400">
              <a:latin typeface="Calibri" pitchFamily="34" charset="0"/>
              <a:sym typeface="Wingdings" pitchFamily="2" charset="2"/>
            </a:endParaRPr>
          </a:p>
          <a:p>
            <a:r>
              <a:rPr lang="nl-NL" sz="2400">
                <a:latin typeface="Calibri" pitchFamily="34" charset="0"/>
                <a:sym typeface="Wingdings" pitchFamily="2" charset="2"/>
              </a:rPr>
              <a:t>Aeneas maakt zijn ongerustheid duidelijk: hij vraagt de god (Apollo) of er een einde komt aan zijn ellende.</a:t>
            </a:r>
          </a:p>
          <a:p>
            <a:endParaRPr lang="nl-NL" sz="2400">
              <a:latin typeface="Calibri" pitchFamily="34" charset="0"/>
              <a:sym typeface="Wingdings" pitchFamily="2" charset="2"/>
            </a:endParaRPr>
          </a:p>
          <a:p>
            <a:r>
              <a:rPr lang="nl-NL" sz="2400">
                <a:latin typeface="Calibri" pitchFamily="34" charset="0"/>
                <a:sym typeface="Wingdings" pitchFamily="2" charset="2"/>
              </a:rPr>
              <a:t>Hij is bereid tot een tegenprestatie: hij zal een tempel voor Apollo  (en Hecate) bouwen.</a:t>
            </a:r>
          </a:p>
        </p:txBody>
      </p:sp>
      <p:pic>
        <p:nvPicPr>
          <p:cNvPr id="80898" name="Picture 2" descr="http://farm5.static.flickr.com/4112/5095972329_1d3d5a28db.jpg"/>
          <p:cNvPicPr>
            <a:picLocks noChangeAspect="1" noChangeArrowheads="1"/>
          </p:cNvPicPr>
          <p:nvPr/>
        </p:nvPicPr>
        <p:blipFill>
          <a:blip r:embed="rId2" cstate="print"/>
          <a:srcRect/>
          <a:stretch>
            <a:fillRect/>
          </a:stretch>
        </p:blipFill>
        <p:spPr bwMode="auto">
          <a:xfrm>
            <a:off x="323850" y="4033838"/>
            <a:ext cx="3671888" cy="2424112"/>
          </a:xfrm>
          <a:prstGeom prst="rect">
            <a:avLst/>
          </a:prstGeom>
          <a:noFill/>
          <a:ln w="9525">
            <a:noFill/>
            <a:miter lim="800000"/>
            <a:headEnd/>
            <a:tailEnd/>
          </a:ln>
        </p:spPr>
      </p:pic>
      <p:pic>
        <p:nvPicPr>
          <p:cNvPr id="80900" name="Picture 4" descr="http://i.pbase.com/g6/85/449985/3/83695492.dpgZOXGD.jpg"/>
          <p:cNvPicPr>
            <a:picLocks noChangeAspect="1" noChangeArrowheads="1"/>
          </p:cNvPicPr>
          <p:nvPr/>
        </p:nvPicPr>
        <p:blipFill>
          <a:blip r:embed="rId3" cstate="print"/>
          <a:srcRect/>
          <a:stretch>
            <a:fillRect/>
          </a:stretch>
        </p:blipFill>
        <p:spPr bwMode="auto">
          <a:xfrm>
            <a:off x="4643438" y="3357563"/>
            <a:ext cx="3749675" cy="2735262"/>
          </a:xfrm>
          <a:prstGeom prst="rect">
            <a:avLst/>
          </a:prstGeom>
          <a:noFill/>
          <a:ln w="9525">
            <a:noFill/>
            <a:miter lim="800000"/>
            <a:headEnd/>
            <a:tailEnd/>
          </a:ln>
        </p:spPr>
      </p:pic>
      <p:sp>
        <p:nvSpPr>
          <p:cNvPr id="22534" name="Tekstvak 5"/>
          <p:cNvSpPr txBox="1">
            <a:spLocks noChangeArrowheads="1"/>
          </p:cNvSpPr>
          <p:nvPr/>
        </p:nvSpPr>
        <p:spPr bwMode="auto">
          <a:xfrm>
            <a:off x="684213" y="3644900"/>
            <a:ext cx="2879725" cy="369888"/>
          </a:xfrm>
          <a:prstGeom prst="rect">
            <a:avLst/>
          </a:prstGeom>
          <a:noFill/>
          <a:ln w="9525">
            <a:noFill/>
            <a:miter lim="800000"/>
            <a:headEnd/>
            <a:tailEnd/>
          </a:ln>
        </p:spPr>
        <p:txBody>
          <a:bodyPr>
            <a:spAutoFit/>
          </a:bodyPr>
          <a:lstStyle/>
          <a:p>
            <a:r>
              <a:rPr lang="nl-NL">
                <a:latin typeface="Calibri" pitchFamily="34" charset="0"/>
              </a:rPr>
              <a:t>Zo was ie gepland ….</a:t>
            </a:r>
          </a:p>
        </p:txBody>
      </p:sp>
      <p:sp>
        <p:nvSpPr>
          <p:cNvPr id="22535" name="Tekstvak 6"/>
          <p:cNvSpPr txBox="1">
            <a:spLocks noChangeArrowheads="1"/>
          </p:cNvSpPr>
          <p:nvPr/>
        </p:nvSpPr>
        <p:spPr bwMode="auto">
          <a:xfrm>
            <a:off x="4932363" y="6092825"/>
            <a:ext cx="3168650" cy="369888"/>
          </a:xfrm>
          <a:prstGeom prst="rect">
            <a:avLst/>
          </a:prstGeom>
          <a:noFill/>
          <a:ln w="9525">
            <a:noFill/>
            <a:miter lim="800000"/>
            <a:headEnd/>
            <a:tailEnd/>
          </a:ln>
        </p:spPr>
        <p:txBody>
          <a:bodyPr>
            <a:spAutoFit/>
          </a:bodyPr>
          <a:lstStyle/>
          <a:p>
            <a:r>
              <a:rPr lang="nl-NL">
                <a:latin typeface="Calibri" pitchFamily="34" charset="0"/>
              </a:rPr>
              <a:t>En dit is ervan geworden…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0898"/>
                                        </p:tgtEl>
                                        <p:attrNameLst>
                                          <p:attrName>style.visibility</p:attrName>
                                        </p:attrNameLst>
                                      </p:cBhvr>
                                      <p:to>
                                        <p:strVal val="visible"/>
                                      </p:to>
                                    </p:set>
                                    <p:animEffect transition="in" filter="checkerboard(across)">
                                      <p:cBhvr>
                                        <p:cTn id="7" dur="500"/>
                                        <p:tgtEl>
                                          <p:spTgt spid="8089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0900"/>
                                        </p:tgtEl>
                                        <p:attrNameLst>
                                          <p:attrName>style.visibility</p:attrName>
                                        </p:attrNameLst>
                                      </p:cBhvr>
                                      <p:to>
                                        <p:strVal val="visible"/>
                                      </p:to>
                                    </p:set>
                                    <p:animEffect transition="in" filter="checkerboard(across)">
                                      <p:cBhvr>
                                        <p:cTn id="12" dur="500"/>
                                        <p:tgtEl>
                                          <p:spTgt spid="809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823EA04F-940D-4FB6-AF9B-1F7C07C4C690}" type="slidenum">
              <a:rPr lang="nl-NL"/>
              <a:pPr>
                <a:defRPr/>
              </a:pPr>
              <a:t>22</a:t>
            </a:fld>
            <a:endParaRPr lang="nl-NL"/>
          </a:p>
        </p:txBody>
      </p:sp>
      <p:sp>
        <p:nvSpPr>
          <p:cNvPr id="23555" name="Tekstvak 2"/>
          <p:cNvSpPr txBox="1">
            <a:spLocks noChangeArrowheads="1"/>
          </p:cNvSpPr>
          <p:nvPr/>
        </p:nvSpPr>
        <p:spPr bwMode="auto">
          <a:xfrm>
            <a:off x="179388" y="260350"/>
            <a:ext cx="8137525" cy="3416300"/>
          </a:xfrm>
          <a:prstGeom prst="rect">
            <a:avLst/>
          </a:prstGeom>
          <a:noFill/>
          <a:ln w="9525">
            <a:noFill/>
            <a:miter lim="800000"/>
            <a:headEnd/>
            <a:tailEnd/>
          </a:ln>
        </p:spPr>
        <p:txBody>
          <a:bodyPr>
            <a:spAutoFit/>
          </a:bodyPr>
          <a:lstStyle/>
          <a:p>
            <a:r>
              <a:rPr lang="en-US">
                <a:latin typeface="Calibri" pitchFamily="34" charset="0"/>
              </a:rPr>
              <a:t>51			“Cessas in vota precesque,</a:t>
            </a:r>
            <a:endParaRPr lang="nl-NL">
              <a:latin typeface="Calibri" pitchFamily="34" charset="0"/>
            </a:endParaRPr>
          </a:p>
          <a:p>
            <a:r>
              <a:rPr lang="en-US">
                <a:latin typeface="Calibri" pitchFamily="34" charset="0"/>
              </a:rPr>
              <a:t>52     Tros” ait “Aenea? Cessas? Neque enim ante dehiscent</a:t>
            </a:r>
            <a:endParaRPr lang="nl-NL">
              <a:latin typeface="Calibri" pitchFamily="34" charset="0"/>
            </a:endParaRPr>
          </a:p>
          <a:p>
            <a:r>
              <a:rPr lang="en-US">
                <a:latin typeface="Calibri" pitchFamily="34" charset="0"/>
              </a:rPr>
              <a:t>53     attonitae magna ora domus.” Et talia fata</a:t>
            </a:r>
            <a:endParaRPr lang="nl-NL">
              <a:latin typeface="Calibri" pitchFamily="34" charset="0"/>
            </a:endParaRPr>
          </a:p>
          <a:p>
            <a:r>
              <a:rPr lang="nl-NL">
                <a:latin typeface="Calibri" pitchFamily="34" charset="0"/>
              </a:rPr>
              <a:t>54     conticuit. Gelidus Teucris per dura cucurrit</a:t>
            </a:r>
          </a:p>
          <a:p>
            <a:r>
              <a:rPr lang="en-US">
                <a:latin typeface="Calibri" pitchFamily="34" charset="0"/>
              </a:rPr>
              <a:t>55     ossa tremor, funditque preces rex pectore ab imo:</a:t>
            </a:r>
            <a:endParaRPr lang="nl-NL">
              <a:latin typeface="Calibri" pitchFamily="34" charset="0"/>
            </a:endParaRPr>
          </a:p>
          <a:p>
            <a:r>
              <a:rPr lang="en-US">
                <a:latin typeface="Calibri" pitchFamily="34" charset="0"/>
              </a:rPr>
              <a:t>56     “Phoebe, gravis Troiae semper miserate labores,</a:t>
            </a:r>
            <a:endParaRPr lang="nl-NL">
              <a:latin typeface="Calibri" pitchFamily="34" charset="0"/>
            </a:endParaRPr>
          </a:p>
          <a:p>
            <a:r>
              <a:rPr lang="en-US">
                <a:latin typeface="Calibri" pitchFamily="34" charset="0"/>
              </a:rPr>
              <a:t>57     Dardana qui Paridis derexti tela manusque</a:t>
            </a:r>
            <a:endParaRPr lang="nl-NL">
              <a:latin typeface="Calibri" pitchFamily="34" charset="0"/>
            </a:endParaRPr>
          </a:p>
          <a:p>
            <a:r>
              <a:rPr lang="en-US">
                <a:latin typeface="Calibri" pitchFamily="34" charset="0"/>
              </a:rPr>
              <a:t>58     corpus in Aeacidae, magnas obeuntia terras</a:t>
            </a:r>
            <a:endParaRPr lang="nl-NL">
              <a:latin typeface="Calibri" pitchFamily="34" charset="0"/>
            </a:endParaRPr>
          </a:p>
          <a:p>
            <a:r>
              <a:rPr lang="en-US">
                <a:latin typeface="Calibri" pitchFamily="34" charset="0"/>
              </a:rPr>
              <a:t>59     tot maria intravi, duce te, penitusque repostas</a:t>
            </a:r>
            <a:endParaRPr lang="nl-NL">
              <a:latin typeface="Calibri" pitchFamily="34" charset="0"/>
            </a:endParaRPr>
          </a:p>
          <a:p>
            <a:r>
              <a:rPr lang="en-US">
                <a:latin typeface="Calibri" pitchFamily="34" charset="0"/>
              </a:rPr>
              <a:t>60     Massylum gentis praetentaque Syrtibus arva:</a:t>
            </a:r>
            <a:endParaRPr lang="nl-NL">
              <a:latin typeface="Calibri" pitchFamily="34" charset="0"/>
            </a:endParaRPr>
          </a:p>
          <a:p>
            <a:r>
              <a:rPr lang="en-US">
                <a:latin typeface="Calibri" pitchFamily="34" charset="0"/>
              </a:rPr>
              <a:t>61     iam tandem Italiae fugientis prendimus oras.</a:t>
            </a:r>
            <a:endParaRPr lang="nl-NL">
              <a:latin typeface="Calibri" pitchFamily="34" charset="0"/>
            </a:endParaRPr>
          </a:p>
          <a:p>
            <a:endParaRPr lang="nl-NL">
              <a:latin typeface="Calibri" pitchFamily="34" charset="0"/>
            </a:endParaRPr>
          </a:p>
        </p:txBody>
      </p:sp>
      <p:sp>
        <p:nvSpPr>
          <p:cNvPr id="23556" name="Tekstvak 3"/>
          <p:cNvSpPr txBox="1">
            <a:spLocks noChangeArrowheads="1"/>
          </p:cNvSpPr>
          <p:nvPr/>
        </p:nvSpPr>
        <p:spPr bwMode="auto">
          <a:xfrm>
            <a:off x="250825" y="3441700"/>
            <a:ext cx="8424863" cy="3140075"/>
          </a:xfrm>
          <a:prstGeom prst="rect">
            <a:avLst/>
          </a:prstGeom>
          <a:noFill/>
          <a:ln w="9525">
            <a:noFill/>
            <a:miter lim="800000"/>
            <a:headEnd/>
            <a:tailEnd/>
          </a:ln>
        </p:spPr>
        <p:txBody>
          <a:bodyPr>
            <a:spAutoFit/>
          </a:bodyPr>
          <a:lstStyle/>
          <a:p>
            <a:r>
              <a:rPr lang="nl-NL">
                <a:latin typeface="Calibri" pitchFamily="34" charset="0"/>
              </a:rPr>
              <a:t>			“Aarzel je om over te gaan tot geloften en gebeden,</a:t>
            </a:r>
          </a:p>
          <a:p>
            <a:r>
              <a:rPr lang="nl-NL">
                <a:latin typeface="Calibri" pitchFamily="34" charset="0"/>
              </a:rPr>
              <a:t>Trojaan Aeneas?” sprak zij. “Aarzel je?” Want niet eerder zullen de grote openingen</a:t>
            </a:r>
          </a:p>
          <a:p>
            <a:r>
              <a:rPr lang="nl-NL">
                <a:latin typeface="Calibri" pitchFamily="34" charset="0"/>
              </a:rPr>
              <a:t>van het bezielde huis zich openen.” En na dergelijke woorden te hebben gesproken</a:t>
            </a:r>
          </a:p>
          <a:p>
            <a:r>
              <a:rPr lang="nl-NL">
                <a:latin typeface="Calibri" pitchFamily="34" charset="0"/>
              </a:rPr>
              <a:t>zweeg zij. Een ijskoude siddering trok door de harde botten van/voor de Trojanen</a:t>
            </a:r>
          </a:p>
          <a:p>
            <a:r>
              <a:rPr lang="nl-NL">
                <a:latin typeface="Calibri" pitchFamily="34" charset="0"/>
              </a:rPr>
              <a:t>en de koning stort gebeden vanuit het diepst van zijn hart:</a:t>
            </a:r>
          </a:p>
          <a:p>
            <a:r>
              <a:rPr lang="nl-NL">
                <a:latin typeface="Calibri" pitchFamily="34" charset="0"/>
              </a:rPr>
              <a:t>“Phoebus, (u) die altijd medelijden had met de zware ellende van Troje,</a:t>
            </a:r>
          </a:p>
          <a:p>
            <a:r>
              <a:rPr lang="nl-NL">
                <a:latin typeface="Calibri" pitchFamily="34" charset="0"/>
              </a:rPr>
              <a:t>(u) die de Trojaanse pijl(en) en hand(en) van Paris richtte</a:t>
            </a:r>
          </a:p>
          <a:p>
            <a:r>
              <a:rPr lang="nl-NL">
                <a:latin typeface="Calibri" pitchFamily="34" charset="0"/>
              </a:rPr>
              <a:t>op het lichaam van Achilles / Aeacos’ kleinzoon, onder uw leiding heb </a:t>
            </a:r>
          </a:p>
          <a:p>
            <a:r>
              <a:rPr lang="nl-NL">
                <a:latin typeface="Calibri" pitchFamily="34" charset="0"/>
              </a:rPr>
              <a:t>ik zovele zeeën bevaren die grote landen omgeven en de ver weg gelegen</a:t>
            </a:r>
          </a:p>
          <a:p>
            <a:r>
              <a:rPr lang="nl-NL">
                <a:latin typeface="Calibri" pitchFamily="34" charset="0"/>
              </a:rPr>
              <a:t>volkeren van de Massyliërs en de kusten die gelegen zijn voor de Syrten:</a:t>
            </a:r>
          </a:p>
          <a:p>
            <a:r>
              <a:rPr lang="nl-NL">
                <a:latin typeface="Calibri" pitchFamily="34" charset="0"/>
              </a:rPr>
              <a:t>nu toch eindelijk bereiken wij de (steeds) terugwijkende kusten van Italië.</a:t>
            </a:r>
          </a:p>
        </p:txBody>
      </p:sp>
      <p:cxnSp>
        <p:nvCxnSpPr>
          <p:cNvPr id="5" name="Rechte verbindingslijn 4"/>
          <p:cNvCxnSpPr/>
          <p:nvPr/>
        </p:nvCxnSpPr>
        <p:spPr>
          <a:xfrm>
            <a:off x="323850" y="3429000"/>
            <a:ext cx="6840538"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ABBA5178-7B3B-4BD3-9E54-5624276B4CC1}" type="slidenum">
              <a:rPr lang="nl-NL"/>
              <a:pPr>
                <a:defRPr/>
              </a:pPr>
              <a:t>23</a:t>
            </a:fld>
            <a:endParaRPr lang="nl-NL"/>
          </a:p>
        </p:txBody>
      </p:sp>
      <p:sp>
        <p:nvSpPr>
          <p:cNvPr id="24579" name="Tekstvak 2"/>
          <p:cNvSpPr txBox="1">
            <a:spLocks noChangeArrowheads="1"/>
          </p:cNvSpPr>
          <p:nvPr/>
        </p:nvSpPr>
        <p:spPr bwMode="auto">
          <a:xfrm>
            <a:off x="323850" y="404813"/>
            <a:ext cx="8424863" cy="2584450"/>
          </a:xfrm>
          <a:prstGeom prst="rect">
            <a:avLst/>
          </a:prstGeom>
          <a:noFill/>
          <a:ln w="9525">
            <a:noFill/>
            <a:miter lim="800000"/>
            <a:headEnd/>
            <a:tailEnd/>
          </a:ln>
        </p:spPr>
        <p:txBody>
          <a:bodyPr>
            <a:spAutoFit/>
          </a:bodyPr>
          <a:lstStyle/>
          <a:p>
            <a:r>
              <a:rPr lang="en-US">
                <a:latin typeface="Calibri" pitchFamily="34" charset="0"/>
              </a:rPr>
              <a:t>62     Hac Troiana tenus fuerit fortuna secuta;</a:t>
            </a:r>
            <a:endParaRPr lang="nl-NL">
              <a:latin typeface="Calibri" pitchFamily="34" charset="0"/>
            </a:endParaRPr>
          </a:p>
          <a:p>
            <a:r>
              <a:rPr lang="en-US">
                <a:latin typeface="Calibri" pitchFamily="34" charset="0"/>
              </a:rPr>
              <a:t>63     vos quoque Pergameae iam fas est parcere genti,</a:t>
            </a:r>
            <a:endParaRPr lang="nl-NL">
              <a:latin typeface="Calibri" pitchFamily="34" charset="0"/>
            </a:endParaRPr>
          </a:p>
          <a:p>
            <a:r>
              <a:rPr lang="en-US">
                <a:latin typeface="Calibri" pitchFamily="34" charset="0"/>
              </a:rPr>
              <a:t>64     dique deaeque omnes, quibus obstitit Ilium et ingens</a:t>
            </a:r>
            <a:endParaRPr lang="nl-NL">
              <a:latin typeface="Calibri" pitchFamily="34" charset="0"/>
            </a:endParaRPr>
          </a:p>
          <a:p>
            <a:r>
              <a:rPr lang="en-US">
                <a:latin typeface="Calibri" pitchFamily="34" charset="0"/>
              </a:rPr>
              <a:t>65     gloria Dardaniae. Tuque, o sanctissima vates,</a:t>
            </a:r>
            <a:endParaRPr lang="nl-NL">
              <a:latin typeface="Calibri" pitchFamily="34" charset="0"/>
            </a:endParaRPr>
          </a:p>
          <a:p>
            <a:r>
              <a:rPr lang="en-US">
                <a:latin typeface="Calibri" pitchFamily="34" charset="0"/>
              </a:rPr>
              <a:t>66     praescia venture, da (non indebita posco</a:t>
            </a:r>
            <a:endParaRPr lang="nl-NL">
              <a:latin typeface="Calibri" pitchFamily="34" charset="0"/>
            </a:endParaRPr>
          </a:p>
          <a:p>
            <a:r>
              <a:rPr lang="en-US">
                <a:latin typeface="Calibri" pitchFamily="34" charset="0"/>
              </a:rPr>
              <a:t>67     regna meis fatis) Latio considere Teucros</a:t>
            </a:r>
            <a:endParaRPr lang="nl-NL">
              <a:latin typeface="Calibri" pitchFamily="34" charset="0"/>
            </a:endParaRPr>
          </a:p>
          <a:p>
            <a:r>
              <a:rPr lang="en-US">
                <a:latin typeface="Calibri" pitchFamily="34" charset="0"/>
              </a:rPr>
              <a:t>68     errantisque deos agitataque numina Troiae.</a:t>
            </a:r>
            <a:endParaRPr lang="nl-NL">
              <a:latin typeface="Calibri" pitchFamily="34" charset="0"/>
            </a:endParaRPr>
          </a:p>
          <a:p>
            <a:r>
              <a:rPr lang="en-US">
                <a:latin typeface="Calibri" pitchFamily="34" charset="0"/>
              </a:rPr>
              <a:t>69     Tum Phoebo et Triviae solido de marmore templum</a:t>
            </a:r>
            <a:endParaRPr lang="nl-NL">
              <a:latin typeface="Calibri" pitchFamily="34" charset="0"/>
            </a:endParaRPr>
          </a:p>
          <a:p>
            <a:r>
              <a:rPr lang="en-US">
                <a:latin typeface="Calibri" pitchFamily="34" charset="0"/>
              </a:rPr>
              <a:t>70     instituam festosque dies de nomine Phoebi.</a:t>
            </a:r>
            <a:endParaRPr lang="nl-NL">
              <a:latin typeface="Calibri" pitchFamily="34" charset="0"/>
            </a:endParaRPr>
          </a:p>
        </p:txBody>
      </p:sp>
      <p:sp>
        <p:nvSpPr>
          <p:cNvPr id="24580" name="Tekstvak 3"/>
          <p:cNvSpPr txBox="1">
            <a:spLocks noChangeArrowheads="1"/>
          </p:cNvSpPr>
          <p:nvPr/>
        </p:nvSpPr>
        <p:spPr bwMode="auto">
          <a:xfrm>
            <a:off x="323850" y="3429000"/>
            <a:ext cx="7885113" cy="2862263"/>
          </a:xfrm>
          <a:prstGeom prst="rect">
            <a:avLst/>
          </a:prstGeom>
          <a:noFill/>
          <a:ln w="9525">
            <a:noFill/>
            <a:miter lim="800000"/>
            <a:headEnd/>
            <a:tailEnd/>
          </a:ln>
        </p:spPr>
        <p:txBody>
          <a:bodyPr>
            <a:spAutoFit/>
          </a:bodyPr>
          <a:lstStyle/>
          <a:p>
            <a:r>
              <a:rPr lang="nl-NL">
                <a:latin typeface="Calibri" pitchFamily="34" charset="0"/>
              </a:rPr>
              <a:t>Moge tot hier toe het Trojaanse lot (ons) gevolgd hebben;</a:t>
            </a:r>
          </a:p>
          <a:p>
            <a:r>
              <a:rPr lang="nl-NL">
                <a:latin typeface="Calibri" pitchFamily="34" charset="0"/>
              </a:rPr>
              <a:t>het is geoorloofd dat ook u eindelijk het Trojaanse volk spaart,</a:t>
            </a:r>
          </a:p>
          <a:p>
            <a:r>
              <a:rPr lang="nl-NL">
                <a:latin typeface="Calibri" pitchFamily="34" charset="0"/>
              </a:rPr>
              <a:t>alle goden en godinnen, voor wie Troje en de geweldige roem</a:t>
            </a:r>
          </a:p>
          <a:p>
            <a:r>
              <a:rPr lang="nl-NL">
                <a:latin typeface="Calibri" pitchFamily="34" charset="0"/>
              </a:rPr>
              <a:t>van Troje een doorn in het oog zijn. En u, o zeer heilige profetes,</a:t>
            </a:r>
          </a:p>
          <a:p>
            <a:r>
              <a:rPr lang="nl-NL">
                <a:latin typeface="Calibri" pitchFamily="34" charset="0"/>
              </a:rPr>
              <a:t>die de toekomst van te voren weet, vergun het (ik vraag om een heerschappij</a:t>
            </a:r>
          </a:p>
          <a:p>
            <a:r>
              <a:rPr lang="nl-NL">
                <a:latin typeface="Calibri" pitchFamily="34" charset="0"/>
              </a:rPr>
              <a:t>die mij door mijn lot zeer toekomt) dat de Trojanen zich in Latium vestigen</a:t>
            </a:r>
          </a:p>
          <a:p>
            <a:r>
              <a:rPr lang="nl-NL">
                <a:latin typeface="Calibri" pitchFamily="34" charset="0"/>
              </a:rPr>
              <a:t>en de (rond)zwervende goden en de opgejaagde goddelijke machten van Troje.</a:t>
            </a:r>
          </a:p>
          <a:p>
            <a:r>
              <a:rPr lang="nl-NL">
                <a:latin typeface="Calibri" pitchFamily="34" charset="0"/>
              </a:rPr>
              <a:t>Dan zal ik voor Phoebus en voor Trivia/Hecate uit massief marmer een tempel</a:t>
            </a:r>
          </a:p>
          <a:p>
            <a:r>
              <a:rPr lang="nl-NL">
                <a:latin typeface="Calibri" pitchFamily="34" charset="0"/>
              </a:rPr>
              <a:t>oprichten en feestdagen, naar Phoebus genoemd, instellen.</a:t>
            </a:r>
          </a:p>
          <a:p>
            <a:endParaRPr lang="nl-NL">
              <a:latin typeface="Calibri" pitchFamily="34" charset="0"/>
            </a:endParaRPr>
          </a:p>
        </p:txBody>
      </p:sp>
      <p:cxnSp>
        <p:nvCxnSpPr>
          <p:cNvPr id="5" name="Rechte verbindingslijn 4"/>
          <p:cNvCxnSpPr/>
          <p:nvPr/>
        </p:nvCxnSpPr>
        <p:spPr>
          <a:xfrm>
            <a:off x="395288" y="3213100"/>
            <a:ext cx="684053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DAA1DFFD-54CC-476E-A58A-2F54AEB376AD}" type="slidenum">
              <a:rPr lang="nl-NL"/>
              <a:pPr>
                <a:defRPr/>
              </a:pPr>
              <a:t>24</a:t>
            </a:fld>
            <a:endParaRPr lang="nl-NL"/>
          </a:p>
        </p:txBody>
      </p:sp>
      <p:sp>
        <p:nvSpPr>
          <p:cNvPr id="25603" name="Rechthoek 2"/>
          <p:cNvSpPr>
            <a:spLocks noChangeArrowheads="1"/>
          </p:cNvSpPr>
          <p:nvPr/>
        </p:nvSpPr>
        <p:spPr bwMode="auto">
          <a:xfrm>
            <a:off x="395288" y="549275"/>
            <a:ext cx="8137525" cy="3784600"/>
          </a:xfrm>
          <a:prstGeom prst="rect">
            <a:avLst/>
          </a:prstGeom>
          <a:noFill/>
          <a:ln w="9525">
            <a:noFill/>
            <a:miter lim="800000"/>
            <a:headEnd/>
            <a:tailEnd/>
          </a:ln>
        </p:spPr>
        <p:txBody>
          <a:bodyPr>
            <a:spAutoFit/>
          </a:bodyPr>
          <a:lstStyle/>
          <a:p>
            <a:r>
              <a:rPr lang="nl-NL" sz="2400">
                <a:latin typeface="Calibri" pitchFamily="34" charset="0"/>
                <a:sym typeface="Symbol" pitchFamily="18" charset="2"/>
              </a:rPr>
              <a:t></a:t>
            </a:r>
            <a:endParaRPr lang="nl-NL" sz="2400">
              <a:latin typeface="Calibri" pitchFamily="34" charset="0"/>
              <a:sym typeface="Wingdings" pitchFamily="2" charset="2"/>
            </a:endParaRPr>
          </a:p>
          <a:p>
            <a:r>
              <a:rPr lang="nl-NL" sz="2400">
                <a:latin typeface="Calibri" pitchFamily="34" charset="0"/>
                <a:sym typeface="Wingdings" pitchFamily="2" charset="2"/>
              </a:rPr>
              <a:t>Aeneas belooft Apollo van alles en nog wat.</a:t>
            </a:r>
          </a:p>
          <a:p>
            <a:endParaRPr lang="nl-NL" sz="2400">
              <a:latin typeface="Calibri" pitchFamily="34" charset="0"/>
              <a:sym typeface="Wingdings" pitchFamily="2" charset="2"/>
            </a:endParaRPr>
          </a:p>
          <a:p>
            <a:r>
              <a:rPr lang="nl-NL" sz="2400">
                <a:latin typeface="Calibri" pitchFamily="34" charset="0"/>
                <a:sym typeface="Wingdings" pitchFamily="2" charset="2"/>
              </a:rPr>
              <a:t>Apollo moet niet op de gebruikelijke manier orakelen (beetje met boomblaadjes zitten klooien) maar zich rechtstreeks  tot Aeneas wenden. </a:t>
            </a:r>
          </a:p>
          <a:p>
            <a:endParaRPr lang="nl-NL" sz="2400">
              <a:latin typeface="Calibri" pitchFamily="34" charset="0"/>
              <a:sym typeface="Wingdings" pitchFamily="2" charset="2"/>
            </a:endParaRPr>
          </a:p>
          <a:p>
            <a:r>
              <a:rPr lang="nl-NL" sz="2400">
                <a:latin typeface="Calibri" pitchFamily="34" charset="0"/>
                <a:sym typeface="Wingdings" pitchFamily="2" charset="2"/>
              </a:rPr>
              <a:t>De Sibylle raakt verder in trance en geeft de antwoorden van Apollo eindelijk door.</a:t>
            </a:r>
          </a:p>
          <a:p>
            <a:endParaRPr lang="nl-NL" sz="2400">
              <a:latin typeface="Calibri" pitchFamily="34" charset="0"/>
              <a:sym typeface="Wingdings" pitchFamily="2" charset="2"/>
            </a:endParaRPr>
          </a:p>
        </p:txBody>
      </p:sp>
      <p:pic>
        <p:nvPicPr>
          <p:cNvPr id="25604" name="Picture 2" descr="http://www.electrofreakz.com/wp-content/uploads/2009/02/trance1.jpg"/>
          <p:cNvPicPr>
            <a:picLocks noChangeAspect="1" noChangeArrowheads="1"/>
          </p:cNvPicPr>
          <p:nvPr/>
        </p:nvPicPr>
        <p:blipFill>
          <a:blip r:embed="rId2" cstate="print"/>
          <a:srcRect/>
          <a:stretch>
            <a:fillRect/>
          </a:stretch>
        </p:blipFill>
        <p:spPr bwMode="auto">
          <a:xfrm>
            <a:off x="4500563" y="3716338"/>
            <a:ext cx="3384550" cy="2787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E30519B3-E605-4F43-8284-0F9901C2074E}" type="slidenum">
              <a:rPr lang="nl-NL"/>
              <a:pPr>
                <a:defRPr/>
              </a:pPr>
              <a:t>25</a:t>
            </a:fld>
            <a:endParaRPr lang="nl-NL"/>
          </a:p>
        </p:txBody>
      </p:sp>
      <p:sp>
        <p:nvSpPr>
          <p:cNvPr id="26627" name="Tekstvak 2"/>
          <p:cNvSpPr txBox="1">
            <a:spLocks noChangeArrowheads="1"/>
          </p:cNvSpPr>
          <p:nvPr/>
        </p:nvSpPr>
        <p:spPr bwMode="auto">
          <a:xfrm>
            <a:off x="179388" y="260350"/>
            <a:ext cx="8785225" cy="2862263"/>
          </a:xfrm>
          <a:prstGeom prst="rect">
            <a:avLst/>
          </a:prstGeom>
          <a:noFill/>
          <a:ln w="9525">
            <a:noFill/>
            <a:miter lim="800000"/>
            <a:headEnd/>
            <a:tailEnd/>
          </a:ln>
        </p:spPr>
        <p:txBody>
          <a:bodyPr>
            <a:spAutoFit/>
          </a:bodyPr>
          <a:lstStyle/>
          <a:p>
            <a:r>
              <a:rPr lang="en-US">
                <a:latin typeface="Calibri" pitchFamily="34" charset="0"/>
              </a:rPr>
              <a:t>71     Te quoque magna manent regnis penetralia nostris:</a:t>
            </a:r>
            <a:endParaRPr lang="nl-NL">
              <a:latin typeface="Calibri" pitchFamily="34" charset="0"/>
            </a:endParaRPr>
          </a:p>
          <a:p>
            <a:r>
              <a:rPr lang="en-US">
                <a:latin typeface="Calibri" pitchFamily="34" charset="0"/>
              </a:rPr>
              <a:t>72     hic ego namque tuas sortis arcanaque fata</a:t>
            </a:r>
            <a:endParaRPr lang="nl-NL">
              <a:latin typeface="Calibri" pitchFamily="34" charset="0"/>
            </a:endParaRPr>
          </a:p>
          <a:p>
            <a:r>
              <a:rPr lang="en-US">
                <a:latin typeface="Calibri" pitchFamily="34" charset="0"/>
              </a:rPr>
              <a:t>73     dicta meae genti ponam, lectosque sacrabo,</a:t>
            </a:r>
            <a:endParaRPr lang="nl-NL">
              <a:latin typeface="Calibri" pitchFamily="34" charset="0"/>
            </a:endParaRPr>
          </a:p>
          <a:p>
            <a:r>
              <a:rPr lang="en-US">
                <a:latin typeface="Calibri" pitchFamily="34" charset="0"/>
              </a:rPr>
              <a:t>74     alma, viros. Foliis tantum ne carmina manda,</a:t>
            </a:r>
            <a:endParaRPr lang="nl-NL">
              <a:latin typeface="Calibri" pitchFamily="34" charset="0"/>
            </a:endParaRPr>
          </a:p>
          <a:p>
            <a:r>
              <a:rPr lang="en-US">
                <a:latin typeface="Calibri" pitchFamily="34" charset="0"/>
              </a:rPr>
              <a:t>75     ne turbata volent rapidis ludibria ventis;</a:t>
            </a:r>
            <a:endParaRPr lang="nl-NL">
              <a:latin typeface="Calibri" pitchFamily="34" charset="0"/>
            </a:endParaRPr>
          </a:p>
          <a:p>
            <a:r>
              <a:rPr lang="en-US">
                <a:latin typeface="Calibri" pitchFamily="34" charset="0"/>
              </a:rPr>
              <a:t>76     ipsa canas oro.” Finem dedit ore loquendi.</a:t>
            </a:r>
            <a:endParaRPr lang="nl-NL">
              <a:latin typeface="Calibri" pitchFamily="34" charset="0"/>
            </a:endParaRPr>
          </a:p>
          <a:p>
            <a:r>
              <a:rPr lang="en-US">
                <a:latin typeface="Calibri" pitchFamily="34" charset="0"/>
              </a:rPr>
              <a:t>77     At Phoebi nondum patiens immanis in antro</a:t>
            </a:r>
            <a:endParaRPr lang="nl-NL">
              <a:latin typeface="Calibri" pitchFamily="34" charset="0"/>
            </a:endParaRPr>
          </a:p>
          <a:p>
            <a:r>
              <a:rPr lang="en-US">
                <a:latin typeface="Calibri" pitchFamily="34" charset="0"/>
              </a:rPr>
              <a:t>78     bacchatur vates, magnum si pectore possit</a:t>
            </a:r>
            <a:endParaRPr lang="nl-NL">
              <a:latin typeface="Calibri" pitchFamily="34" charset="0"/>
            </a:endParaRPr>
          </a:p>
          <a:p>
            <a:r>
              <a:rPr lang="en-US">
                <a:latin typeface="Calibri" pitchFamily="34" charset="0"/>
              </a:rPr>
              <a:t>79     excussisse deum; tanto magis ille fatigat</a:t>
            </a:r>
            <a:endParaRPr lang="nl-NL">
              <a:latin typeface="Calibri" pitchFamily="34" charset="0"/>
            </a:endParaRPr>
          </a:p>
          <a:p>
            <a:r>
              <a:rPr lang="en-US">
                <a:latin typeface="Calibri" pitchFamily="34" charset="0"/>
              </a:rPr>
              <a:t>80     os rabidum, fera corda domans, fingitque premendo.</a:t>
            </a:r>
            <a:endParaRPr lang="nl-NL">
              <a:latin typeface="Calibri" pitchFamily="34" charset="0"/>
            </a:endParaRPr>
          </a:p>
        </p:txBody>
      </p:sp>
      <p:sp>
        <p:nvSpPr>
          <p:cNvPr id="26628" name="Tekstvak 3"/>
          <p:cNvSpPr txBox="1">
            <a:spLocks noChangeArrowheads="1"/>
          </p:cNvSpPr>
          <p:nvPr/>
        </p:nvSpPr>
        <p:spPr bwMode="auto">
          <a:xfrm>
            <a:off x="179388" y="3500438"/>
            <a:ext cx="8640762" cy="2862262"/>
          </a:xfrm>
          <a:prstGeom prst="rect">
            <a:avLst/>
          </a:prstGeom>
          <a:noFill/>
          <a:ln w="9525">
            <a:noFill/>
            <a:miter lim="800000"/>
            <a:headEnd/>
            <a:tailEnd/>
          </a:ln>
        </p:spPr>
        <p:txBody>
          <a:bodyPr>
            <a:spAutoFit/>
          </a:bodyPr>
          <a:lstStyle/>
          <a:p>
            <a:r>
              <a:rPr lang="nl-NL">
                <a:latin typeface="Calibri" pitchFamily="34" charset="0"/>
              </a:rPr>
              <a:t>Ook u wacht een grote cella in mijn/ons rijk:</a:t>
            </a:r>
          </a:p>
          <a:p>
            <a:r>
              <a:rPr lang="nl-NL">
                <a:latin typeface="Calibri" pitchFamily="34" charset="0"/>
              </a:rPr>
              <a:t>want hier zal ik uw orakels en geheime lotsbepalingen</a:t>
            </a:r>
          </a:p>
          <a:p>
            <a:r>
              <a:rPr lang="nl-NL">
                <a:latin typeface="Calibri" pitchFamily="34" charset="0"/>
              </a:rPr>
              <a:t>die aan mijn volk verteld zijn plaatsen/opbergen, en ik zal geselecteerde mannen,</a:t>
            </a:r>
          </a:p>
          <a:p>
            <a:r>
              <a:rPr lang="nl-NL">
                <a:latin typeface="Calibri" pitchFamily="34" charset="0"/>
              </a:rPr>
              <a:t>Goedgunstige, tot priester wijden. Vertrouw uw orakelspreuken niet slechts aan</a:t>
            </a:r>
          </a:p>
          <a:p>
            <a:r>
              <a:rPr lang="nl-NL">
                <a:latin typeface="Calibri" pitchFamily="34" charset="0"/>
              </a:rPr>
              <a:t>boombladeren toe, om te voorkomen dat ze, in verwarring gebracht, als speelballen</a:t>
            </a:r>
          </a:p>
          <a:p>
            <a:r>
              <a:rPr lang="nl-NL">
                <a:latin typeface="Calibri" pitchFamily="34" charset="0"/>
              </a:rPr>
              <a:t>voor de snelle winden wegvliegen; ik smeek dat u zelf zingt.” Hij beëindigde het </a:t>
            </a:r>
          </a:p>
          <a:p>
            <a:r>
              <a:rPr lang="nl-NL">
                <a:latin typeface="Calibri" pitchFamily="34" charset="0"/>
              </a:rPr>
              <a:t>spreken met zijn mond. Maar de profetes, nog niet in de ban van Apollo,</a:t>
            </a:r>
          </a:p>
          <a:p>
            <a:r>
              <a:rPr lang="nl-NL">
                <a:latin typeface="Calibri" pitchFamily="34" charset="0"/>
              </a:rPr>
              <a:t>loopt als een razende rond in de grot om te zien of ze in staat is de grote godheid van </a:t>
            </a:r>
          </a:p>
          <a:p>
            <a:r>
              <a:rPr lang="nl-NL">
                <a:latin typeface="Calibri" pitchFamily="34" charset="0"/>
              </a:rPr>
              <a:t>haar hart af te werpen; des te meer put hij haar uit terwijl hij haar schuimende mond, </a:t>
            </a:r>
          </a:p>
          <a:p>
            <a:r>
              <a:rPr lang="nl-NL">
                <a:latin typeface="Calibri" pitchFamily="34" charset="0"/>
              </a:rPr>
              <a:t>haar wilde hart bedwingt, en hij dresseert haar door haar in te tomen.</a:t>
            </a:r>
          </a:p>
        </p:txBody>
      </p:sp>
      <p:cxnSp>
        <p:nvCxnSpPr>
          <p:cNvPr id="5" name="Rechte verbindingslijn 4"/>
          <p:cNvCxnSpPr/>
          <p:nvPr/>
        </p:nvCxnSpPr>
        <p:spPr>
          <a:xfrm>
            <a:off x="250825" y="3357563"/>
            <a:ext cx="6842125"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F6D5FF58-10EF-4B8D-A6A8-380C7192B133}" type="slidenum">
              <a:rPr lang="nl-NL"/>
              <a:pPr>
                <a:defRPr/>
              </a:pPr>
              <a:t>26</a:t>
            </a:fld>
            <a:endParaRPr lang="nl-NL"/>
          </a:p>
        </p:txBody>
      </p:sp>
      <p:sp>
        <p:nvSpPr>
          <p:cNvPr id="27651" name="Rechthoek 2"/>
          <p:cNvSpPr>
            <a:spLocks noChangeArrowheads="1"/>
          </p:cNvSpPr>
          <p:nvPr/>
        </p:nvSpPr>
        <p:spPr bwMode="auto">
          <a:xfrm>
            <a:off x="611188" y="404813"/>
            <a:ext cx="7921625" cy="3786187"/>
          </a:xfrm>
          <a:prstGeom prst="rect">
            <a:avLst/>
          </a:prstGeom>
          <a:noFill/>
          <a:ln w="9525">
            <a:noFill/>
            <a:miter lim="800000"/>
            <a:headEnd/>
            <a:tailEnd/>
          </a:ln>
        </p:spPr>
        <p:txBody>
          <a:bodyPr>
            <a:spAutoFit/>
          </a:bodyPr>
          <a:lstStyle/>
          <a:p>
            <a:r>
              <a:rPr lang="nl-NL" sz="2400">
                <a:latin typeface="Calibri" pitchFamily="34" charset="0"/>
                <a:sym typeface="Symbol" pitchFamily="18" charset="2"/>
              </a:rPr>
              <a:t></a:t>
            </a:r>
            <a:endParaRPr lang="nl-NL" sz="2400">
              <a:latin typeface="Calibri" pitchFamily="34" charset="0"/>
              <a:sym typeface="Wingdings" pitchFamily="2" charset="2"/>
            </a:endParaRPr>
          </a:p>
          <a:p>
            <a:r>
              <a:rPr lang="nl-NL" sz="2400">
                <a:latin typeface="Calibri" pitchFamily="34" charset="0"/>
                <a:sym typeface="Wingdings" pitchFamily="2" charset="2"/>
              </a:rPr>
              <a:t>Het antwoord van Apollo komt via de Sibylle.</a:t>
            </a:r>
          </a:p>
          <a:p>
            <a:endParaRPr lang="nl-NL" sz="2400">
              <a:latin typeface="Calibri" pitchFamily="34" charset="0"/>
              <a:sym typeface="Wingdings" pitchFamily="2" charset="2"/>
            </a:endParaRPr>
          </a:p>
          <a:p>
            <a:r>
              <a:rPr lang="nl-NL" sz="2400">
                <a:latin typeface="Calibri" pitchFamily="34" charset="0"/>
                <a:sym typeface="Wingdings" pitchFamily="2" charset="2"/>
              </a:rPr>
              <a:t>Aenaes zal komen waar het fatum bepaald heeft dat hij komt, maar hij zal nog veel ellende mee maken.</a:t>
            </a:r>
          </a:p>
          <a:p>
            <a:endParaRPr lang="nl-NL" sz="2400">
              <a:latin typeface="Calibri" pitchFamily="34" charset="0"/>
              <a:sym typeface="Wingdings" pitchFamily="2" charset="2"/>
            </a:endParaRPr>
          </a:p>
          <a:p>
            <a:r>
              <a:rPr lang="nl-NL" sz="2400">
                <a:latin typeface="Calibri" pitchFamily="34" charset="0"/>
                <a:sym typeface="Wingdings" pitchFamily="2" charset="2"/>
              </a:rPr>
              <a:t>De goden zullen zich er tegen aan blijven bemoeien en ook de oorlog met Turnus (een tweede Achilles) wordt Aeneas al voorspeld. Evenals zijn huwelijk met een buitenlandse, 						Lavinia* dus.</a:t>
            </a:r>
          </a:p>
        </p:txBody>
      </p:sp>
      <p:pic>
        <p:nvPicPr>
          <p:cNvPr id="27652" name="Picture 2" descr="http://wpcontent.answers.com/wikipedia/commons/thumb/7/76/Aeneas_and_Turnus.jpg/325px-Aeneas_and_Turnus.jpg"/>
          <p:cNvPicPr>
            <a:picLocks noChangeAspect="1" noChangeArrowheads="1"/>
          </p:cNvPicPr>
          <p:nvPr/>
        </p:nvPicPr>
        <p:blipFill>
          <a:blip r:embed="rId2" cstate="print"/>
          <a:srcRect/>
          <a:stretch>
            <a:fillRect/>
          </a:stretch>
        </p:blipFill>
        <p:spPr bwMode="auto">
          <a:xfrm>
            <a:off x="1547813" y="4221163"/>
            <a:ext cx="3095625" cy="2314575"/>
          </a:xfrm>
          <a:prstGeom prst="rect">
            <a:avLst/>
          </a:prstGeom>
          <a:noFill/>
          <a:ln w="9525">
            <a:noFill/>
            <a:miter lim="800000"/>
            <a:headEnd/>
            <a:tailEnd/>
          </a:ln>
        </p:spPr>
      </p:pic>
      <p:sp>
        <p:nvSpPr>
          <p:cNvPr id="27653" name="Tekstvak 4"/>
          <p:cNvSpPr txBox="1">
            <a:spLocks noChangeArrowheads="1"/>
          </p:cNvSpPr>
          <p:nvPr/>
        </p:nvSpPr>
        <p:spPr bwMode="auto">
          <a:xfrm>
            <a:off x="468313" y="4652963"/>
            <a:ext cx="1150937" cy="831850"/>
          </a:xfrm>
          <a:prstGeom prst="rect">
            <a:avLst/>
          </a:prstGeom>
          <a:noFill/>
          <a:ln w="9525">
            <a:noFill/>
            <a:miter lim="800000"/>
            <a:headEnd/>
            <a:tailEnd/>
          </a:ln>
        </p:spPr>
        <p:txBody>
          <a:bodyPr>
            <a:spAutoFit/>
          </a:bodyPr>
          <a:lstStyle/>
          <a:p>
            <a:r>
              <a:rPr lang="nl-NL" sz="2400">
                <a:latin typeface="Calibri" pitchFamily="34" charset="0"/>
              </a:rPr>
              <a:t>Turnus’ dood</a:t>
            </a:r>
            <a:endParaRPr lang="nl-NL">
              <a:latin typeface="Calibri" pitchFamily="34" charset="0"/>
            </a:endParaRPr>
          </a:p>
        </p:txBody>
      </p:sp>
      <p:sp>
        <p:nvSpPr>
          <p:cNvPr id="27654" name="Tekstvak 5"/>
          <p:cNvSpPr txBox="1">
            <a:spLocks noChangeArrowheads="1"/>
          </p:cNvSpPr>
          <p:nvPr/>
        </p:nvSpPr>
        <p:spPr bwMode="auto">
          <a:xfrm>
            <a:off x="5435600" y="4149725"/>
            <a:ext cx="3384550" cy="1476375"/>
          </a:xfrm>
          <a:prstGeom prst="rect">
            <a:avLst/>
          </a:prstGeom>
          <a:noFill/>
          <a:ln w="9525">
            <a:noFill/>
            <a:miter lim="800000"/>
            <a:headEnd/>
            <a:tailEnd/>
          </a:ln>
        </p:spPr>
        <p:txBody>
          <a:bodyPr>
            <a:spAutoFit/>
          </a:bodyPr>
          <a:lstStyle/>
          <a:p>
            <a:r>
              <a:rPr lang="nl-NL">
                <a:latin typeface="Calibri" pitchFamily="34" charset="0"/>
              </a:rPr>
              <a:t>*Googelen op “Lavinia” leverde wat discutabele afbeeldingen op, en gezien de minderjarigen hier aanwezig leek dat geen handige zet…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389BB734-3779-4B77-9B54-9A0153923F53}" type="slidenum">
              <a:rPr lang="nl-NL"/>
              <a:pPr>
                <a:defRPr/>
              </a:pPr>
              <a:t>27</a:t>
            </a:fld>
            <a:endParaRPr lang="nl-NL"/>
          </a:p>
        </p:txBody>
      </p:sp>
      <p:sp>
        <p:nvSpPr>
          <p:cNvPr id="28675" name="Tekstvak 2"/>
          <p:cNvSpPr txBox="1">
            <a:spLocks noChangeArrowheads="1"/>
          </p:cNvSpPr>
          <p:nvPr/>
        </p:nvSpPr>
        <p:spPr bwMode="auto">
          <a:xfrm>
            <a:off x="323850" y="333375"/>
            <a:ext cx="8640763" cy="2030413"/>
          </a:xfrm>
          <a:prstGeom prst="rect">
            <a:avLst/>
          </a:prstGeom>
          <a:noFill/>
          <a:ln w="9525">
            <a:noFill/>
            <a:miter lim="800000"/>
            <a:headEnd/>
            <a:tailEnd/>
          </a:ln>
        </p:spPr>
        <p:txBody>
          <a:bodyPr>
            <a:spAutoFit/>
          </a:bodyPr>
          <a:lstStyle/>
          <a:p>
            <a:r>
              <a:rPr lang="en-US">
                <a:latin typeface="Calibri" pitchFamily="34" charset="0"/>
              </a:rPr>
              <a:t>81     Ostia iamque domus patuere ingentia centum</a:t>
            </a:r>
            <a:endParaRPr lang="nl-NL">
              <a:latin typeface="Calibri" pitchFamily="34" charset="0"/>
            </a:endParaRPr>
          </a:p>
          <a:p>
            <a:r>
              <a:rPr lang="en-US">
                <a:latin typeface="Calibri" pitchFamily="34" charset="0"/>
              </a:rPr>
              <a:t>82     sponte sua vatisque ferunt responsa per auras:</a:t>
            </a:r>
            <a:endParaRPr lang="nl-NL">
              <a:latin typeface="Calibri" pitchFamily="34" charset="0"/>
            </a:endParaRPr>
          </a:p>
          <a:p>
            <a:r>
              <a:rPr lang="en-US">
                <a:latin typeface="Calibri" pitchFamily="34" charset="0"/>
              </a:rPr>
              <a:t>83     “O tandem magnis pelagi defuncte periclis</a:t>
            </a:r>
            <a:endParaRPr lang="nl-NL">
              <a:latin typeface="Calibri" pitchFamily="34" charset="0"/>
            </a:endParaRPr>
          </a:p>
          <a:p>
            <a:r>
              <a:rPr lang="en-US">
                <a:latin typeface="Calibri" pitchFamily="34" charset="0"/>
              </a:rPr>
              <a:t>84     (sed terrae graviora manent), in regna Lavini</a:t>
            </a:r>
            <a:endParaRPr lang="nl-NL">
              <a:latin typeface="Calibri" pitchFamily="34" charset="0"/>
            </a:endParaRPr>
          </a:p>
          <a:p>
            <a:r>
              <a:rPr lang="en-US">
                <a:latin typeface="Calibri" pitchFamily="34" charset="0"/>
              </a:rPr>
              <a:t>85     Dardanidae venient (mitte hanc de pectore curam),</a:t>
            </a:r>
            <a:endParaRPr lang="nl-NL">
              <a:latin typeface="Calibri" pitchFamily="34" charset="0"/>
            </a:endParaRPr>
          </a:p>
          <a:p>
            <a:r>
              <a:rPr lang="en-US">
                <a:latin typeface="Calibri" pitchFamily="34" charset="0"/>
              </a:rPr>
              <a:t>86     sed non et venisse volent. Bella, horrida bella,</a:t>
            </a:r>
            <a:endParaRPr lang="nl-NL">
              <a:latin typeface="Calibri" pitchFamily="34" charset="0"/>
            </a:endParaRPr>
          </a:p>
          <a:p>
            <a:r>
              <a:rPr lang="en-US">
                <a:latin typeface="Calibri" pitchFamily="34" charset="0"/>
              </a:rPr>
              <a:t>87     et Thybrim multo spumantem sanguine cerno.</a:t>
            </a:r>
            <a:endParaRPr lang="nl-NL">
              <a:latin typeface="Calibri" pitchFamily="34" charset="0"/>
            </a:endParaRPr>
          </a:p>
        </p:txBody>
      </p:sp>
      <p:sp>
        <p:nvSpPr>
          <p:cNvPr id="28676" name="Tekstvak 3"/>
          <p:cNvSpPr txBox="1">
            <a:spLocks noChangeArrowheads="1"/>
          </p:cNvSpPr>
          <p:nvPr/>
        </p:nvSpPr>
        <p:spPr bwMode="auto">
          <a:xfrm>
            <a:off x="323850" y="3573463"/>
            <a:ext cx="8208963" cy="2030412"/>
          </a:xfrm>
          <a:prstGeom prst="rect">
            <a:avLst/>
          </a:prstGeom>
          <a:noFill/>
          <a:ln w="9525">
            <a:noFill/>
            <a:miter lim="800000"/>
            <a:headEnd/>
            <a:tailEnd/>
          </a:ln>
        </p:spPr>
        <p:txBody>
          <a:bodyPr>
            <a:spAutoFit/>
          </a:bodyPr>
          <a:lstStyle/>
          <a:p>
            <a:r>
              <a:rPr lang="nl-NL">
                <a:latin typeface="Calibri" pitchFamily="34" charset="0"/>
              </a:rPr>
              <a:t>En eindelijk zijn de honderd enorme openingen van het huis uit zichzelf opengegaan</a:t>
            </a:r>
          </a:p>
          <a:p>
            <a:r>
              <a:rPr lang="nl-NL">
                <a:latin typeface="Calibri" pitchFamily="34" charset="0"/>
              </a:rPr>
              <a:t>en ze brengen de antwoorden van de profetes door de lucht:</a:t>
            </a:r>
          </a:p>
          <a:p>
            <a:r>
              <a:rPr lang="nl-NL">
                <a:latin typeface="Calibri" pitchFamily="34" charset="0"/>
              </a:rPr>
              <a:t>“O gij die eindelijk de grote gevaren van de zee doorstaan hebt</a:t>
            </a:r>
          </a:p>
          <a:p>
            <a:r>
              <a:rPr lang="nl-NL">
                <a:latin typeface="Calibri" pitchFamily="34" charset="0"/>
              </a:rPr>
              <a:t>(maar te land wachten jou zwaardere), in het rijk van Lavinium</a:t>
            </a:r>
          </a:p>
          <a:p>
            <a:r>
              <a:rPr lang="nl-NL">
                <a:latin typeface="Calibri" pitchFamily="34" charset="0"/>
              </a:rPr>
              <a:t>zullen de Trojanen (wel degelijk) komen (verban deze zorg uit je hart),</a:t>
            </a:r>
          </a:p>
          <a:p>
            <a:r>
              <a:rPr lang="nl-NL">
                <a:latin typeface="Calibri" pitchFamily="34" charset="0"/>
              </a:rPr>
              <a:t>maar ze zullen er ook spijt van hebben dat ze gekomen zijn. Oorlogen, huivering-</a:t>
            </a:r>
          </a:p>
          <a:p>
            <a:r>
              <a:rPr lang="nl-NL">
                <a:latin typeface="Calibri" pitchFamily="34" charset="0"/>
              </a:rPr>
              <a:t>wekkende oorlogen, en de Tiber die schuimt door/met het vele bloed zie ik.</a:t>
            </a:r>
          </a:p>
        </p:txBody>
      </p:sp>
      <p:cxnSp>
        <p:nvCxnSpPr>
          <p:cNvPr id="5" name="Rechte verbindingslijn 4"/>
          <p:cNvCxnSpPr/>
          <p:nvPr/>
        </p:nvCxnSpPr>
        <p:spPr>
          <a:xfrm>
            <a:off x="250825" y="3068638"/>
            <a:ext cx="6842125"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1E262A56-C25E-416E-BB8F-6E6CB1769F43}" type="slidenum">
              <a:rPr lang="nl-NL"/>
              <a:pPr>
                <a:defRPr/>
              </a:pPr>
              <a:t>28</a:t>
            </a:fld>
            <a:endParaRPr lang="nl-NL"/>
          </a:p>
        </p:txBody>
      </p:sp>
      <p:sp>
        <p:nvSpPr>
          <p:cNvPr id="29699" name="Tekstvak 4"/>
          <p:cNvSpPr txBox="1">
            <a:spLocks noChangeArrowheads="1"/>
          </p:cNvSpPr>
          <p:nvPr/>
        </p:nvSpPr>
        <p:spPr bwMode="auto">
          <a:xfrm>
            <a:off x="323850" y="333375"/>
            <a:ext cx="6264275" cy="3138488"/>
          </a:xfrm>
          <a:prstGeom prst="rect">
            <a:avLst/>
          </a:prstGeom>
          <a:noFill/>
          <a:ln w="9525">
            <a:noFill/>
            <a:miter lim="800000"/>
            <a:headEnd/>
            <a:tailEnd/>
          </a:ln>
        </p:spPr>
        <p:txBody>
          <a:bodyPr>
            <a:spAutoFit/>
          </a:bodyPr>
          <a:lstStyle/>
          <a:p>
            <a:r>
              <a:rPr lang="en-US">
                <a:latin typeface="Calibri" pitchFamily="34" charset="0"/>
              </a:rPr>
              <a:t>88     Non Simois tibi nec Xanthus nec Dorica castra</a:t>
            </a:r>
            <a:endParaRPr lang="nl-NL">
              <a:latin typeface="Calibri" pitchFamily="34" charset="0"/>
            </a:endParaRPr>
          </a:p>
          <a:p>
            <a:r>
              <a:rPr lang="en-US">
                <a:latin typeface="Calibri" pitchFamily="34" charset="0"/>
              </a:rPr>
              <a:t>89     defuerint; alius Latio iam partus Achilles,</a:t>
            </a:r>
            <a:endParaRPr lang="nl-NL">
              <a:latin typeface="Calibri" pitchFamily="34" charset="0"/>
            </a:endParaRPr>
          </a:p>
          <a:p>
            <a:r>
              <a:rPr lang="en-US">
                <a:latin typeface="Calibri" pitchFamily="34" charset="0"/>
              </a:rPr>
              <a:t>90     natus et ipse dea; nec Teucris addita Iuno</a:t>
            </a:r>
            <a:endParaRPr lang="nl-NL">
              <a:latin typeface="Calibri" pitchFamily="34" charset="0"/>
            </a:endParaRPr>
          </a:p>
          <a:p>
            <a:r>
              <a:rPr lang="en-US">
                <a:latin typeface="Calibri" pitchFamily="34" charset="0"/>
              </a:rPr>
              <a:t>91     usquam aberit, cum tu supplex in rebus egenis</a:t>
            </a:r>
            <a:endParaRPr lang="nl-NL">
              <a:latin typeface="Calibri" pitchFamily="34" charset="0"/>
            </a:endParaRPr>
          </a:p>
          <a:p>
            <a:r>
              <a:rPr lang="en-US">
                <a:latin typeface="Calibri" pitchFamily="34" charset="0"/>
              </a:rPr>
              <a:t>92     quas gentis Italum aut quas non oraveris urbes!</a:t>
            </a:r>
            <a:endParaRPr lang="nl-NL">
              <a:latin typeface="Calibri" pitchFamily="34" charset="0"/>
            </a:endParaRPr>
          </a:p>
          <a:p>
            <a:r>
              <a:rPr lang="en-US">
                <a:latin typeface="Calibri" pitchFamily="34" charset="0"/>
              </a:rPr>
              <a:t>93     Causa mali tanti coniunx iterum hospita Teucris</a:t>
            </a:r>
            <a:endParaRPr lang="nl-NL">
              <a:latin typeface="Calibri" pitchFamily="34" charset="0"/>
            </a:endParaRPr>
          </a:p>
          <a:p>
            <a:r>
              <a:rPr lang="en-US">
                <a:latin typeface="Calibri" pitchFamily="34" charset="0"/>
              </a:rPr>
              <a:t>94     externique iterum thalami.</a:t>
            </a:r>
            <a:endParaRPr lang="nl-NL">
              <a:latin typeface="Calibri" pitchFamily="34" charset="0"/>
            </a:endParaRPr>
          </a:p>
          <a:p>
            <a:r>
              <a:rPr lang="en-US">
                <a:latin typeface="Calibri" pitchFamily="34" charset="0"/>
              </a:rPr>
              <a:t>95     Tu ne cede malis, sed contra audentior ito,</a:t>
            </a:r>
            <a:endParaRPr lang="nl-NL">
              <a:latin typeface="Calibri" pitchFamily="34" charset="0"/>
            </a:endParaRPr>
          </a:p>
          <a:p>
            <a:r>
              <a:rPr lang="en-US">
                <a:latin typeface="Calibri" pitchFamily="34" charset="0"/>
              </a:rPr>
              <a:t>96     qua tua te Fortuna sinet. Via prima salutis</a:t>
            </a:r>
            <a:endParaRPr lang="nl-NL">
              <a:latin typeface="Calibri" pitchFamily="34" charset="0"/>
            </a:endParaRPr>
          </a:p>
          <a:p>
            <a:r>
              <a:rPr lang="en-US">
                <a:latin typeface="Calibri" pitchFamily="34" charset="0"/>
              </a:rPr>
              <a:t>97     (quod minime reris) Graia pandetur ab urbe.”</a:t>
            </a:r>
            <a:endParaRPr lang="nl-NL">
              <a:latin typeface="Calibri" pitchFamily="34" charset="0"/>
            </a:endParaRPr>
          </a:p>
          <a:p>
            <a:endParaRPr lang="nl-NL">
              <a:latin typeface="Calibri" pitchFamily="34" charset="0"/>
            </a:endParaRPr>
          </a:p>
        </p:txBody>
      </p:sp>
      <p:cxnSp>
        <p:nvCxnSpPr>
          <p:cNvPr id="6" name="Rechte verbindingslijn 5"/>
          <p:cNvCxnSpPr/>
          <p:nvPr/>
        </p:nvCxnSpPr>
        <p:spPr>
          <a:xfrm>
            <a:off x="250825" y="3284538"/>
            <a:ext cx="6842125"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701" name="Tekstvak 6"/>
          <p:cNvSpPr txBox="1">
            <a:spLocks noChangeArrowheads="1"/>
          </p:cNvSpPr>
          <p:nvPr/>
        </p:nvSpPr>
        <p:spPr bwMode="auto">
          <a:xfrm>
            <a:off x="323850" y="3441700"/>
            <a:ext cx="8640763" cy="2862263"/>
          </a:xfrm>
          <a:prstGeom prst="rect">
            <a:avLst/>
          </a:prstGeom>
          <a:noFill/>
          <a:ln w="9525">
            <a:noFill/>
            <a:miter lim="800000"/>
            <a:headEnd/>
            <a:tailEnd/>
          </a:ln>
        </p:spPr>
        <p:txBody>
          <a:bodyPr>
            <a:spAutoFit/>
          </a:bodyPr>
          <a:lstStyle/>
          <a:p>
            <a:r>
              <a:rPr lang="nl-NL">
                <a:latin typeface="Calibri" pitchFamily="34" charset="0"/>
              </a:rPr>
              <a:t>Noch de Simoeis noch de Xanthus noch het Griekse legerkamp zullen voor jou</a:t>
            </a:r>
          </a:p>
          <a:p>
            <a:r>
              <a:rPr lang="nl-NL">
                <a:latin typeface="Calibri" pitchFamily="34" charset="0"/>
              </a:rPr>
              <a:t>ontbreken; reeds is in Latium een tweede Achilles gebaard / ter wereld gebracht,</a:t>
            </a:r>
          </a:p>
          <a:p>
            <a:r>
              <a:rPr lang="nl-NL">
                <a:latin typeface="Calibri" pitchFamily="34" charset="0"/>
              </a:rPr>
              <a:t>ook zelf geboren uit een godin; noch zal Juno die de Trojanen op de huid zit</a:t>
            </a:r>
          </a:p>
          <a:p>
            <a:r>
              <a:rPr lang="nl-NL">
                <a:latin typeface="Calibri" pitchFamily="34" charset="0"/>
              </a:rPr>
              <a:t>ergens afwezig zijn, wanneer jij als smekeling in behoeftige omstandigheden</a:t>
            </a:r>
          </a:p>
          <a:p>
            <a:r>
              <a:rPr lang="nl-NL">
                <a:latin typeface="Calibri" pitchFamily="34" charset="0"/>
              </a:rPr>
              <a:t>alle volkeren van de Italiërs of alle steden (van de Italiërs) zult hebben gesmeekt!</a:t>
            </a:r>
          </a:p>
          <a:p>
            <a:r>
              <a:rPr lang="nl-NL">
                <a:latin typeface="Calibri" pitchFamily="34" charset="0"/>
              </a:rPr>
              <a:t>De oorzaak van zoveel ellende zal wederom een buitenlandse echtgenote voor de</a:t>
            </a:r>
          </a:p>
          <a:p>
            <a:r>
              <a:rPr lang="nl-NL">
                <a:latin typeface="Calibri" pitchFamily="34" charset="0"/>
              </a:rPr>
              <a:t>Trojanen zijn en wederom een huwelijk met een buitenlandse.</a:t>
            </a:r>
          </a:p>
          <a:p>
            <a:r>
              <a:rPr lang="nl-NL">
                <a:latin typeface="Calibri" pitchFamily="34" charset="0"/>
              </a:rPr>
              <a:t>Jij moet niet wijken voor rampspoed, maar je moet des te dapperder (daarheen) gaan</a:t>
            </a:r>
          </a:p>
          <a:p>
            <a:r>
              <a:rPr lang="nl-NL">
                <a:latin typeface="Calibri" pitchFamily="34" charset="0"/>
              </a:rPr>
              <a:t>waarlangs jouw Lot jou zal laten (gaan). De eerste weg van/naar redding/behoud </a:t>
            </a:r>
          </a:p>
          <a:p>
            <a:r>
              <a:rPr lang="nl-NL">
                <a:latin typeface="Calibri" pitchFamily="34" charset="0"/>
              </a:rPr>
              <a:t>(wat je allerminst denkt / verwacht) zal zich vanaf een Griekse stad openen.”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358B92B1-7AC5-4F7E-90CB-3043D25877CE}" type="slidenum">
              <a:rPr lang="nl-NL"/>
              <a:pPr>
                <a:defRPr/>
              </a:pPr>
              <a:t>29</a:t>
            </a:fld>
            <a:endParaRPr lang="nl-NL"/>
          </a:p>
        </p:txBody>
      </p:sp>
      <p:sp>
        <p:nvSpPr>
          <p:cNvPr id="30723" name="Rechthoek 2"/>
          <p:cNvSpPr>
            <a:spLocks noChangeArrowheads="1"/>
          </p:cNvSpPr>
          <p:nvPr/>
        </p:nvSpPr>
        <p:spPr bwMode="auto">
          <a:xfrm>
            <a:off x="611188" y="404813"/>
            <a:ext cx="7921625" cy="4524375"/>
          </a:xfrm>
          <a:prstGeom prst="rect">
            <a:avLst/>
          </a:prstGeom>
          <a:noFill/>
          <a:ln w="9525">
            <a:noFill/>
            <a:miter lim="800000"/>
            <a:headEnd/>
            <a:tailEnd/>
          </a:ln>
        </p:spPr>
        <p:txBody>
          <a:bodyPr>
            <a:spAutoFit/>
          </a:bodyPr>
          <a:lstStyle/>
          <a:p>
            <a:r>
              <a:rPr lang="nl-NL" sz="2400">
                <a:latin typeface="Calibri" pitchFamily="34" charset="0"/>
                <a:sym typeface="Symbol" pitchFamily="18" charset="2"/>
              </a:rPr>
              <a:t></a:t>
            </a:r>
            <a:endParaRPr lang="nl-NL" sz="2400">
              <a:latin typeface="Calibri" pitchFamily="34" charset="0"/>
              <a:sym typeface="Wingdings" pitchFamily="2" charset="2"/>
            </a:endParaRPr>
          </a:p>
          <a:p>
            <a:r>
              <a:rPr lang="nl-NL" sz="2400">
                <a:latin typeface="Calibri" pitchFamily="34" charset="0"/>
                <a:sym typeface="Wingdings" pitchFamily="2" charset="2"/>
              </a:rPr>
              <a:t>De Sibylle heeft gesproken en komt tot rust.</a:t>
            </a:r>
          </a:p>
          <a:p>
            <a:endParaRPr lang="nl-NL" sz="2400">
              <a:latin typeface="Calibri" pitchFamily="34" charset="0"/>
              <a:sym typeface="Wingdings" pitchFamily="2" charset="2"/>
            </a:endParaRPr>
          </a:p>
          <a:p>
            <a:r>
              <a:rPr lang="nl-NL" sz="2400">
                <a:latin typeface="Calibri" pitchFamily="34" charset="0"/>
                <a:sym typeface="Wingdings" pitchFamily="2" charset="2"/>
              </a:rPr>
              <a:t>Aenaes reageert in de trant van: Ja, schat, dat wist ik allemaal al wel. Maar daar kom ik eigenlijk niet voor.</a:t>
            </a:r>
          </a:p>
          <a:p>
            <a:endParaRPr lang="nl-NL" sz="2400">
              <a:latin typeface="Calibri" pitchFamily="34" charset="0"/>
              <a:sym typeface="Wingdings" pitchFamily="2" charset="2"/>
            </a:endParaRPr>
          </a:p>
          <a:p>
            <a:r>
              <a:rPr lang="nl-NL" sz="2400">
                <a:latin typeface="Calibri" pitchFamily="34" charset="0"/>
                <a:sym typeface="Wingdings" pitchFamily="2" charset="2"/>
              </a:rPr>
              <a:t>Aeneas vraagt of het hem toegestaan is de onderwereld binnen  te gaan voor een ontmoeting met zijn vader Anchises.</a:t>
            </a:r>
          </a:p>
          <a:p>
            <a:endParaRPr lang="nl-NL" sz="2400">
              <a:latin typeface="Calibri" pitchFamily="34" charset="0"/>
              <a:sym typeface="Wingdings" pitchFamily="2" charset="2"/>
            </a:endParaRPr>
          </a:p>
          <a:p>
            <a:r>
              <a:rPr lang="nl-NL" sz="2400">
                <a:latin typeface="Calibri" pitchFamily="34" charset="0"/>
                <a:sym typeface="Wingdings" pitchFamily="2" charset="2"/>
              </a:rPr>
              <a:t>Hij heeft zijn vader immers gered uit Troje en hem de hele weg mee genomen, dus ook Anchises heeft het toch wel verdiend zijn zoon weer te zien?</a:t>
            </a:r>
          </a:p>
        </p:txBody>
      </p:sp>
      <p:pic>
        <p:nvPicPr>
          <p:cNvPr id="72706" name="Picture 2" descr="http://www.middelnederlands.be/limborch/images/49aeneas.jpg"/>
          <p:cNvPicPr>
            <a:picLocks noChangeAspect="1" noChangeArrowheads="1"/>
          </p:cNvPicPr>
          <p:nvPr/>
        </p:nvPicPr>
        <p:blipFill>
          <a:blip r:embed="rId2" cstate="print"/>
          <a:srcRect/>
          <a:stretch>
            <a:fillRect/>
          </a:stretch>
        </p:blipFill>
        <p:spPr bwMode="auto">
          <a:xfrm>
            <a:off x="5364163" y="4581525"/>
            <a:ext cx="1320800" cy="2130425"/>
          </a:xfrm>
          <a:prstGeom prst="rect">
            <a:avLst/>
          </a:prstGeom>
          <a:noFill/>
          <a:ln w="9525">
            <a:noFill/>
            <a:miter lim="800000"/>
            <a:headEnd/>
            <a:tailEnd/>
          </a:ln>
        </p:spPr>
      </p:pic>
      <p:sp>
        <p:nvSpPr>
          <p:cNvPr id="5" name="Tekstvak 4"/>
          <p:cNvSpPr txBox="1">
            <a:spLocks noChangeArrowheads="1"/>
          </p:cNvSpPr>
          <p:nvPr/>
        </p:nvSpPr>
        <p:spPr bwMode="auto">
          <a:xfrm>
            <a:off x="2843213" y="5949950"/>
            <a:ext cx="1657350" cy="460375"/>
          </a:xfrm>
          <a:prstGeom prst="rect">
            <a:avLst/>
          </a:prstGeom>
          <a:noFill/>
          <a:ln w="9525">
            <a:noFill/>
            <a:miter lim="800000"/>
            <a:headEnd/>
            <a:tailEnd/>
          </a:ln>
        </p:spPr>
        <p:txBody>
          <a:bodyPr>
            <a:spAutoFit/>
          </a:bodyPr>
          <a:lstStyle/>
          <a:p>
            <a:r>
              <a:rPr lang="nl-NL" sz="2400">
                <a:latin typeface="Calibri" pitchFamily="34" charset="0"/>
              </a:rPr>
              <a:t>Wie is wie?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3" presetClass="entr" presetSubtype="16" fill="hold" nodeType="clickEffect">
                                  <p:stCondLst>
                                    <p:cond delay="0"/>
                                  </p:stCondLst>
                                  <p:childTnLst>
                                    <p:set>
                                      <p:cBhvr>
                                        <p:cTn id="13" dur="1" fill="hold">
                                          <p:stCondLst>
                                            <p:cond delay="0"/>
                                          </p:stCondLst>
                                        </p:cTn>
                                        <p:tgtEl>
                                          <p:spTgt spid="72706"/>
                                        </p:tgtEl>
                                        <p:attrNameLst>
                                          <p:attrName>style.visibility</p:attrName>
                                        </p:attrNameLst>
                                      </p:cBhvr>
                                      <p:to>
                                        <p:strVal val="visible"/>
                                      </p:to>
                                    </p:set>
                                    <p:animEffect transition="in" filter="plus(in)">
                                      <p:cBhvr>
                                        <p:cTn id="14" dur="2000"/>
                                        <p:tgtEl>
                                          <p:spTgt spid="727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55650" y="549275"/>
            <a:ext cx="7772400" cy="1470025"/>
          </a:xfrm>
        </p:spPr>
        <p:txBody>
          <a:bodyPr/>
          <a:lstStyle/>
          <a:p>
            <a:r>
              <a:rPr lang="nl-NL" sz="6600" smtClean="0"/>
              <a:t>Examen 2011</a:t>
            </a:r>
            <a:endParaRPr lang="nl-NL" sz="8000" smtClean="0"/>
          </a:p>
        </p:txBody>
      </p:sp>
      <p:sp>
        <p:nvSpPr>
          <p:cNvPr id="3" name="Ondertitel 2"/>
          <p:cNvSpPr>
            <a:spLocks noGrp="1"/>
          </p:cNvSpPr>
          <p:nvPr>
            <p:ph type="subTitle" idx="1"/>
          </p:nvPr>
        </p:nvSpPr>
        <p:spPr>
          <a:xfrm>
            <a:off x="684213" y="1916113"/>
            <a:ext cx="8208962" cy="1752600"/>
          </a:xfrm>
        </p:spPr>
        <p:txBody>
          <a:bodyPr/>
          <a:lstStyle/>
          <a:p>
            <a:r>
              <a:rPr lang="nl-NL" sz="13800" smtClean="0">
                <a:solidFill>
                  <a:schemeClr val="tx1"/>
                </a:solidFill>
              </a:rPr>
              <a:t>Aeneis VI</a:t>
            </a:r>
          </a:p>
        </p:txBody>
      </p:sp>
      <p:sp>
        <p:nvSpPr>
          <p:cNvPr id="4" name="Tijdelijke aanduiding voor dianummer 3"/>
          <p:cNvSpPr>
            <a:spLocks noGrp="1"/>
          </p:cNvSpPr>
          <p:nvPr>
            <p:ph type="sldNum" sz="quarter" idx="12"/>
          </p:nvPr>
        </p:nvSpPr>
        <p:spPr/>
        <p:txBody>
          <a:bodyPr/>
          <a:lstStyle/>
          <a:p>
            <a:pPr>
              <a:defRPr/>
            </a:pPr>
            <a:fld id="{C727A53D-16BF-441D-B1D1-09A8B4A9031B}" type="slidenum">
              <a:rPr lang="nl-NL"/>
              <a:pPr>
                <a:defRPr/>
              </a:pPr>
              <a:t>3</a:t>
            </a:fld>
            <a:endParaRPr lang="nl-NL"/>
          </a:p>
        </p:txBody>
      </p:sp>
      <p:sp>
        <p:nvSpPr>
          <p:cNvPr id="5" name="Tekstvak 4"/>
          <p:cNvSpPr txBox="1">
            <a:spLocks noChangeArrowheads="1"/>
          </p:cNvSpPr>
          <p:nvPr/>
        </p:nvSpPr>
        <p:spPr bwMode="auto">
          <a:xfrm>
            <a:off x="2051050" y="4581525"/>
            <a:ext cx="5473700" cy="768350"/>
          </a:xfrm>
          <a:prstGeom prst="rect">
            <a:avLst/>
          </a:prstGeom>
          <a:noFill/>
          <a:ln w="9525">
            <a:noFill/>
            <a:miter lim="800000"/>
            <a:headEnd/>
            <a:tailEnd/>
          </a:ln>
        </p:spPr>
        <p:txBody>
          <a:bodyPr>
            <a:spAutoFit/>
          </a:bodyPr>
          <a:lstStyle/>
          <a:p>
            <a:r>
              <a:rPr lang="nl-NL" sz="4400">
                <a:latin typeface="Calibri" pitchFamily="34" charset="0"/>
              </a:rPr>
              <a:t>Publius Vergilius Maro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blinds(horizontal)">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7" presetClass="entr" presetSubtype="0" fill="hold" grpId="0" nodeType="clickEffect">
                                  <p:stCondLst>
                                    <p:cond delay="0"/>
                                  </p:stCondLst>
                                  <p:iterate type="lt">
                                    <p:tmPct val="50000"/>
                                  </p:iterate>
                                  <p:childTnLst>
                                    <p:set>
                                      <p:cBhvr>
                                        <p:cTn id="23" dur="1" fill="hold">
                                          <p:stCondLst>
                                            <p:cond delay="0"/>
                                          </p:stCondLst>
                                        </p:cTn>
                                        <p:tgtEl>
                                          <p:spTgt spid="5"/>
                                        </p:tgtEl>
                                        <p:attrNameLst>
                                          <p:attrName>style.visibility</p:attrName>
                                        </p:attrNameLst>
                                      </p:cBhvr>
                                      <p:to>
                                        <p:strVal val="visible"/>
                                      </p:to>
                                    </p:set>
                                    <p:anim calcmode="discrete" valueType="clr">
                                      <p:cBhvr override="childStyle">
                                        <p:cTn id="24"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5"/>
                                        </p:tgtEl>
                                        <p:attrNameLst>
                                          <p:attrName>fillcolor</p:attrName>
                                        </p:attrNameLst>
                                      </p:cBhvr>
                                      <p:tavLst>
                                        <p:tav tm="0">
                                          <p:val>
                                            <p:clrVal>
                                              <a:schemeClr val="accent2"/>
                                            </p:clrVal>
                                          </p:val>
                                        </p:tav>
                                        <p:tav tm="50000">
                                          <p:val>
                                            <p:clrVal>
                                              <a:schemeClr val="hlink"/>
                                            </p:clrVal>
                                          </p:val>
                                        </p:tav>
                                      </p:tavLst>
                                    </p:anim>
                                    <p:set>
                                      <p:cBhvr>
                                        <p:cTn id="26"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48608205-069C-45A4-8F5F-A78E96F5DEDD}" type="slidenum">
              <a:rPr lang="nl-NL"/>
              <a:pPr>
                <a:defRPr/>
              </a:pPr>
              <a:t>30</a:t>
            </a:fld>
            <a:endParaRPr lang="nl-NL"/>
          </a:p>
        </p:txBody>
      </p:sp>
      <p:sp>
        <p:nvSpPr>
          <p:cNvPr id="31747" name="Tekstvak 3"/>
          <p:cNvSpPr txBox="1">
            <a:spLocks noChangeArrowheads="1"/>
          </p:cNvSpPr>
          <p:nvPr/>
        </p:nvSpPr>
        <p:spPr bwMode="auto">
          <a:xfrm>
            <a:off x="250825" y="333375"/>
            <a:ext cx="6624638" cy="2308225"/>
          </a:xfrm>
          <a:prstGeom prst="rect">
            <a:avLst/>
          </a:prstGeom>
          <a:noFill/>
          <a:ln w="9525">
            <a:noFill/>
            <a:miter lim="800000"/>
            <a:headEnd/>
            <a:tailEnd/>
          </a:ln>
        </p:spPr>
        <p:txBody>
          <a:bodyPr>
            <a:spAutoFit/>
          </a:bodyPr>
          <a:lstStyle/>
          <a:p>
            <a:r>
              <a:rPr lang="en-US">
                <a:latin typeface="Calibri" pitchFamily="34" charset="0"/>
              </a:rPr>
              <a:t>98     Talibus ex adyto dictis Cumaea Sibylla</a:t>
            </a:r>
            <a:endParaRPr lang="nl-NL">
              <a:latin typeface="Calibri" pitchFamily="34" charset="0"/>
            </a:endParaRPr>
          </a:p>
          <a:p>
            <a:r>
              <a:rPr lang="en-US">
                <a:latin typeface="Calibri" pitchFamily="34" charset="0"/>
              </a:rPr>
              <a:t>99     horrendas canit ambages antroque remugit,</a:t>
            </a:r>
            <a:endParaRPr lang="nl-NL">
              <a:latin typeface="Calibri" pitchFamily="34" charset="0"/>
            </a:endParaRPr>
          </a:p>
          <a:p>
            <a:r>
              <a:rPr lang="en-US">
                <a:latin typeface="Calibri" pitchFamily="34" charset="0"/>
              </a:rPr>
              <a:t>100   obscuris vera involvens: ea frena furenti</a:t>
            </a:r>
            <a:endParaRPr lang="nl-NL">
              <a:latin typeface="Calibri" pitchFamily="34" charset="0"/>
            </a:endParaRPr>
          </a:p>
          <a:p>
            <a:r>
              <a:rPr lang="en-US">
                <a:latin typeface="Calibri" pitchFamily="34" charset="0"/>
              </a:rPr>
              <a:t>101   concutit et stimulos sub pectore vertit Apollo.</a:t>
            </a:r>
            <a:endParaRPr lang="nl-NL">
              <a:latin typeface="Calibri" pitchFamily="34" charset="0"/>
            </a:endParaRPr>
          </a:p>
          <a:p>
            <a:r>
              <a:rPr lang="en-US">
                <a:latin typeface="Calibri" pitchFamily="34" charset="0"/>
              </a:rPr>
              <a:t>102   Ut primum cessit furor et rabida ora quierunt,</a:t>
            </a:r>
            <a:endParaRPr lang="nl-NL">
              <a:latin typeface="Calibri" pitchFamily="34" charset="0"/>
            </a:endParaRPr>
          </a:p>
          <a:p>
            <a:r>
              <a:rPr lang="en-US">
                <a:latin typeface="Calibri" pitchFamily="34" charset="0"/>
              </a:rPr>
              <a:t>103   incipit Aeneas heros: “Non ulla laborum,</a:t>
            </a:r>
            <a:endParaRPr lang="nl-NL">
              <a:latin typeface="Calibri" pitchFamily="34" charset="0"/>
            </a:endParaRPr>
          </a:p>
          <a:p>
            <a:r>
              <a:rPr lang="en-US">
                <a:latin typeface="Calibri" pitchFamily="34" charset="0"/>
              </a:rPr>
              <a:t>104   o virgo, nova mi facies inopinave surgit;</a:t>
            </a:r>
            <a:endParaRPr lang="nl-NL">
              <a:latin typeface="Calibri" pitchFamily="34" charset="0"/>
            </a:endParaRPr>
          </a:p>
          <a:p>
            <a:r>
              <a:rPr lang="en-US">
                <a:latin typeface="Calibri" pitchFamily="34" charset="0"/>
              </a:rPr>
              <a:t>105   omnia praecepi atque animo mecum ante peregi.</a:t>
            </a:r>
            <a:endParaRPr lang="nl-NL">
              <a:latin typeface="Calibri" pitchFamily="34" charset="0"/>
            </a:endParaRPr>
          </a:p>
        </p:txBody>
      </p:sp>
      <p:cxnSp>
        <p:nvCxnSpPr>
          <p:cNvPr id="5" name="Rechte verbindingslijn 4"/>
          <p:cNvCxnSpPr/>
          <p:nvPr/>
        </p:nvCxnSpPr>
        <p:spPr>
          <a:xfrm>
            <a:off x="250825" y="2924175"/>
            <a:ext cx="6842125"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1749" name="Tekstvak 5"/>
          <p:cNvSpPr txBox="1">
            <a:spLocks noChangeArrowheads="1"/>
          </p:cNvSpPr>
          <p:nvPr/>
        </p:nvSpPr>
        <p:spPr bwMode="auto">
          <a:xfrm>
            <a:off x="250825" y="3213100"/>
            <a:ext cx="8066088" cy="2308225"/>
          </a:xfrm>
          <a:prstGeom prst="rect">
            <a:avLst/>
          </a:prstGeom>
          <a:noFill/>
          <a:ln w="9525">
            <a:noFill/>
            <a:miter lim="800000"/>
            <a:headEnd/>
            <a:tailEnd/>
          </a:ln>
        </p:spPr>
        <p:txBody>
          <a:bodyPr>
            <a:spAutoFit/>
          </a:bodyPr>
          <a:lstStyle/>
          <a:p>
            <a:r>
              <a:rPr lang="nl-NL">
                <a:latin typeface="Calibri" pitchFamily="34" charset="0"/>
              </a:rPr>
              <a:t>Met dergelijke woorden vanuit de tempel zingt de Sibylle van Cumae</a:t>
            </a:r>
          </a:p>
          <a:p>
            <a:r>
              <a:rPr lang="nl-NL">
                <a:latin typeface="Calibri" pitchFamily="34" charset="0"/>
              </a:rPr>
              <a:t>haar huiveringwekkende orakeltaal en brult zij terug vanuit de grot,</a:t>
            </a:r>
          </a:p>
          <a:p>
            <a:r>
              <a:rPr lang="nl-NL">
                <a:latin typeface="Calibri" pitchFamily="34" charset="0"/>
              </a:rPr>
              <a:t>terwijl zij de waarheid hult in duistere bewoordingen: zulke teugels schudt Apollo</a:t>
            </a:r>
          </a:p>
          <a:p>
            <a:r>
              <a:rPr lang="nl-NL">
                <a:latin typeface="Calibri" pitchFamily="34" charset="0"/>
              </a:rPr>
              <a:t>voor de bezetene en (zulke) prikkels drijft hij onder in haar borst.</a:t>
            </a:r>
          </a:p>
          <a:p>
            <a:r>
              <a:rPr lang="nl-NL">
                <a:latin typeface="Calibri" pitchFamily="34" charset="0"/>
              </a:rPr>
              <a:t>Zodra de bezetenheid geweken is en de razende mond tot rust is gekomen,</a:t>
            </a:r>
          </a:p>
          <a:p>
            <a:r>
              <a:rPr lang="nl-NL">
                <a:latin typeface="Calibri" pitchFamily="34" charset="0"/>
              </a:rPr>
              <a:t>begint de held Aeneas te spreken: “Van de beproevingen richt zich geen enkel,</a:t>
            </a:r>
          </a:p>
          <a:p>
            <a:r>
              <a:rPr lang="nl-NL">
                <a:latin typeface="Calibri" pitchFamily="34" charset="0"/>
              </a:rPr>
              <a:t>o maagd, nieuw of onbekend beeld voor mij op;</a:t>
            </a:r>
          </a:p>
          <a:p>
            <a:r>
              <a:rPr lang="nl-NL">
                <a:latin typeface="Calibri" pitchFamily="34" charset="0"/>
              </a:rPr>
              <a:t>alles heb ik vernomen en bij mezelf vroeger grondig overwogen.</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0CF19D29-12B2-4816-AEF5-393DA34D2BAC}" type="slidenum">
              <a:rPr lang="nl-NL"/>
              <a:pPr>
                <a:defRPr/>
              </a:pPr>
              <a:t>31</a:t>
            </a:fld>
            <a:endParaRPr lang="nl-NL"/>
          </a:p>
        </p:txBody>
      </p:sp>
      <p:sp>
        <p:nvSpPr>
          <p:cNvPr id="32771" name="Tekstvak 2"/>
          <p:cNvSpPr txBox="1">
            <a:spLocks noChangeArrowheads="1"/>
          </p:cNvSpPr>
          <p:nvPr/>
        </p:nvSpPr>
        <p:spPr bwMode="auto">
          <a:xfrm>
            <a:off x="323850" y="260350"/>
            <a:ext cx="6048375" cy="2862263"/>
          </a:xfrm>
          <a:prstGeom prst="rect">
            <a:avLst/>
          </a:prstGeom>
          <a:noFill/>
          <a:ln w="9525">
            <a:noFill/>
            <a:miter lim="800000"/>
            <a:headEnd/>
            <a:tailEnd/>
          </a:ln>
        </p:spPr>
        <p:txBody>
          <a:bodyPr>
            <a:spAutoFit/>
          </a:bodyPr>
          <a:lstStyle/>
          <a:p>
            <a:r>
              <a:rPr lang="en-US">
                <a:latin typeface="Calibri" pitchFamily="34" charset="0"/>
              </a:rPr>
              <a:t>106   Unum oro: quando hic inferni ianua regis</a:t>
            </a:r>
            <a:endParaRPr lang="nl-NL">
              <a:latin typeface="Calibri" pitchFamily="34" charset="0"/>
            </a:endParaRPr>
          </a:p>
          <a:p>
            <a:r>
              <a:rPr lang="en-US">
                <a:latin typeface="Calibri" pitchFamily="34" charset="0"/>
              </a:rPr>
              <a:t>107   dicitur et tenebrosa palus Acheronte refuso,</a:t>
            </a:r>
            <a:endParaRPr lang="nl-NL">
              <a:latin typeface="Calibri" pitchFamily="34" charset="0"/>
            </a:endParaRPr>
          </a:p>
          <a:p>
            <a:r>
              <a:rPr lang="en-US">
                <a:latin typeface="Calibri" pitchFamily="34" charset="0"/>
              </a:rPr>
              <a:t>108   ire ad conspectum cari genitoris et ora</a:t>
            </a:r>
            <a:endParaRPr lang="nl-NL">
              <a:latin typeface="Calibri" pitchFamily="34" charset="0"/>
            </a:endParaRPr>
          </a:p>
          <a:p>
            <a:r>
              <a:rPr lang="en-US">
                <a:latin typeface="Calibri" pitchFamily="34" charset="0"/>
              </a:rPr>
              <a:t>109   contingat; doceas iter et sacra ostia pandas.</a:t>
            </a:r>
            <a:endParaRPr lang="nl-NL">
              <a:latin typeface="Calibri" pitchFamily="34" charset="0"/>
            </a:endParaRPr>
          </a:p>
          <a:p>
            <a:r>
              <a:rPr lang="en-US">
                <a:latin typeface="Calibri" pitchFamily="34" charset="0"/>
              </a:rPr>
              <a:t>110   Illum ego per flammas et mille sequentia tela</a:t>
            </a:r>
            <a:endParaRPr lang="nl-NL">
              <a:latin typeface="Calibri" pitchFamily="34" charset="0"/>
            </a:endParaRPr>
          </a:p>
          <a:p>
            <a:r>
              <a:rPr lang="en-US">
                <a:latin typeface="Calibri" pitchFamily="34" charset="0"/>
              </a:rPr>
              <a:t>111   eripui his umeris medioque ex hoste recepi;</a:t>
            </a:r>
            <a:endParaRPr lang="nl-NL">
              <a:latin typeface="Calibri" pitchFamily="34" charset="0"/>
            </a:endParaRPr>
          </a:p>
          <a:p>
            <a:r>
              <a:rPr lang="en-US">
                <a:latin typeface="Calibri" pitchFamily="34" charset="0"/>
              </a:rPr>
              <a:t>112   ille meum comitatus iter maria omnia mecum</a:t>
            </a:r>
            <a:endParaRPr lang="nl-NL">
              <a:latin typeface="Calibri" pitchFamily="34" charset="0"/>
            </a:endParaRPr>
          </a:p>
          <a:p>
            <a:r>
              <a:rPr lang="en-US">
                <a:latin typeface="Calibri" pitchFamily="34" charset="0"/>
              </a:rPr>
              <a:t>113   atque omnis pelagique minas caelique ferebat,</a:t>
            </a:r>
            <a:endParaRPr lang="nl-NL">
              <a:latin typeface="Calibri" pitchFamily="34" charset="0"/>
            </a:endParaRPr>
          </a:p>
          <a:p>
            <a:r>
              <a:rPr lang="en-US">
                <a:latin typeface="Calibri" pitchFamily="34" charset="0"/>
              </a:rPr>
              <a:t>114   invalidus, viris ultra sortemque senectae.</a:t>
            </a:r>
            <a:endParaRPr lang="nl-NL">
              <a:latin typeface="Calibri" pitchFamily="34" charset="0"/>
            </a:endParaRPr>
          </a:p>
          <a:p>
            <a:endParaRPr lang="nl-NL">
              <a:latin typeface="Calibri" pitchFamily="34" charset="0"/>
            </a:endParaRPr>
          </a:p>
        </p:txBody>
      </p:sp>
      <p:cxnSp>
        <p:nvCxnSpPr>
          <p:cNvPr id="4" name="Rechte verbindingslijn 3"/>
          <p:cNvCxnSpPr/>
          <p:nvPr/>
        </p:nvCxnSpPr>
        <p:spPr>
          <a:xfrm>
            <a:off x="250825" y="3213100"/>
            <a:ext cx="6842125"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2773" name="Tekstvak 4"/>
          <p:cNvSpPr txBox="1">
            <a:spLocks noChangeArrowheads="1"/>
          </p:cNvSpPr>
          <p:nvPr/>
        </p:nvSpPr>
        <p:spPr bwMode="auto">
          <a:xfrm>
            <a:off x="323850" y="3429000"/>
            <a:ext cx="8424863" cy="2586038"/>
          </a:xfrm>
          <a:prstGeom prst="rect">
            <a:avLst/>
          </a:prstGeom>
          <a:noFill/>
          <a:ln w="9525">
            <a:noFill/>
            <a:miter lim="800000"/>
            <a:headEnd/>
            <a:tailEnd/>
          </a:ln>
        </p:spPr>
        <p:txBody>
          <a:bodyPr>
            <a:spAutoFit/>
          </a:bodyPr>
          <a:lstStyle/>
          <a:p>
            <a:r>
              <a:rPr lang="nl-NL">
                <a:latin typeface="Calibri" pitchFamily="34" charset="0"/>
              </a:rPr>
              <a:t>Eén ding vraag ik: aangezien men zegt dat hier de toegang tot/van de koning</a:t>
            </a:r>
          </a:p>
          <a:p>
            <a:r>
              <a:rPr lang="nl-NL">
                <a:latin typeface="Calibri" pitchFamily="34" charset="0"/>
              </a:rPr>
              <a:t>van de onderwereld is en het duistere meer gevormd door het overstromen van de</a:t>
            </a:r>
          </a:p>
          <a:p>
            <a:r>
              <a:rPr lang="nl-NL">
                <a:latin typeface="Calibri" pitchFamily="34" charset="0"/>
              </a:rPr>
              <a:t>Acheron, moge het me ten deel vallen om naar de aanblik en het gelaat van mijn </a:t>
            </a:r>
          </a:p>
          <a:p>
            <a:r>
              <a:rPr lang="nl-NL">
                <a:latin typeface="Calibri" pitchFamily="34" charset="0"/>
              </a:rPr>
              <a:t>dierbare vader te gaan; leer (me) de weg en open uw heilige deuren.</a:t>
            </a:r>
          </a:p>
          <a:p>
            <a:r>
              <a:rPr lang="nl-NL">
                <a:latin typeface="Calibri" pitchFamily="34" charset="0"/>
              </a:rPr>
              <a:t>Hem heb ik door de vlammen en duizend volgende wapens</a:t>
            </a:r>
          </a:p>
          <a:p>
            <a:r>
              <a:rPr lang="nl-NL">
                <a:latin typeface="Calibri" pitchFamily="34" charset="0"/>
              </a:rPr>
              <a:t>op deze schouders gered en midden uit de vijand in veiligheid gebracht;</a:t>
            </a:r>
          </a:p>
          <a:p>
            <a:r>
              <a:rPr lang="nl-NL">
                <a:latin typeface="Calibri" pitchFamily="34" charset="0"/>
              </a:rPr>
              <a:t>mijn reis vergezellend verdroeg hij samen met mij alle zeeën</a:t>
            </a:r>
          </a:p>
          <a:p>
            <a:r>
              <a:rPr lang="nl-NL">
                <a:latin typeface="Calibri" pitchFamily="34" charset="0"/>
              </a:rPr>
              <a:t>en alle bedreigingen van én de zee én de hemel,</a:t>
            </a:r>
          </a:p>
          <a:p>
            <a:r>
              <a:rPr lang="nl-NL">
                <a:latin typeface="Calibri" pitchFamily="34" charset="0"/>
              </a:rPr>
              <a:t>zwak, iets wat boven zijn krachten uit ging en boven het lot van zijn ouderdom.</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418FB44C-617E-4284-9A4A-99C16A79197B}" type="slidenum">
              <a:rPr lang="nl-NL"/>
              <a:pPr>
                <a:defRPr/>
              </a:pPr>
              <a:t>32</a:t>
            </a:fld>
            <a:endParaRPr lang="nl-NL"/>
          </a:p>
        </p:txBody>
      </p:sp>
      <p:sp>
        <p:nvSpPr>
          <p:cNvPr id="33795" name="Rechthoek 2"/>
          <p:cNvSpPr>
            <a:spLocks noChangeArrowheads="1"/>
          </p:cNvSpPr>
          <p:nvPr/>
        </p:nvSpPr>
        <p:spPr bwMode="auto">
          <a:xfrm>
            <a:off x="611188" y="404813"/>
            <a:ext cx="7921625" cy="6000750"/>
          </a:xfrm>
          <a:prstGeom prst="rect">
            <a:avLst/>
          </a:prstGeom>
          <a:noFill/>
          <a:ln w="9525">
            <a:noFill/>
            <a:miter lim="800000"/>
            <a:headEnd/>
            <a:tailEnd/>
          </a:ln>
        </p:spPr>
        <p:txBody>
          <a:bodyPr>
            <a:spAutoFit/>
          </a:bodyPr>
          <a:lstStyle/>
          <a:p>
            <a:r>
              <a:rPr lang="nl-NL" sz="2400">
                <a:latin typeface="Calibri" pitchFamily="34" charset="0"/>
                <a:sym typeface="Symbol" pitchFamily="18" charset="2"/>
              </a:rPr>
              <a:t></a:t>
            </a:r>
            <a:endParaRPr lang="nl-NL" sz="2400">
              <a:latin typeface="Calibri" pitchFamily="34" charset="0"/>
              <a:sym typeface="Wingdings" pitchFamily="2" charset="2"/>
            </a:endParaRPr>
          </a:p>
          <a:p>
            <a:r>
              <a:rPr lang="nl-NL" sz="2400">
                <a:latin typeface="Calibri" pitchFamily="34" charset="0"/>
                <a:sym typeface="Wingdings" pitchFamily="2" charset="2"/>
              </a:rPr>
              <a:t>Aeneas moet zich via de Sibylle tot Apollo richten met zijn wens en slijmt dan ook behoorlijk bij deze godheid.</a:t>
            </a:r>
          </a:p>
          <a:p>
            <a:endParaRPr lang="nl-NL" sz="2400">
              <a:latin typeface="Calibri" pitchFamily="34" charset="0"/>
              <a:sym typeface="Wingdings" pitchFamily="2" charset="2"/>
            </a:endParaRPr>
          </a:p>
          <a:p>
            <a:endParaRPr lang="nl-NL" sz="2400">
              <a:latin typeface="Calibri" pitchFamily="34" charset="0"/>
              <a:sym typeface="Wingdings" pitchFamily="2" charset="2"/>
            </a:endParaRPr>
          </a:p>
          <a:p>
            <a:endParaRPr lang="nl-NL" sz="2400">
              <a:latin typeface="Calibri" pitchFamily="34" charset="0"/>
              <a:sym typeface="Wingdings" pitchFamily="2" charset="2"/>
            </a:endParaRPr>
          </a:p>
          <a:p>
            <a:r>
              <a:rPr lang="nl-NL" sz="2400">
                <a:latin typeface="Calibri" pitchFamily="34" charset="0"/>
                <a:sym typeface="Wingdings" pitchFamily="2" charset="2"/>
              </a:rPr>
              <a:t>Bovendien wijst hij op precedenten: ook figuren als Hercules en Orpheus mochten de onderwereld in!</a:t>
            </a:r>
          </a:p>
          <a:p>
            <a:endParaRPr lang="nl-NL" sz="2400">
              <a:latin typeface="Calibri" pitchFamily="34" charset="0"/>
              <a:sym typeface="Wingdings" pitchFamily="2" charset="2"/>
            </a:endParaRPr>
          </a:p>
          <a:p>
            <a:endParaRPr lang="nl-NL" sz="2400">
              <a:latin typeface="Calibri" pitchFamily="34" charset="0"/>
              <a:sym typeface="Wingdings" pitchFamily="2" charset="2"/>
            </a:endParaRPr>
          </a:p>
          <a:p>
            <a:endParaRPr lang="nl-NL" sz="2400">
              <a:latin typeface="Calibri" pitchFamily="34" charset="0"/>
              <a:sym typeface="Wingdings" pitchFamily="2" charset="2"/>
            </a:endParaRPr>
          </a:p>
          <a:p>
            <a:r>
              <a:rPr lang="nl-NL" sz="2400">
                <a:latin typeface="Calibri" pitchFamily="34" charset="0"/>
                <a:sym typeface="Wingdings" pitchFamily="2" charset="2"/>
              </a:rPr>
              <a:t>En als het bezwaarlijk is</a:t>
            </a:r>
          </a:p>
          <a:p>
            <a:r>
              <a:rPr lang="nl-NL" sz="2400">
                <a:latin typeface="Calibri" pitchFamily="34" charset="0"/>
                <a:sym typeface="Wingdings" pitchFamily="2" charset="2"/>
              </a:rPr>
              <a:t>dat mensen de onderwereld </a:t>
            </a:r>
          </a:p>
          <a:p>
            <a:r>
              <a:rPr lang="nl-NL" sz="2400">
                <a:latin typeface="Calibri" pitchFamily="34" charset="0"/>
                <a:sym typeface="Wingdings" pitchFamily="2" charset="2"/>
              </a:rPr>
              <a:t>betreden, vermeldt Aeneas</a:t>
            </a:r>
          </a:p>
          <a:p>
            <a:r>
              <a:rPr lang="nl-NL" sz="2400">
                <a:latin typeface="Calibri" pitchFamily="34" charset="0"/>
                <a:sym typeface="Wingdings" pitchFamily="2" charset="2"/>
              </a:rPr>
              <a:t>natuurlijk zijn goddelijke komaf</a:t>
            </a:r>
          </a:p>
          <a:p>
            <a:r>
              <a:rPr lang="nl-NL" sz="2400">
                <a:latin typeface="Calibri" pitchFamily="34" charset="0"/>
                <a:sym typeface="Wingdings" pitchFamily="2" charset="2"/>
              </a:rPr>
              <a:t> 			(Venus).</a:t>
            </a:r>
          </a:p>
        </p:txBody>
      </p:sp>
      <p:pic>
        <p:nvPicPr>
          <p:cNvPr id="69634" name="Picture 2" descr="http://greece.mrdonn.org/greekgods/ApolloApollo.gif"/>
          <p:cNvPicPr>
            <a:picLocks noChangeAspect="1" noChangeArrowheads="1"/>
          </p:cNvPicPr>
          <p:nvPr/>
        </p:nvPicPr>
        <p:blipFill>
          <a:blip r:embed="rId2" cstate="print"/>
          <a:srcRect/>
          <a:stretch>
            <a:fillRect/>
          </a:stretch>
        </p:blipFill>
        <p:spPr bwMode="auto">
          <a:xfrm>
            <a:off x="755650" y="1557338"/>
            <a:ext cx="890588" cy="1079500"/>
          </a:xfrm>
          <a:prstGeom prst="rect">
            <a:avLst/>
          </a:prstGeom>
          <a:noFill/>
          <a:ln w="9525">
            <a:noFill/>
            <a:miter lim="800000"/>
            <a:headEnd/>
            <a:tailEnd/>
          </a:ln>
        </p:spPr>
      </p:pic>
      <p:pic>
        <p:nvPicPr>
          <p:cNvPr id="5" name="Afbeelding 4" descr="Hercules33.gif"/>
          <p:cNvPicPr>
            <a:picLocks noChangeAspect="1"/>
          </p:cNvPicPr>
          <p:nvPr/>
        </p:nvPicPr>
        <p:blipFill>
          <a:blip r:embed="rId3" cstate="print"/>
          <a:srcRect/>
          <a:stretch>
            <a:fillRect/>
          </a:stretch>
        </p:blipFill>
        <p:spPr bwMode="auto">
          <a:xfrm>
            <a:off x="7740650" y="1484313"/>
            <a:ext cx="1158875" cy="1238250"/>
          </a:xfrm>
          <a:prstGeom prst="rect">
            <a:avLst/>
          </a:prstGeom>
          <a:noFill/>
          <a:ln w="9525">
            <a:noFill/>
            <a:miter lim="800000"/>
            <a:headEnd/>
            <a:tailEnd/>
          </a:ln>
        </p:spPr>
      </p:pic>
      <p:pic>
        <p:nvPicPr>
          <p:cNvPr id="6" name="Afbeelding 5" descr="orpheus.jpg"/>
          <p:cNvPicPr>
            <a:picLocks noChangeAspect="1"/>
          </p:cNvPicPr>
          <p:nvPr/>
        </p:nvPicPr>
        <p:blipFill>
          <a:blip r:embed="rId4" cstate="print"/>
          <a:srcRect/>
          <a:stretch>
            <a:fillRect/>
          </a:stretch>
        </p:blipFill>
        <p:spPr bwMode="auto">
          <a:xfrm>
            <a:off x="1116013" y="3429000"/>
            <a:ext cx="892175" cy="992188"/>
          </a:xfrm>
          <a:prstGeom prst="rect">
            <a:avLst/>
          </a:prstGeom>
          <a:noFill/>
          <a:ln w="9525">
            <a:noFill/>
            <a:miter lim="800000"/>
            <a:headEnd/>
            <a:tailEnd/>
          </a:ln>
        </p:spPr>
      </p:pic>
      <p:pic>
        <p:nvPicPr>
          <p:cNvPr id="7" name="Afbeelding 6" descr="venus01.jpg"/>
          <p:cNvPicPr>
            <a:picLocks noChangeAspect="1"/>
          </p:cNvPicPr>
          <p:nvPr/>
        </p:nvPicPr>
        <p:blipFill>
          <a:blip r:embed="rId5" cstate="print"/>
          <a:srcRect/>
          <a:stretch>
            <a:fillRect/>
          </a:stretch>
        </p:blipFill>
        <p:spPr bwMode="auto">
          <a:xfrm>
            <a:off x="4716463" y="3429000"/>
            <a:ext cx="2519362" cy="3333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9634"/>
                                        </p:tgtEl>
                                        <p:attrNameLst>
                                          <p:attrName>style.visibility</p:attrName>
                                        </p:attrNameLst>
                                      </p:cBhvr>
                                      <p:to>
                                        <p:strVal val="visible"/>
                                      </p:to>
                                    </p:set>
                                    <p:animEffect transition="in" filter="diamond(in)">
                                      <p:cBhvr>
                                        <p:cTn id="7" dur="2000"/>
                                        <p:tgtEl>
                                          <p:spTgt spid="6963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heckerboard(across)">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7AD7F2A4-E565-4ED7-ACFF-B8B47F8E4B24}" type="slidenum">
              <a:rPr lang="nl-NL"/>
              <a:pPr>
                <a:defRPr/>
              </a:pPr>
              <a:t>33</a:t>
            </a:fld>
            <a:endParaRPr lang="nl-NL"/>
          </a:p>
        </p:txBody>
      </p:sp>
      <p:sp>
        <p:nvSpPr>
          <p:cNvPr id="34819" name="Tekstvak 2"/>
          <p:cNvSpPr txBox="1">
            <a:spLocks noChangeArrowheads="1"/>
          </p:cNvSpPr>
          <p:nvPr/>
        </p:nvSpPr>
        <p:spPr bwMode="auto">
          <a:xfrm>
            <a:off x="250825" y="333375"/>
            <a:ext cx="7273925" cy="2584450"/>
          </a:xfrm>
          <a:prstGeom prst="rect">
            <a:avLst/>
          </a:prstGeom>
          <a:noFill/>
          <a:ln w="9525">
            <a:noFill/>
            <a:miter lim="800000"/>
            <a:headEnd/>
            <a:tailEnd/>
          </a:ln>
        </p:spPr>
        <p:txBody>
          <a:bodyPr>
            <a:spAutoFit/>
          </a:bodyPr>
          <a:lstStyle/>
          <a:p>
            <a:r>
              <a:rPr lang="en-US">
                <a:latin typeface="Calibri" pitchFamily="34" charset="0"/>
              </a:rPr>
              <a:t>115   Quin, ut te supplex peterem et tua limina adirem</a:t>
            </a:r>
            <a:endParaRPr lang="nl-NL">
              <a:latin typeface="Calibri" pitchFamily="34" charset="0"/>
            </a:endParaRPr>
          </a:p>
          <a:p>
            <a:r>
              <a:rPr lang="en-US">
                <a:latin typeface="Calibri" pitchFamily="34" charset="0"/>
              </a:rPr>
              <a:t>116   idem orans mandata dabat. Gnatique patrisque,</a:t>
            </a:r>
            <a:endParaRPr lang="nl-NL">
              <a:latin typeface="Calibri" pitchFamily="34" charset="0"/>
            </a:endParaRPr>
          </a:p>
          <a:p>
            <a:r>
              <a:rPr lang="en-US">
                <a:latin typeface="Calibri" pitchFamily="34" charset="0"/>
              </a:rPr>
              <a:t>117   alma, precor, miserere (potes namque omnia, nec te</a:t>
            </a:r>
            <a:endParaRPr lang="nl-NL">
              <a:latin typeface="Calibri" pitchFamily="34" charset="0"/>
            </a:endParaRPr>
          </a:p>
          <a:p>
            <a:r>
              <a:rPr lang="en-US">
                <a:latin typeface="Calibri" pitchFamily="34" charset="0"/>
              </a:rPr>
              <a:t>118   nequiquam lucis Hecate praefecit Avernis),</a:t>
            </a:r>
            <a:endParaRPr lang="nl-NL">
              <a:latin typeface="Calibri" pitchFamily="34" charset="0"/>
            </a:endParaRPr>
          </a:p>
          <a:p>
            <a:r>
              <a:rPr lang="en-US">
                <a:latin typeface="Calibri" pitchFamily="34" charset="0"/>
              </a:rPr>
              <a:t>119   si potuit manis accersere coniugis Orpheus</a:t>
            </a:r>
            <a:endParaRPr lang="nl-NL">
              <a:latin typeface="Calibri" pitchFamily="34" charset="0"/>
            </a:endParaRPr>
          </a:p>
          <a:p>
            <a:r>
              <a:rPr lang="en-US">
                <a:latin typeface="Calibri" pitchFamily="34" charset="0"/>
              </a:rPr>
              <a:t>120   Threicia fretus cithara fidibusque canoris,</a:t>
            </a:r>
            <a:endParaRPr lang="nl-NL">
              <a:latin typeface="Calibri" pitchFamily="34" charset="0"/>
            </a:endParaRPr>
          </a:p>
          <a:p>
            <a:r>
              <a:rPr lang="en-US">
                <a:latin typeface="Calibri" pitchFamily="34" charset="0"/>
              </a:rPr>
              <a:t>121   si fratrem Pollux alterna morte redemit</a:t>
            </a:r>
            <a:endParaRPr lang="nl-NL">
              <a:latin typeface="Calibri" pitchFamily="34" charset="0"/>
            </a:endParaRPr>
          </a:p>
          <a:p>
            <a:r>
              <a:rPr lang="en-US">
                <a:latin typeface="Calibri" pitchFamily="34" charset="0"/>
              </a:rPr>
              <a:t>122   itque reditque viam totiens. Quid Thesea, magnum</a:t>
            </a:r>
            <a:endParaRPr lang="nl-NL">
              <a:latin typeface="Calibri" pitchFamily="34" charset="0"/>
            </a:endParaRPr>
          </a:p>
          <a:p>
            <a:r>
              <a:rPr lang="en-US">
                <a:latin typeface="Calibri" pitchFamily="34" charset="0"/>
              </a:rPr>
              <a:t>123   quid memorem Alciden? Et mi genus ab Iove summo.”</a:t>
            </a:r>
            <a:endParaRPr lang="nl-NL">
              <a:latin typeface="Calibri" pitchFamily="34" charset="0"/>
            </a:endParaRPr>
          </a:p>
        </p:txBody>
      </p:sp>
      <p:cxnSp>
        <p:nvCxnSpPr>
          <p:cNvPr id="4" name="Rechte verbindingslijn 3"/>
          <p:cNvCxnSpPr/>
          <p:nvPr/>
        </p:nvCxnSpPr>
        <p:spPr>
          <a:xfrm>
            <a:off x="323850" y="3213100"/>
            <a:ext cx="6840538"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4821" name="Tekstvak 4"/>
          <p:cNvSpPr txBox="1">
            <a:spLocks noChangeArrowheads="1"/>
          </p:cNvSpPr>
          <p:nvPr/>
        </p:nvSpPr>
        <p:spPr bwMode="auto">
          <a:xfrm>
            <a:off x="250825" y="3375025"/>
            <a:ext cx="8642350" cy="2586038"/>
          </a:xfrm>
          <a:prstGeom prst="rect">
            <a:avLst/>
          </a:prstGeom>
          <a:noFill/>
          <a:ln w="9525">
            <a:noFill/>
            <a:miter lim="800000"/>
            <a:headEnd/>
            <a:tailEnd/>
          </a:ln>
        </p:spPr>
        <p:txBody>
          <a:bodyPr>
            <a:spAutoFit/>
          </a:bodyPr>
          <a:lstStyle/>
          <a:p>
            <a:r>
              <a:rPr lang="nl-NL">
                <a:latin typeface="Calibri" pitchFamily="34" charset="0"/>
              </a:rPr>
              <a:t>Ja zelfs, om u als smekeling te vragen en naar uw huis toe te gaan</a:t>
            </a:r>
          </a:p>
          <a:p>
            <a:r>
              <a:rPr lang="nl-NL">
                <a:latin typeface="Calibri" pitchFamily="34" charset="0"/>
              </a:rPr>
              <a:t>gaf diezelfde al smekend de opdrachten. Heb met zowel de zoon als met de vader,</a:t>
            </a:r>
          </a:p>
          <a:p>
            <a:r>
              <a:rPr lang="nl-NL">
                <a:latin typeface="Calibri" pitchFamily="34" charset="0"/>
              </a:rPr>
              <a:t>goedgunstige, smeek ik u, medelijden (want u bent tot alles in staat, en niet</a:t>
            </a:r>
          </a:p>
          <a:p>
            <a:r>
              <a:rPr lang="nl-NL">
                <a:latin typeface="Calibri" pitchFamily="34" charset="0"/>
              </a:rPr>
              <a:t>zomaar heeft Hecate u aan het hoofd van het Avernische woud gesteld),</a:t>
            </a:r>
          </a:p>
          <a:p>
            <a:r>
              <a:rPr lang="nl-NL">
                <a:latin typeface="Calibri" pitchFamily="34" charset="0"/>
              </a:rPr>
              <a:t>als Orpheus in staat was de schim van zijn vrouw op te roepen</a:t>
            </a:r>
          </a:p>
          <a:p>
            <a:r>
              <a:rPr lang="nl-NL">
                <a:latin typeface="Calibri" pitchFamily="34" charset="0"/>
              </a:rPr>
              <a:t>vertrouwend op zijn  Thracische lier en het klankrijke snaarinstrument,</a:t>
            </a:r>
          </a:p>
          <a:p>
            <a:r>
              <a:rPr lang="nl-NL">
                <a:latin typeface="Calibri" pitchFamily="34" charset="0"/>
              </a:rPr>
              <a:t>als Pollux zijn  broer vrijgekocht heeft met een afwisselende dood</a:t>
            </a:r>
          </a:p>
          <a:p>
            <a:r>
              <a:rPr lang="nl-NL">
                <a:latin typeface="Calibri" pitchFamily="34" charset="0"/>
              </a:rPr>
              <a:t>en hij zo vaak de weg én gaat én terug gaat. Waarom moet ik Theseus,</a:t>
            </a:r>
          </a:p>
          <a:p>
            <a:r>
              <a:rPr lang="nl-NL">
                <a:latin typeface="Calibri" pitchFamily="34" charset="0"/>
              </a:rPr>
              <a:t>waarom de grote Hercules vermelden? Ook ik heb een afkomst van Iupiter bovenin.”</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0C88ED64-A1AD-450B-9F1C-872E61B65460}" type="slidenum">
              <a:rPr lang="nl-NL"/>
              <a:pPr>
                <a:defRPr/>
              </a:pPr>
              <a:t>34</a:t>
            </a:fld>
            <a:endParaRPr lang="nl-NL"/>
          </a:p>
        </p:txBody>
      </p:sp>
      <p:sp>
        <p:nvSpPr>
          <p:cNvPr id="35843" name="Rechthoek 2"/>
          <p:cNvSpPr>
            <a:spLocks noChangeArrowheads="1"/>
          </p:cNvSpPr>
          <p:nvPr/>
        </p:nvSpPr>
        <p:spPr bwMode="auto">
          <a:xfrm>
            <a:off x="611188" y="404813"/>
            <a:ext cx="7921625" cy="6000750"/>
          </a:xfrm>
          <a:prstGeom prst="rect">
            <a:avLst/>
          </a:prstGeom>
          <a:noFill/>
          <a:ln w="9525">
            <a:noFill/>
            <a:miter lim="800000"/>
            <a:headEnd/>
            <a:tailEnd/>
          </a:ln>
        </p:spPr>
        <p:txBody>
          <a:bodyPr>
            <a:spAutoFit/>
          </a:bodyPr>
          <a:lstStyle/>
          <a:p>
            <a:r>
              <a:rPr lang="nl-NL" sz="2400">
                <a:latin typeface="Calibri" pitchFamily="34" charset="0"/>
                <a:sym typeface="Symbol" pitchFamily="18" charset="2"/>
              </a:rPr>
              <a:t></a:t>
            </a:r>
            <a:endParaRPr lang="nl-NL" sz="2400">
              <a:latin typeface="Calibri" pitchFamily="34" charset="0"/>
              <a:sym typeface="Wingdings" pitchFamily="2" charset="2"/>
            </a:endParaRPr>
          </a:p>
          <a:p>
            <a:r>
              <a:rPr lang="nl-NL" sz="2400">
                <a:latin typeface="Calibri" pitchFamily="34" charset="0"/>
                <a:sym typeface="Wingdings" pitchFamily="2" charset="2"/>
              </a:rPr>
              <a:t>De Sibylle probeert Aeneas nog bang te maken: ‘t is moeilijk en zo, en echt alleen de hele groten slagen er in ook nog een keer terug te komen. Het is er ook eng…</a:t>
            </a:r>
          </a:p>
          <a:p>
            <a:endParaRPr lang="nl-NL" sz="2400">
              <a:latin typeface="Calibri" pitchFamily="34" charset="0"/>
              <a:sym typeface="Wingdings" pitchFamily="2" charset="2"/>
            </a:endParaRPr>
          </a:p>
          <a:p>
            <a:r>
              <a:rPr lang="nl-NL" sz="2400">
                <a:latin typeface="Calibri" pitchFamily="34" charset="0"/>
                <a:sym typeface="Wingdings" pitchFamily="2" charset="2"/>
              </a:rPr>
              <a:t>Maar als ie het echt graag wil, goed dan. Alleen eerst drie opdrachten uitvoeren. Kijken of hij echt een grote jongen is. </a:t>
            </a:r>
          </a:p>
          <a:p>
            <a:endParaRPr lang="nl-NL" sz="2400">
              <a:latin typeface="Calibri" pitchFamily="34" charset="0"/>
              <a:sym typeface="Wingdings" pitchFamily="2" charset="2"/>
            </a:endParaRPr>
          </a:p>
          <a:p>
            <a:r>
              <a:rPr lang="nl-NL" sz="2400">
                <a:latin typeface="Calibri" pitchFamily="34" charset="0"/>
                <a:sym typeface="Wingdings" pitchFamily="2" charset="2"/>
              </a:rPr>
              <a:t>Aeneas moet een gouden tak plukken als cadeau voor Proserpina, immers de koningin van de onderwereld.</a:t>
            </a:r>
          </a:p>
          <a:p>
            <a:endParaRPr lang="nl-NL" sz="2400">
              <a:latin typeface="Calibri" pitchFamily="34" charset="0"/>
              <a:sym typeface="Wingdings" pitchFamily="2" charset="2"/>
            </a:endParaRPr>
          </a:p>
          <a:p>
            <a:r>
              <a:rPr lang="nl-NL" sz="2400">
                <a:latin typeface="Calibri" pitchFamily="34" charset="0"/>
                <a:sym typeface="Wingdings" pitchFamily="2" charset="2"/>
              </a:rPr>
              <a:t>Verder moet hij een onbegraven makker begraven (wie dat is wordt er niet bij verteld).</a:t>
            </a:r>
          </a:p>
          <a:p>
            <a:endParaRPr lang="nl-NL" sz="2400">
              <a:latin typeface="Calibri" pitchFamily="34" charset="0"/>
              <a:sym typeface="Wingdings" pitchFamily="2" charset="2"/>
            </a:endParaRPr>
          </a:p>
          <a:p>
            <a:r>
              <a:rPr lang="nl-NL" sz="2400">
                <a:latin typeface="Calibri" pitchFamily="34" charset="0"/>
                <a:sym typeface="Wingdings" pitchFamily="2" charset="2"/>
              </a:rPr>
              <a:t>En hij moet natuurlijk wat offeren.</a:t>
            </a:r>
          </a:p>
          <a:p>
            <a:endParaRPr lang="nl-NL" sz="2400">
              <a:latin typeface="Calibri" pitchFamily="34" charset="0"/>
              <a:sym typeface="Wingdings" pitchFamily="2" charset="2"/>
            </a:endParaRPr>
          </a:p>
        </p:txBody>
      </p:sp>
      <p:pic>
        <p:nvPicPr>
          <p:cNvPr id="4" name="Afbeelding 3" descr="goudentak.bmp"/>
          <p:cNvPicPr>
            <a:picLocks noChangeAspect="1"/>
          </p:cNvPicPr>
          <p:nvPr/>
        </p:nvPicPr>
        <p:blipFill>
          <a:blip r:embed="rId2" cstate="print"/>
          <a:srcRect/>
          <a:stretch>
            <a:fillRect/>
          </a:stretch>
        </p:blipFill>
        <p:spPr bwMode="auto">
          <a:xfrm>
            <a:off x="7524750" y="3500438"/>
            <a:ext cx="1019175" cy="698500"/>
          </a:xfrm>
          <a:prstGeom prst="rect">
            <a:avLst/>
          </a:prstGeom>
          <a:noFill/>
          <a:ln w="9525">
            <a:noFill/>
            <a:miter lim="800000"/>
            <a:headEnd/>
            <a:tailEnd/>
          </a:ln>
        </p:spPr>
      </p:pic>
      <p:pic>
        <p:nvPicPr>
          <p:cNvPr id="5" name="Afbeelding 4" descr="skelet.jpg"/>
          <p:cNvPicPr>
            <a:picLocks noChangeAspect="1"/>
          </p:cNvPicPr>
          <p:nvPr/>
        </p:nvPicPr>
        <p:blipFill>
          <a:blip r:embed="rId3" cstate="print"/>
          <a:srcRect/>
          <a:stretch>
            <a:fillRect/>
          </a:stretch>
        </p:blipFill>
        <p:spPr bwMode="auto">
          <a:xfrm>
            <a:off x="7235825" y="4941888"/>
            <a:ext cx="1008063" cy="1008062"/>
          </a:xfrm>
          <a:prstGeom prst="rect">
            <a:avLst/>
          </a:prstGeom>
          <a:noFill/>
          <a:ln w="9525">
            <a:noFill/>
            <a:miter lim="800000"/>
            <a:headEnd/>
            <a:tailEnd/>
          </a:ln>
        </p:spPr>
      </p:pic>
      <p:pic>
        <p:nvPicPr>
          <p:cNvPr id="6" name="Afbeelding 5" descr="schaap.jpg"/>
          <p:cNvPicPr>
            <a:picLocks noChangeAspect="1"/>
          </p:cNvPicPr>
          <p:nvPr/>
        </p:nvPicPr>
        <p:blipFill>
          <a:blip r:embed="rId4" cstate="print"/>
          <a:srcRect/>
          <a:stretch>
            <a:fillRect/>
          </a:stretch>
        </p:blipFill>
        <p:spPr bwMode="auto">
          <a:xfrm>
            <a:off x="2555875" y="5949950"/>
            <a:ext cx="503238" cy="482600"/>
          </a:xfrm>
          <a:prstGeom prst="rect">
            <a:avLst/>
          </a:prstGeom>
          <a:noFill/>
          <a:ln w="9525">
            <a:noFill/>
            <a:miter lim="800000"/>
            <a:headEnd/>
            <a:tailEnd/>
          </a:ln>
        </p:spPr>
      </p:pic>
      <p:pic>
        <p:nvPicPr>
          <p:cNvPr id="7" name="Afbeelding 6" descr="schaap.jpg"/>
          <p:cNvPicPr>
            <a:picLocks noChangeAspect="1"/>
          </p:cNvPicPr>
          <p:nvPr/>
        </p:nvPicPr>
        <p:blipFill>
          <a:blip r:embed="rId4" cstate="print"/>
          <a:srcRect/>
          <a:stretch>
            <a:fillRect/>
          </a:stretch>
        </p:blipFill>
        <p:spPr bwMode="auto">
          <a:xfrm>
            <a:off x="1476375" y="5949950"/>
            <a:ext cx="574675" cy="552450"/>
          </a:xfrm>
          <a:prstGeom prst="rect">
            <a:avLst/>
          </a:prstGeom>
          <a:noFill/>
          <a:ln w="9525">
            <a:noFill/>
            <a:miter lim="800000"/>
            <a:headEnd/>
            <a:tailEnd/>
          </a:ln>
        </p:spPr>
      </p:pic>
      <p:pic>
        <p:nvPicPr>
          <p:cNvPr id="8" name="Afbeelding 7" descr="schaap.jpg"/>
          <p:cNvPicPr>
            <a:picLocks noChangeAspect="1"/>
          </p:cNvPicPr>
          <p:nvPr/>
        </p:nvPicPr>
        <p:blipFill>
          <a:blip r:embed="rId4" cstate="print"/>
          <a:srcRect/>
          <a:stretch>
            <a:fillRect/>
          </a:stretch>
        </p:blipFill>
        <p:spPr bwMode="auto">
          <a:xfrm>
            <a:off x="3563938" y="5949950"/>
            <a:ext cx="431800" cy="4143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41ADC822-BAE9-404B-A77E-C452D6DF0342}" type="slidenum">
              <a:rPr lang="nl-NL"/>
              <a:pPr>
                <a:defRPr/>
              </a:pPr>
              <a:t>35</a:t>
            </a:fld>
            <a:endParaRPr lang="nl-NL"/>
          </a:p>
        </p:txBody>
      </p:sp>
      <p:sp>
        <p:nvSpPr>
          <p:cNvPr id="36867" name="Tekstvak 2"/>
          <p:cNvSpPr txBox="1">
            <a:spLocks noChangeArrowheads="1"/>
          </p:cNvSpPr>
          <p:nvPr/>
        </p:nvSpPr>
        <p:spPr bwMode="auto">
          <a:xfrm>
            <a:off x="395288" y="333375"/>
            <a:ext cx="6408737" cy="2584450"/>
          </a:xfrm>
          <a:prstGeom prst="rect">
            <a:avLst/>
          </a:prstGeom>
          <a:noFill/>
          <a:ln w="9525">
            <a:noFill/>
            <a:miter lim="800000"/>
            <a:headEnd/>
            <a:tailEnd/>
          </a:ln>
        </p:spPr>
        <p:txBody>
          <a:bodyPr>
            <a:spAutoFit/>
          </a:bodyPr>
          <a:lstStyle/>
          <a:p>
            <a:r>
              <a:rPr lang="en-US">
                <a:latin typeface="Calibri" pitchFamily="34" charset="0"/>
              </a:rPr>
              <a:t>124   Talibus orabat dictis arasque tenebat,</a:t>
            </a:r>
            <a:endParaRPr lang="nl-NL">
              <a:latin typeface="Calibri" pitchFamily="34" charset="0"/>
            </a:endParaRPr>
          </a:p>
          <a:p>
            <a:r>
              <a:rPr lang="en-US">
                <a:latin typeface="Calibri" pitchFamily="34" charset="0"/>
              </a:rPr>
              <a:t>125   cum sic orsa loqui vates: “Sate sanguine divum,</a:t>
            </a:r>
            <a:endParaRPr lang="nl-NL">
              <a:latin typeface="Calibri" pitchFamily="34" charset="0"/>
            </a:endParaRPr>
          </a:p>
          <a:p>
            <a:r>
              <a:rPr lang="en-US">
                <a:latin typeface="Calibri" pitchFamily="34" charset="0"/>
              </a:rPr>
              <a:t>126   Tros Anchisiade, facilis descensus Averno:</a:t>
            </a:r>
            <a:endParaRPr lang="nl-NL">
              <a:latin typeface="Calibri" pitchFamily="34" charset="0"/>
            </a:endParaRPr>
          </a:p>
          <a:p>
            <a:r>
              <a:rPr lang="en-US">
                <a:latin typeface="Calibri" pitchFamily="34" charset="0"/>
              </a:rPr>
              <a:t>127   noctes atque dies patet atri ianua Ditis;</a:t>
            </a:r>
            <a:endParaRPr lang="nl-NL">
              <a:latin typeface="Calibri" pitchFamily="34" charset="0"/>
            </a:endParaRPr>
          </a:p>
          <a:p>
            <a:r>
              <a:rPr lang="en-US">
                <a:latin typeface="Calibri" pitchFamily="34" charset="0"/>
              </a:rPr>
              <a:t>128   sed revocare gradum superasque evadere ad auras,</a:t>
            </a:r>
            <a:endParaRPr lang="nl-NL">
              <a:latin typeface="Calibri" pitchFamily="34" charset="0"/>
            </a:endParaRPr>
          </a:p>
          <a:p>
            <a:r>
              <a:rPr lang="en-US">
                <a:latin typeface="Calibri" pitchFamily="34" charset="0"/>
              </a:rPr>
              <a:t>129   hoc opus, hic labor est. Pauci, quos aequus amavit</a:t>
            </a:r>
            <a:endParaRPr lang="nl-NL">
              <a:latin typeface="Calibri" pitchFamily="34" charset="0"/>
            </a:endParaRPr>
          </a:p>
          <a:p>
            <a:r>
              <a:rPr lang="en-US">
                <a:latin typeface="Calibri" pitchFamily="34" charset="0"/>
              </a:rPr>
              <a:t>130   Iuppiter aut ardens evexit ad aethera virtus,</a:t>
            </a:r>
            <a:endParaRPr lang="nl-NL">
              <a:latin typeface="Calibri" pitchFamily="34" charset="0"/>
            </a:endParaRPr>
          </a:p>
          <a:p>
            <a:r>
              <a:rPr lang="en-US">
                <a:latin typeface="Calibri" pitchFamily="34" charset="0"/>
              </a:rPr>
              <a:t>131   dis geniti potuere. Tenent media omnia silvae,</a:t>
            </a:r>
            <a:endParaRPr lang="nl-NL">
              <a:latin typeface="Calibri" pitchFamily="34" charset="0"/>
            </a:endParaRPr>
          </a:p>
          <a:p>
            <a:r>
              <a:rPr lang="en-US">
                <a:latin typeface="Calibri" pitchFamily="34" charset="0"/>
              </a:rPr>
              <a:t>132   Cocytusque sinu labens circumvenit atro.</a:t>
            </a:r>
            <a:endParaRPr lang="nl-NL">
              <a:latin typeface="Calibri" pitchFamily="34" charset="0"/>
            </a:endParaRPr>
          </a:p>
        </p:txBody>
      </p:sp>
      <p:cxnSp>
        <p:nvCxnSpPr>
          <p:cNvPr id="4" name="Rechte verbindingslijn 3"/>
          <p:cNvCxnSpPr/>
          <p:nvPr/>
        </p:nvCxnSpPr>
        <p:spPr>
          <a:xfrm>
            <a:off x="539750" y="3141663"/>
            <a:ext cx="6840538"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6869" name="Tekstvak 4"/>
          <p:cNvSpPr txBox="1">
            <a:spLocks noChangeArrowheads="1"/>
          </p:cNvSpPr>
          <p:nvPr/>
        </p:nvSpPr>
        <p:spPr bwMode="auto">
          <a:xfrm>
            <a:off x="323850" y="3357563"/>
            <a:ext cx="8351838" cy="2584450"/>
          </a:xfrm>
          <a:prstGeom prst="rect">
            <a:avLst/>
          </a:prstGeom>
          <a:noFill/>
          <a:ln w="9525">
            <a:noFill/>
            <a:miter lim="800000"/>
            <a:headEnd/>
            <a:tailEnd/>
          </a:ln>
        </p:spPr>
        <p:txBody>
          <a:bodyPr>
            <a:spAutoFit/>
          </a:bodyPr>
          <a:lstStyle/>
          <a:p>
            <a:r>
              <a:rPr lang="nl-NL">
                <a:latin typeface="Calibri" pitchFamily="34" charset="0"/>
              </a:rPr>
              <a:t>Met dergelijke woorden smeekte hij en hield hij het altaar vast,</a:t>
            </a:r>
          </a:p>
          <a:p>
            <a:r>
              <a:rPr lang="nl-NL">
                <a:latin typeface="Calibri" pitchFamily="34" charset="0"/>
              </a:rPr>
              <a:t>toen de profetes zo begon te spreken: “Gij, afstammend van het bloed van de goden,</a:t>
            </a:r>
          </a:p>
          <a:p>
            <a:r>
              <a:rPr lang="nl-NL">
                <a:latin typeface="Calibri" pitchFamily="34" charset="0"/>
              </a:rPr>
              <a:t>Trojaan, zoon van Anchises, makkelijk is de afdaling naar de Onderwereld:</a:t>
            </a:r>
          </a:p>
          <a:p>
            <a:r>
              <a:rPr lang="nl-NL">
                <a:latin typeface="Calibri" pitchFamily="34" charset="0"/>
              </a:rPr>
              <a:t>nachten en dagen staat de toegang van de donkere Pluto open;</a:t>
            </a:r>
          </a:p>
          <a:p>
            <a:r>
              <a:rPr lang="nl-NL">
                <a:latin typeface="Calibri" pitchFamily="34" charset="0"/>
              </a:rPr>
              <a:t>maar op de schreden terugkeren en ontsnappen naar de bovenwereld,</a:t>
            </a:r>
          </a:p>
          <a:p>
            <a:r>
              <a:rPr lang="nl-NL">
                <a:latin typeface="Calibri" pitchFamily="34" charset="0"/>
              </a:rPr>
              <a:t>dit is het werk, dit (is) de inspanning. Weinigen, van wie de goedgunstige Jupiter</a:t>
            </a:r>
          </a:p>
          <a:p>
            <a:r>
              <a:rPr lang="nl-NL">
                <a:latin typeface="Calibri" pitchFamily="34" charset="0"/>
              </a:rPr>
              <a:t>hield of die een brandende moed tot de hemel verhief,</a:t>
            </a:r>
          </a:p>
          <a:p>
            <a:r>
              <a:rPr lang="nl-NL">
                <a:latin typeface="Calibri" pitchFamily="34" charset="0"/>
              </a:rPr>
              <a:t>afstammend van de goden waren ertoe in staat. Bossen bedekken al het gebied er</a:t>
            </a:r>
          </a:p>
          <a:p>
            <a:r>
              <a:rPr lang="nl-NL">
                <a:latin typeface="Calibri" pitchFamily="34" charset="0"/>
              </a:rPr>
              <a:t>tussen, en de Cocytus, glijdend met zijn donkere bochtige loop, stroomt er omheen.</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F8E129F9-CEFD-4841-B9F8-84413581B318}" type="slidenum">
              <a:rPr lang="nl-NL"/>
              <a:pPr>
                <a:defRPr/>
              </a:pPr>
              <a:t>36</a:t>
            </a:fld>
            <a:endParaRPr lang="nl-NL"/>
          </a:p>
        </p:txBody>
      </p:sp>
      <p:sp>
        <p:nvSpPr>
          <p:cNvPr id="37891" name="Tekstvak 2"/>
          <p:cNvSpPr txBox="1">
            <a:spLocks noChangeArrowheads="1"/>
          </p:cNvSpPr>
          <p:nvPr/>
        </p:nvSpPr>
        <p:spPr bwMode="auto">
          <a:xfrm>
            <a:off x="323850" y="404813"/>
            <a:ext cx="6119813" cy="2584450"/>
          </a:xfrm>
          <a:prstGeom prst="rect">
            <a:avLst/>
          </a:prstGeom>
          <a:noFill/>
          <a:ln w="9525">
            <a:noFill/>
            <a:miter lim="800000"/>
            <a:headEnd/>
            <a:tailEnd/>
          </a:ln>
        </p:spPr>
        <p:txBody>
          <a:bodyPr>
            <a:spAutoFit/>
          </a:bodyPr>
          <a:lstStyle/>
          <a:p>
            <a:r>
              <a:rPr lang="en-US">
                <a:latin typeface="Calibri" pitchFamily="34" charset="0"/>
              </a:rPr>
              <a:t>133   Quod si tantus amor menti, si tanta cupido est</a:t>
            </a:r>
            <a:endParaRPr lang="nl-NL">
              <a:latin typeface="Calibri" pitchFamily="34" charset="0"/>
            </a:endParaRPr>
          </a:p>
          <a:p>
            <a:r>
              <a:rPr lang="en-US">
                <a:latin typeface="Calibri" pitchFamily="34" charset="0"/>
              </a:rPr>
              <a:t>134   bis Stygios innare lacus, bis nigra videre</a:t>
            </a:r>
            <a:endParaRPr lang="nl-NL">
              <a:latin typeface="Calibri" pitchFamily="34" charset="0"/>
            </a:endParaRPr>
          </a:p>
          <a:p>
            <a:r>
              <a:rPr lang="en-US">
                <a:latin typeface="Calibri" pitchFamily="34" charset="0"/>
              </a:rPr>
              <a:t>135   Tartara, et insano iuvat indulgere labori,</a:t>
            </a:r>
            <a:endParaRPr lang="nl-NL">
              <a:latin typeface="Calibri" pitchFamily="34" charset="0"/>
            </a:endParaRPr>
          </a:p>
          <a:p>
            <a:r>
              <a:rPr lang="en-US">
                <a:latin typeface="Calibri" pitchFamily="34" charset="0"/>
              </a:rPr>
              <a:t>136   accipe quae peragenda prius. Latet de arbore opaca</a:t>
            </a:r>
            <a:endParaRPr lang="nl-NL">
              <a:latin typeface="Calibri" pitchFamily="34" charset="0"/>
            </a:endParaRPr>
          </a:p>
          <a:p>
            <a:r>
              <a:rPr lang="en-US">
                <a:latin typeface="Calibri" pitchFamily="34" charset="0"/>
              </a:rPr>
              <a:t>137   aureus et foliis et lento vimine ramus,</a:t>
            </a:r>
            <a:endParaRPr lang="nl-NL">
              <a:latin typeface="Calibri" pitchFamily="34" charset="0"/>
            </a:endParaRPr>
          </a:p>
          <a:p>
            <a:r>
              <a:rPr lang="en-US">
                <a:latin typeface="Calibri" pitchFamily="34" charset="0"/>
              </a:rPr>
              <a:t>138   Iunoni infernae dictus sacer; hunc tegit omnis</a:t>
            </a:r>
            <a:endParaRPr lang="nl-NL">
              <a:latin typeface="Calibri" pitchFamily="34" charset="0"/>
            </a:endParaRPr>
          </a:p>
          <a:p>
            <a:r>
              <a:rPr lang="en-US">
                <a:latin typeface="Calibri" pitchFamily="34" charset="0"/>
              </a:rPr>
              <a:t>139   lucus et obscuris claudunt convallibus umbrae.</a:t>
            </a:r>
            <a:endParaRPr lang="nl-NL">
              <a:latin typeface="Calibri" pitchFamily="34" charset="0"/>
            </a:endParaRPr>
          </a:p>
          <a:p>
            <a:r>
              <a:rPr lang="en-US">
                <a:latin typeface="Calibri" pitchFamily="34" charset="0"/>
              </a:rPr>
              <a:t>140   Sed non ante datur telluris operta subire</a:t>
            </a:r>
            <a:endParaRPr lang="nl-NL">
              <a:latin typeface="Calibri" pitchFamily="34" charset="0"/>
            </a:endParaRPr>
          </a:p>
          <a:p>
            <a:r>
              <a:rPr lang="en-US">
                <a:latin typeface="Calibri" pitchFamily="34" charset="0"/>
              </a:rPr>
              <a:t>141   auricomos quam quis decerpserit arbore fetus.</a:t>
            </a:r>
            <a:endParaRPr lang="nl-NL">
              <a:latin typeface="Calibri" pitchFamily="34" charset="0"/>
            </a:endParaRPr>
          </a:p>
        </p:txBody>
      </p:sp>
      <p:cxnSp>
        <p:nvCxnSpPr>
          <p:cNvPr id="4" name="Rechte verbindingslijn 3"/>
          <p:cNvCxnSpPr/>
          <p:nvPr/>
        </p:nvCxnSpPr>
        <p:spPr>
          <a:xfrm>
            <a:off x="395288" y="3213100"/>
            <a:ext cx="684053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7893" name="Tekstvak 4"/>
          <p:cNvSpPr txBox="1">
            <a:spLocks noChangeArrowheads="1"/>
          </p:cNvSpPr>
          <p:nvPr/>
        </p:nvSpPr>
        <p:spPr bwMode="auto">
          <a:xfrm>
            <a:off x="323850" y="3500438"/>
            <a:ext cx="8496300" cy="2586037"/>
          </a:xfrm>
          <a:prstGeom prst="rect">
            <a:avLst/>
          </a:prstGeom>
          <a:noFill/>
          <a:ln w="9525">
            <a:noFill/>
            <a:miter lim="800000"/>
            <a:headEnd/>
            <a:tailEnd/>
          </a:ln>
        </p:spPr>
        <p:txBody>
          <a:bodyPr>
            <a:spAutoFit/>
          </a:bodyPr>
          <a:lstStyle/>
          <a:p>
            <a:r>
              <a:rPr lang="nl-NL" dirty="0">
                <a:latin typeface="Calibri" pitchFamily="34" charset="0"/>
              </a:rPr>
              <a:t>Maar als jouw geest een zo grote liefde heeft, als hij een zo groot </a:t>
            </a:r>
            <a:r>
              <a:rPr lang="nl-NL" dirty="0" smtClean="0">
                <a:latin typeface="Calibri" pitchFamily="34" charset="0"/>
              </a:rPr>
              <a:t>verlangen </a:t>
            </a:r>
            <a:r>
              <a:rPr lang="nl-NL" dirty="0">
                <a:latin typeface="Calibri" pitchFamily="34" charset="0"/>
              </a:rPr>
              <a:t>heeft</a:t>
            </a:r>
          </a:p>
          <a:p>
            <a:r>
              <a:rPr lang="nl-NL" dirty="0">
                <a:latin typeface="Calibri" pitchFamily="34" charset="0"/>
              </a:rPr>
              <a:t>tweemaal de meren van de Onderwereld te bevaren, tweemaal de zwarte</a:t>
            </a:r>
          </a:p>
          <a:p>
            <a:r>
              <a:rPr lang="nl-NL" dirty="0" err="1">
                <a:latin typeface="Calibri" pitchFamily="34" charset="0"/>
              </a:rPr>
              <a:t>Tartarus</a:t>
            </a:r>
            <a:r>
              <a:rPr lang="nl-NL" dirty="0">
                <a:latin typeface="Calibri" pitchFamily="34" charset="0"/>
              </a:rPr>
              <a:t> te zien, en (als) het jou plezier doet toe te geven aan een waanzinnige klus,</a:t>
            </a:r>
          </a:p>
          <a:p>
            <a:r>
              <a:rPr lang="nl-NL" dirty="0">
                <a:latin typeface="Calibri" pitchFamily="34" charset="0"/>
              </a:rPr>
              <a:t>verneem dan wat er eerst voltooid moet worden. Schuil gaat in een schaduwrijke boom</a:t>
            </a:r>
          </a:p>
          <a:p>
            <a:r>
              <a:rPr lang="nl-NL" dirty="0">
                <a:latin typeface="Calibri" pitchFamily="34" charset="0"/>
              </a:rPr>
              <a:t>een gouden tak, zowel qua bladeren als qua buigzame twijg (van goud),</a:t>
            </a:r>
          </a:p>
          <a:p>
            <a:r>
              <a:rPr lang="nl-NL" dirty="0">
                <a:latin typeface="Calibri" pitchFamily="34" charset="0"/>
              </a:rPr>
              <a:t>gewijd aan </a:t>
            </a:r>
            <a:r>
              <a:rPr lang="nl-NL" dirty="0" err="1">
                <a:latin typeface="Calibri" pitchFamily="34" charset="0"/>
              </a:rPr>
              <a:t>Iuno</a:t>
            </a:r>
            <a:r>
              <a:rPr lang="nl-NL" dirty="0">
                <a:latin typeface="Calibri" pitchFamily="34" charset="0"/>
              </a:rPr>
              <a:t> van de Onderwereld (=</a:t>
            </a:r>
            <a:r>
              <a:rPr lang="nl-NL" dirty="0" err="1">
                <a:latin typeface="Calibri" pitchFamily="34" charset="0"/>
              </a:rPr>
              <a:t>Proserpina</a:t>
            </a:r>
            <a:r>
              <a:rPr lang="nl-NL" dirty="0">
                <a:latin typeface="Calibri" pitchFamily="34" charset="0"/>
              </a:rPr>
              <a:t>); deze bedekt een heel</a:t>
            </a:r>
          </a:p>
          <a:p>
            <a:r>
              <a:rPr lang="nl-NL" dirty="0">
                <a:latin typeface="Calibri" pitchFamily="34" charset="0"/>
              </a:rPr>
              <a:t>woud en schaduwen in de donkere dalen/valleien omsluiten hem.</a:t>
            </a:r>
          </a:p>
          <a:p>
            <a:r>
              <a:rPr lang="nl-NL" dirty="0">
                <a:latin typeface="Calibri" pitchFamily="34" charset="0"/>
              </a:rPr>
              <a:t>Maar niet eerder is het geoorloofd in de donkere diepten af te dalen</a:t>
            </a:r>
          </a:p>
          <a:p>
            <a:r>
              <a:rPr lang="nl-NL" dirty="0">
                <a:latin typeface="Calibri" pitchFamily="34" charset="0"/>
              </a:rPr>
              <a:t>dan dat/wanneer iemand de tak(ken) met de gouden bladeren zal hebben geplukt.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BD94A692-B8EB-4F33-B136-52F70697A561}" type="slidenum">
              <a:rPr lang="nl-NL"/>
              <a:pPr>
                <a:defRPr/>
              </a:pPr>
              <a:t>37</a:t>
            </a:fld>
            <a:endParaRPr lang="nl-NL"/>
          </a:p>
        </p:txBody>
      </p:sp>
      <p:sp>
        <p:nvSpPr>
          <p:cNvPr id="38915" name="Tekstvak 2"/>
          <p:cNvSpPr txBox="1">
            <a:spLocks noChangeArrowheads="1"/>
          </p:cNvSpPr>
          <p:nvPr/>
        </p:nvSpPr>
        <p:spPr bwMode="auto">
          <a:xfrm>
            <a:off x="323850" y="476250"/>
            <a:ext cx="8064500" cy="2032000"/>
          </a:xfrm>
          <a:prstGeom prst="rect">
            <a:avLst/>
          </a:prstGeom>
          <a:noFill/>
          <a:ln w="9525">
            <a:noFill/>
            <a:miter lim="800000"/>
            <a:headEnd/>
            <a:tailEnd/>
          </a:ln>
        </p:spPr>
        <p:txBody>
          <a:bodyPr>
            <a:spAutoFit/>
          </a:bodyPr>
          <a:lstStyle/>
          <a:p>
            <a:r>
              <a:rPr lang="en-US">
                <a:latin typeface="Calibri" pitchFamily="34" charset="0"/>
              </a:rPr>
              <a:t>142   Hoc sibi pulchra suum ferri Proserpina munus</a:t>
            </a:r>
            <a:endParaRPr lang="nl-NL">
              <a:latin typeface="Calibri" pitchFamily="34" charset="0"/>
            </a:endParaRPr>
          </a:p>
          <a:p>
            <a:r>
              <a:rPr lang="en-US">
                <a:latin typeface="Calibri" pitchFamily="34" charset="0"/>
              </a:rPr>
              <a:t>143   instituit. Primo avulso non deficit alter</a:t>
            </a:r>
            <a:endParaRPr lang="nl-NL">
              <a:latin typeface="Calibri" pitchFamily="34" charset="0"/>
            </a:endParaRPr>
          </a:p>
          <a:p>
            <a:r>
              <a:rPr lang="en-US">
                <a:latin typeface="Calibri" pitchFamily="34" charset="0"/>
              </a:rPr>
              <a:t>144   aureus, et simili frondescit virga metallo.</a:t>
            </a:r>
            <a:endParaRPr lang="nl-NL">
              <a:latin typeface="Calibri" pitchFamily="34" charset="0"/>
            </a:endParaRPr>
          </a:p>
          <a:p>
            <a:r>
              <a:rPr lang="nl-NL">
                <a:latin typeface="Calibri" pitchFamily="34" charset="0"/>
              </a:rPr>
              <a:t>145   Ergo alte vestiga oculis et rite repertum</a:t>
            </a:r>
          </a:p>
          <a:p>
            <a:r>
              <a:rPr lang="en-US">
                <a:latin typeface="Calibri" pitchFamily="34" charset="0"/>
              </a:rPr>
              <a:t>146   carpe manu; namque ipse volens facilisque sequetur,</a:t>
            </a:r>
            <a:endParaRPr lang="nl-NL">
              <a:latin typeface="Calibri" pitchFamily="34" charset="0"/>
            </a:endParaRPr>
          </a:p>
          <a:p>
            <a:r>
              <a:rPr lang="en-US">
                <a:latin typeface="Calibri" pitchFamily="34" charset="0"/>
              </a:rPr>
              <a:t>147   si te fata vocant; aliter non viribus ullis</a:t>
            </a:r>
            <a:endParaRPr lang="nl-NL">
              <a:latin typeface="Calibri" pitchFamily="34" charset="0"/>
            </a:endParaRPr>
          </a:p>
          <a:p>
            <a:r>
              <a:rPr lang="en-US">
                <a:latin typeface="Calibri" pitchFamily="34" charset="0"/>
              </a:rPr>
              <a:t>148   vincere nec duro poteris convellere ferro.</a:t>
            </a:r>
            <a:endParaRPr lang="nl-NL">
              <a:latin typeface="Calibri" pitchFamily="34" charset="0"/>
            </a:endParaRPr>
          </a:p>
        </p:txBody>
      </p:sp>
      <p:cxnSp>
        <p:nvCxnSpPr>
          <p:cNvPr id="4" name="Rechte verbindingslijn 3"/>
          <p:cNvCxnSpPr/>
          <p:nvPr/>
        </p:nvCxnSpPr>
        <p:spPr>
          <a:xfrm>
            <a:off x="395288" y="2997200"/>
            <a:ext cx="684053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8917" name="Tekstvak 4"/>
          <p:cNvSpPr txBox="1">
            <a:spLocks noChangeArrowheads="1"/>
          </p:cNvSpPr>
          <p:nvPr/>
        </p:nvSpPr>
        <p:spPr bwMode="auto">
          <a:xfrm>
            <a:off x="323850" y="3357563"/>
            <a:ext cx="8208963" cy="2030412"/>
          </a:xfrm>
          <a:prstGeom prst="rect">
            <a:avLst/>
          </a:prstGeom>
          <a:noFill/>
          <a:ln w="9525">
            <a:noFill/>
            <a:miter lim="800000"/>
            <a:headEnd/>
            <a:tailEnd/>
          </a:ln>
        </p:spPr>
        <p:txBody>
          <a:bodyPr>
            <a:spAutoFit/>
          </a:bodyPr>
          <a:lstStyle/>
          <a:p>
            <a:r>
              <a:rPr lang="nl-NL">
                <a:latin typeface="Calibri" pitchFamily="34" charset="0"/>
              </a:rPr>
              <a:t>De mooie Proserpina heeft ingesteld dat dit aan haar wordt gebracht als haar eigen</a:t>
            </a:r>
          </a:p>
          <a:p>
            <a:r>
              <a:rPr lang="nl-NL">
                <a:latin typeface="Calibri" pitchFamily="34" charset="0"/>
              </a:rPr>
              <a:t>geschenk. Wanneer de eerste losgerukt is, ontbreekt een tweede gouden niet,</a:t>
            </a:r>
          </a:p>
          <a:p>
            <a:r>
              <a:rPr lang="nl-NL">
                <a:latin typeface="Calibri" pitchFamily="34" charset="0"/>
              </a:rPr>
              <a:t>en loopt de tak uit met hetzelfde metaal.</a:t>
            </a:r>
          </a:p>
          <a:p>
            <a:r>
              <a:rPr lang="nl-NL">
                <a:latin typeface="Calibri" pitchFamily="34" charset="0"/>
              </a:rPr>
              <a:t>Dus spoor hem, omhoogkijkend, met je ogen op en, nadat hij gevonden is, pluk hem </a:t>
            </a:r>
          </a:p>
          <a:p>
            <a:r>
              <a:rPr lang="nl-NL">
                <a:latin typeface="Calibri" pitchFamily="34" charset="0"/>
              </a:rPr>
              <a:t>met je hand volgens juist gebruik; want vanzelf zal hij vrijwillig en gemakkelijk volgen,</a:t>
            </a:r>
          </a:p>
          <a:p>
            <a:r>
              <a:rPr lang="nl-NL">
                <a:latin typeface="Calibri" pitchFamily="34" charset="0"/>
              </a:rPr>
              <a:t>als het lot jou roept; anders zul je met geen krachten in staat zijn</a:t>
            </a:r>
          </a:p>
          <a:p>
            <a:r>
              <a:rPr lang="nl-NL">
                <a:latin typeface="Calibri" pitchFamily="34" charset="0"/>
              </a:rPr>
              <a:t>hem te overwinnen en ook niet hem met een hard ijzer/mes af te snijden.</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484EDD5D-F005-4B1B-B4F5-2BEBF1A59285}" type="slidenum">
              <a:rPr lang="nl-NL"/>
              <a:pPr>
                <a:defRPr/>
              </a:pPr>
              <a:t>38</a:t>
            </a:fld>
            <a:endParaRPr lang="nl-NL"/>
          </a:p>
        </p:txBody>
      </p:sp>
      <p:sp>
        <p:nvSpPr>
          <p:cNvPr id="39939" name="Tekstvak 2"/>
          <p:cNvSpPr txBox="1">
            <a:spLocks noChangeArrowheads="1"/>
          </p:cNvSpPr>
          <p:nvPr/>
        </p:nvSpPr>
        <p:spPr bwMode="auto">
          <a:xfrm>
            <a:off x="323850" y="333375"/>
            <a:ext cx="5543550" cy="2030413"/>
          </a:xfrm>
          <a:prstGeom prst="rect">
            <a:avLst/>
          </a:prstGeom>
          <a:noFill/>
          <a:ln w="9525">
            <a:noFill/>
            <a:miter lim="800000"/>
            <a:headEnd/>
            <a:tailEnd/>
          </a:ln>
        </p:spPr>
        <p:txBody>
          <a:bodyPr>
            <a:spAutoFit/>
          </a:bodyPr>
          <a:lstStyle/>
          <a:p>
            <a:r>
              <a:rPr lang="en-US">
                <a:latin typeface="Calibri" pitchFamily="34" charset="0"/>
              </a:rPr>
              <a:t>149   Praeterea iacet exanimum tibi corpus amici</a:t>
            </a:r>
            <a:endParaRPr lang="nl-NL">
              <a:latin typeface="Calibri" pitchFamily="34" charset="0"/>
            </a:endParaRPr>
          </a:p>
          <a:p>
            <a:r>
              <a:rPr lang="en-US">
                <a:latin typeface="Calibri" pitchFamily="34" charset="0"/>
              </a:rPr>
              <a:t>150   (heu nescis) totamque incestat funere classem,</a:t>
            </a:r>
            <a:endParaRPr lang="nl-NL">
              <a:latin typeface="Calibri" pitchFamily="34" charset="0"/>
            </a:endParaRPr>
          </a:p>
          <a:p>
            <a:r>
              <a:rPr lang="en-US">
                <a:latin typeface="Calibri" pitchFamily="34" charset="0"/>
              </a:rPr>
              <a:t>151   dum consulta petis nostroque in limine pendes.</a:t>
            </a:r>
            <a:endParaRPr lang="nl-NL">
              <a:latin typeface="Calibri" pitchFamily="34" charset="0"/>
            </a:endParaRPr>
          </a:p>
          <a:p>
            <a:r>
              <a:rPr lang="en-US">
                <a:latin typeface="Calibri" pitchFamily="34" charset="0"/>
              </a:rPr>
              <a:t>152   Sedibus hunc refer ante suis et conde sepulcro.</a:t>
            </a:r>
            <a:endParaRPr lang="nl-NL">
              <a:latin typeface="Calibri" pitchFamily="34" charset="0"/>
            </a:endParaRPr>
          </a:p>
          <a:p>
            <a:r>
              <a:rPr lang="en-US">
                <a:latin typeface="Calibri" pitchFamily="34" charset="0"/>
              </a:rPr>
              <a:t>153   Duc nigras pecudes; ea prima piacula sunto.</a:t>
            </a:r>
            <a:endParaRPr lang="nl-NL">
              <a:latin typeface="Calibri" pitchFamily="34" charset="0"/>
            </a:endParaRPr>
          </a:p>
          <a:p>
            <a:r>
              <a:rPr lang="en-US">
                <a:latin typeface="Calibri" pitchFamily="34" charset="0"/>
              </a:rPr>
              <a:t>154   Sic demum lucos Stygis et regna invia vivis</a:t>
            </a:r>
            <a:endParaRPr lang="nl-NL">
              <a:latin typeface="Calibri" pitchFamily="34" charset="0"/>
            </a:endParaRPr>
          </a:p>
          <a:p>
            <a:r>
              <a:rPr lang="en-US">
                <a:latin typeface="Calibri" pitchFamily="34" charset="0"/>
              </a:rPr>
              <a:t>155   aspicies.” Dixit, pressoque obmutuit ore.</a:t>
            </a:r>
            <a:endParaRPr lang="nl-NL">
              <a:latin typeface="Calibri" pitchFamily="34" charset="0"/>
            </a:endParaRPr>
          </a:p>
        </p:txBody>
      </p:sp>
      <p:cxnSp>
        <p:nvCxnSpPr>
          <p:cNvPr id="4" name="Rechte verbindingslijn 3"/>
          <p:cNvCxnSpPr/>
          <p:nvPr/>
        </p:nvCxnSpPr>
        <p:spPr>
          <a:xfrm>
            <a:off x="395288" y="3213100"/>
            <a:ext cx="684053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9941" name="Tekstvak 4"/>
          <p:cNvSpPr txBox="1">
            <a:spLocks noChangeArrowheads="1"/>
          </p:cNvSpPr>
          <p:nvPr/>
        </p:nvSpPr>
        <p:spPr bwMode="auto">
          <a:xfrm>
            <a:off x="395288" y="3573463"/>
            <a:ext cx="8280400" cy="2030412"/>
          </a:xfrm>
          <a:prstGeom prst="rect">
            <a:avLst/>
          </a:prstGeom>
          <a:noFill/>
          <a:ln w="9525">
            <a:noFill/>
            <a:miter lim="800000"/>
            <a:headEnd/>
            <a:tailEnd/>
          </a:ln>
        </p:spPr>
        <p:txBody>
          <a:bodyPr>
            <a:spAutoFit/>
          </a:bodyPr>
          <a:lstStyle/>
          <a:p>
            <a:r>
              <a:rPr lang="nl-NL">
                <a:latin typeface="Calibri" pitchFamily="34" charset="0"/>
              </a:rPr>
              <a:t>Voorts ligt er voor jou het ontzielde lichaam van je vriend</a:t>
            </a:r>
          </a:p>
          <a:p>
            <a:r>
              <a:rPr lang="nl-NL">
                <a:latin typeface="Calibri" pitchFamily="34" charset="0"/>
              </a:rPr>
              <a:t>(ach, je weet dat niet) en hij bezoedelt met zijn lijk de hele vloot,</a:t>
            </a:r>
          </a:p>
          <a:p>
            <a:r>
              <a:rPr lang="nl-NL">
                <a:latin typeface="Calibri" pitchFamily="34" charset="0"/>
              </a:rPr>
              <a:t>terwijl jij de orakels raadpleegt en op mijn drempel/tempel rondhangt.</a:t>
            </a:r>
          </a:p>
          <a:p>
            <a:r>
              <a:rPr lang="nl-NL">
                <a:latin typeface="Calibri" pitchFamily="34" charset="0"/>
              </a:rPr>
              <a:t>Deze breng je eerst naar de rustplaats waar hij recht op heeft en berg hem in een graf.</a:t>
            </a:r>
          </a:p>
          <a:p>
            <a:r>
              <a:rPr lang="nl-NL">
                <a:latin typeface="Calibri" pitchFamily="34" charset="0"/>
              </a:rPr>
              <a:t>Leid zwarte schapen (naar het altaar); die moeten de eerste zoenoffers zijn.</a:t>
            </a:r>
          </a:p>
          <a:p>
            <a:r>
              <a:rPr lang="nl-NL">
                <a:latin typeface="Calibri" pitchFamily="34" charset="0"/>
              </a:rPr>
              <a:t>Zo pas/alleen zo zul je de Stygische wouden en het rijk ontoegankelijk voor levenden</a:t>
            </a:r>
          </a:p>
          <a:p>
            <a:r>
              <a:rPr lang="nl-NL">
                <a:latin typeface="Calibri" pitchFamily="34" charset="0"/>
              </a:rPr>
              <a:t>aanschouwen.” Zij sprak, en na haar mond te hebben gesloten, zweeg zij.</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FC4CCC9A-6D22-47F3-ADFA-C0EE4F05DC91}" type="slidenum">
              <a:rPr lang="nl-NL"/>
              <a:pPr>
                <a:defRPr/>
              </a:pPr>
              <a:t>39</a:t>
            </a:fld>
            <a:endParaRPr lang="nl-NL"/>
          </a:p>
        </p:txBody>
      </p:sp>
      <p:sp>
        <p:nvSpPr>
          <p:cNvPr id="3" name="Rechthoek 2"/>
          <p:cNvSpPr>
            <a:spLocks noChangeArrowheads="1"/>
          </p:cNvSpPr>
          <p:nvPr/>
        </p:nvSpPr>
        <p:spPr bwMode="auto">
          <a:xfrm>
            <a:off x="611188" y="404813"/>
            <a:ext cx="7921625" cy="6000750"/>
          </a:xfrm>
          <a:prstGeom prst="rect">
            <a:avLst/>
          </a:prstGeom>
          <a:noFill/>
          <a:ln w="9525">
            <a:noFill/>
            <a:miter lim="800000"/>
            <a:headEnd/>
            <a:tailEnd/>
          </a:ln>
        </p:spPr>
        <p:txBody>
          <a:bodyPr>
            <a:spAutoFit/>
          </a:bodyPr>
          <a:lstStyle/>
          <a:p>
            <a:r>
              <a:rPr lang="nl-NL" sz="2400">
                <a:latin typeface="Calibri" pitchFamily="34" charset="0"/>
                <a:sym typeface="Symbol" pitchFamily="18" charset="2"/>
              </a:rPr>
              <a:t></a:t>
            </a:r>
            <a:endParaRPr lang="nl-NL" sz="2400">
              <a:latin typeface="Calibri" pitchFamily="34" charset="0"/>
              <a:sym typeface="Wingdings" pitchFamily="2" charset="2"/>
            </a:endParaRPr>
          </a:p>
          <a:p>
            <a:r>
              <a:rPr lang="nl-NL" sz="2400">
                <a:latin typeface="Calibri" pitchFamily="34" charset="0"/>
                <a:sym typeface="Wingdings" pitchFamily="2" charset="2"/>
              </a:rPr>
              <a:t>Aeneas gaat aan de slag. Eerst geeft hij Misenus (die was het immers) een begrafenis.</a:t>
            </a:r>
          </a:p>
          <a:p>
            <a:endParaRPr lang="nl-NL" sz="2400">
              <a:latin typeface="Calibri" pitchFamily="34" charset="0"/>
              <a:sym typeface="Wingdings" pitchFamily="2" charset="2"/>
            </a:endParaRPr>
          </a:p>
          <a:p>
            <a:r>
              <a:rPr lang="nl-NL" sz="2400">
                <a:latin typeface="Calibri" pitchFamily="34" charset="0"/>
                <a:sym typeface="Wingdings" pitchFamily="2" charset="2"/>
              </a:rPr>
              <a:t>Vergilius voegt daar een uitgebreide beschrijving aan toe van wie Misenus was en hoe hij gestorven is.</a:t>
            </a:r>
          </a:p>
          <a:p>
            <a:endParaRPr lang="nl-NL" sz="2400">
              <a:latin typeface="Calibri" pitchFamily="34" charset="0"/>
              <a:sym typeface="Wingdings" pitchFamily="2" charset="2"/>
            </a:endParaRPr>
          </a:p>
          <a:p>
            <a:r>
              <a:rPr lang="nl-NL" sz="2400">
                <a:latin typeface="Calibri" pitchFamily="34" charset="0"/>
                <a:sym typeface="Wingdings" pitchFamily="2" charset="2"/>
              </a:rPr>
              <a:t>Hij was een makker geweest van Hektor, en later van Aeneas. </a:t>
            </a:r>
          </a:p>
          <a:p>
            <a:endParaRPr lang="nl-NL" sz="2400">
              <a:latin typeface="Calibri" pitchFamily="34" charset="0"/>
              <a:sym typeface="Wingdings" pitchFamily="2" charset="2"/>
            </a:endParaRPr>
          </a:p>
          <a:p>
            <a:r>
              <a:rPr lang="nl-NL" sz="2400">
                <a:latin typeface="Calibri" pitchFamily="34" charset="0"/>
                <a:sym typeface="Wingdings" pitchFamily="2" charset="2"/>
              </a:rPr>
              <a:t>Maar Misenus had zich in een wedstrijd met de goden  gemeten. Dom. Hybris. Verlies je altijd. Wraak </a:t>
            </a:r>
          </a:p>
          <a:p>
            <a:r>
              <a:rPr lang="nl-NL" sz="2400">
                <a:latin typeface="Calibri" pitchFamily="34" charset="0"/>
                <a:sym typeface="Wingdings" pitchFamily="2" charset="2"/>
              </a:rPr>
              <a:t>					    van Triton.</a:t>
            </a:r>
          </a:p>
          <a:p>
            <a:endParaRPr lang="nl-NL" sz="2400">
              <a:latin typeface="Calibri" pitchFamily="34" charset="0"/>
              <a:sym typeface="Wingdings" pitchFamily="2" charset="2"/>
            </a:endParaRPr>
          </a:p>
          <a:p>
            <a:endParaRPr lang="nl-NL" sz="2400">
              <a:latin typeface="Calibri" pitchFamily="34" charset="0"/>
              <a:sym typeface="Wingdings" pitchFamily="2" charset="2"/>
            </a:endParaRPr>
          </a:p>
          <a:p>
            <a:r>
              <a:rPr lang="nl-NL" sz="2400">
                <a:latin typeface="Calibri" pitchFamily="34" charset="0"/>
                <a:sym typeface="Wingdings" pitchFamily="2" charset="2"/>
              </a:rPr>
              <a:t>De begrafenis wordt ritueel uitgevoerd en Aeneas toont zich daarbij een echte leider: hij helpt zijn mannen mee.</a:t>
            </a:r>
          </a:p>
        </p:txBody>
      </p:sp>
      <p:pic>
        <p:nvPicPr>
          <p:cNvPr id="62466" name="Picture 2" descr="http://www.rijksmuseum.nl/images/aria/rp/z/rp-p-1878-a-925.z?leftcoulisse"/>
          <p:cNvPicPr>
            <a:picLocks noChangeAspect="1" noChangeArrowheads="1"/>
          </p:cNvPicPr>
          <p:nvPr/>
        </p:nvPicPr>
        <p:blipFill>
          <a:blip r:embed="rId2" cstate="print"/>
          <a:srcRect/>
          <a:stretch>
            <a:fillRect/>
          </a:stretch>
        </p:blipFill>
        <p:spPr bwMode="auto">
          <a:xfrm>
            <a:off x="6948488" y="4149725"/>
            <a:ext cx="1271587" cy="15113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wedge">
                                      <p:cBhvr>
                                        <p:cTn id="7" dur="2000"/>
                                        <p:tgtEl>
                                          <p:spTgt spid="6246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1" end="11"/>
                                            </p:txEl>
                                          </p:spTgt>
                                        </p:tgtEl>
                                        <p:attrNameLst>
                                          <p:attrName>style.visibility</p:attrName>
                                        </p:attrNameLst>
                                      </p:cBhvr>
                                      <p:to>
                                        <p:strVal val="visible"/>
                                      </p:to>
                                    </p:set>
                                    <p:animEffect transition="in" filter="randombar(horizontal)">
                                      <p:cBhvr>
                                        <p:cTn id="1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62C9D4A6-0C0B-4BEB-910E-6FCEF28EA7CA}" type="slidenum">
              <a:rPr lang="nl-NL"/>
              <a:pPr>
                <a:defRPr/>
              </a:pPr>
              <a:t>4</a:t>
            </a:fld>
            <a:endParaRPr lang="nl-NL"/>
          </a:p>
        </p:txBody>
      </p:sp>
      <p:sp>
        <p:nvSpPr>
          <p:cNvPr id="5123" name="Tekstvak 2"/>
          <p:cNvSpPr txBox="1">
            <a:spLocks noChangeArrowheads="1"/>
          </p:cNvSpPr>
          <p:nvPr/>
        </p:nvSpPr>
        <p:spPr bwMode="auto">
          <a:xfrm>
            <a:off x="539750" y="549275"/>
            <a:ext cx="3455988" cy="2062163"/>
          </a:xfrm>
          <a:prstGeom prst="rect">
            <a:avLst/>
          </a:prstGeom>
          <a:noFill/>
          <a:ln w="9525">
            <a:noFill/>
            <a:miter lim="800000"/>
            <a:headEnd/>
            <a:tailEnd/>
          </a:ln>
        </p:spPr>
        <p:txBody>
          <a:bodyPr>
            <a:spAutoFit/>
          </a:bodyPr>
          <a:lstStyle/>
          <a:p>
            <a:r>
              <a:rPr lang="nl-NL" sz="3200">
                <a:latin typeface="Calibri" pitchFamily="34" charset="0"/>
              </a:rPr>
              <a:t>Mantua</a:t>
            </a:r>
          </a:p>
          <a:p>
            <a:endParaRPr lang="nl-NL" sz="3200">
              <a:latin typeface="Calibri" pitchFamily="34" charset="0"/>
            </a:endParaRPr>
          </a:p>
          <a:p>
            <a:endParaRPr lang="nl-NL" sz="3200">
              <a:latin typeface="Calibri" pitchFamily="34" charset="0"/>
            </a:endParaRPr>
          </a:p>
          <a:p>
            <a:r>
              <a:rPr lang="nl-NL" sz="3200">
                <a:latin typeface="Calibri" pitchFamily="34" charset="0"/>
              </a:rPr>
              <a:t>70 voor Christus*</a:t>
            </a:r>
          </a:p>
        </p:txBody>
      </p:sp>
      <p:sp>
        <p:nvSpPr>
          <p:cNvPr id="5124" name="Tekstvak 3"/>
          <p:cNvSpPr txBox="1">
            <a:spLocks noChangeArrowheads="1"/>
          </p:cNvSpPr>
          <p:nvPr/>
        </p:nvSpPr>
        <p:spPr bwMode="auto">
          <a:xfrm>
            <a:off x="4572000" y="549275"/>
            <a:ext cx="3384550" cy="2062163"/>
          </a:xfrm>
          <a:prstGeom prst="rect">
            <a:avLst/>
          </a:prstGeom>
          <a:noFill/>
          <a:ln w="9525">
            <a:noFill/>
            <a:miter lim="800000"/>
            <a:headEnd/>
            <a:tailEnd/>
          </a:ln>
        </p:spPr>
        <p:txBody>
          <a:bodyPr>
            <a:spAutoFit/>
          </a:bodyPr>
          <a:lstStyle/>
          <a:p>
            <a:r>
              <a:rPr lang="nl-NL" sz="3200">
                <a:latin typeface="Calibri" pitchFamily="34" charset="0"/>
                <a:sym typeface="Wingdings" pitchFamily="2" charset="2"/>
              </a:rPr>
              <a:t>	       Brindisi</a:t>
            </a:r>
          </a:p>
          <a:p>
            <a:pPr>
              <a:buFont typeface="Wingdings" pitchFamily="2" charset="2"/>
              <a:buChar char="V"/>
            </a:pPr>
            <a:endParaRPr lang="nl-NL" sz="3200">
              <a:latin typeface="Calibri" pitchFamily="34" charset="0"/>
              <a:sym typeface="Wingdings" pitchFamily="2" charset="2"/>
            </a:endParaRPr>
          </a:p>
          <a:p>
            <a:pPr>
              <a:buFont typeface="Wingdings" pitchFamily="2" charset="2"/>
              <a:buChar char="V"/>
            </a:pPr>
            <a:endParaRPr lang="nl-NL" sz="3200">
              <a:latin typeface="Calibri" pitchFamily="34" charset="0"/>
              <a:sym typeface="Wingdings" pitchFamily="2" charset="2"/>
            </a:endParaRPr>
          </a:p>
          <a:p>
            <a:r>
              <a:rPr lang="nl-NL" sz="3200">
                <a:latin typeface="Calibri" pitchFamily="34" charset="0"/>
                <a:sym typeface="Wingdings" pitchFamily="2" charset="2"/>
              </a:rPr>
              <a:t>19 voor Christus*</a:t>
            </a:r>
            <a:endParaRPr lang="nl-NL" sz="3200">
              <a:latin typeface="Calibri" pitchFamily="34" charset="0"/>
            </a:endParaRPr>
          </a:p>
        </p:txBody>
      </p:sp>
      <p:pic>
        <p:nvPicPr>
          <p:cNvPr id="5125" name="Afbeelding 4" descr="Vergilius01.jpg"/>
          <p:cNvPicPr>
            <a:picLocks noChangeAspect="1"/>
          </p:cNvPicPr>
          <p:nvPr/>
        </p:nvPicPr>
        <p:blipFill>
          <a:blip r:embed="rId2" cstate="print"/>
          <a:srcRect/>
          <a:stretch>
            <a:fillRect/>
          </a:stretch>
        </p:blipFill>
        <p:spPr bwMode="auto">
          <a:xfrm>
            <a:off x="684213" y="2636838"/>
            <a:ext cx="2808287" cy="2808287"/>
          </a:xfrm>
          <a:prstGeom prst="rect">
            <a:avLst/>
          </a:prstGeom>
          <a:noFill/>
          <a:ln w="9525">
            <a:noFill/>
            <a:miter lim="800000"/>
            <a:headEnd/>
            <a:tailEnd/>
          </a:ln>
        </p:spPr>
      </p:pic>
      <p:sp>
        <p:nvSpPr>
          <p:cNvPr id="5126" name="Tekstvak 6"/>
          <p:cNvSpPr txBox="1">
            <a:spLocks noChangeArrowheads="1"/>
          </p:cNvSpPr>
          <p:nvPr/>
        </p:nvSpPr>
        <p:spPr bwMode="auto">
          <a:xfrm>
            <a:off x="1403350" y="5516563"/>
            <a:ext cx="1368425" cy="461962"/>
          </a:xfrm>
          <a:prstGeom prst="rect">
            <a:avLst/>
          </a:prstGeom>
          <a:noFill/>
          <a:ln w="9525">
            <a:noFill/>
            <a:miter lim="800000"/>
            <a:headEnd/>
            <a:tailEnd/>
          </a:ln>
        </p:spPr>
        <p:txBody>
          <a:bodyPr>
            <a:spAutoFit/>
          </a:bodyPr>
          <a:lstStyle/>
          <a:p>
            <a:r>
              <a:rPr lang="nl-NL" sz="2400">
                <a:latin typeface="Calibri" pitchFamily="34" charset="0"/>
              </a:rPr>
              <a:t>mozaïek</a:t>
            </a:r>
          </a:p>
        </p:txBody>
      </p:sp>
      <p:sp>
        <p:nvSpPr>
          <p:cNvPr id="5127" name="Tekstvak 7"/>
          <p:cNvSpPr txBox="1">
            <a:spLocks noChangeArrowheads="1"/>
          </p:cNvSpPr>
          <p:nvPr/>
        </p:nvSpPr>
        <p:spPr bwMode="auto">
          <a:xfrm>
            <a:off x="4643438" y="5157788"/>
            <a:ext cx="3816350" cy="1200150"/>
          </a:xfrm>
          <a:prstGeom prst="rect">
            <a:avLst/>
          </a:prstGeom>
          <a:noFill/>
          <a:ln w="9525">
            <a:noFill/>
            <a:miter lim="800000"/>
            <a:headEnd/>
            <a:tailEnd/>
          </a:ln>
        </p:spPr>
        <p:txBody>
          <a:bodyPr>
            <a:spAutoFit/>
          </a:bodyPr>
          <a:lstStyle/>
          <a:p>
            <a:r>
              <a:rPr lang="nl-NL" sz="2400">
                <a:latin typeface="Calibri" pitchFamily="34" charset="0"/>
              </a:rPr>
              <a:t>Mozaïek: Vergilius geflankeerd door de muzen Clio en Melpomene</a:t>
            </a:r>
          </a:p>
        </p:txBody>
      </p:sp>
      <p:pic>
        <p:nvPicPr>
          <p:cNvPr id="5128" name="Afbeelding 8" descr="vergilius02.jpg"/>
          <p:cNvPicPr>
            <a:picLocks noChangeAspect="1"/>
          </p:cNvPicPr>
          <p:nvPr/>
        </p:nvPicPr>
        <p:blipFill>
          <a:blip r:embed="rId3" cstate="print"/>
          <a:srcRect/>
          <a:stretch>
            <a:fillRect/>
          </a:stretch>
        </p:blipFill>
        <p:spPr bwMode="auto">
          <a:xfrm>
            <a:off x="4716463" y="2708275"/>
            <a:ext cx="2519362" cy="2443163"/>
          </a:xfrm>
          <a:prstGeom prst="rect">
            <a:avLst/>
          </a:prstGeom>
          <a:noFill/>
          <a:ln w="9525">
            <a:noFill/>
            <a:miter lim="800000"/>
            <a:headEnd/>
            <a:tailEnd/>
          </a:ln>
        </p:spPr>
      </p:pic>
      <p:pic>
        <p:nvPicPr>
          <p:cNvPr id="10" name="Afbeelding 9" descr="vergilius geboren.bmp"/>
          <p:cNvPicPr>
            <a:picLocks noChangeAspect="1"/>
          </p:cNvPicPr>
          <p:nvPr/>
        </p:nvPicPr>
        <p:blipFill>
          <a:blip r:embed="rId4" cstate="print"/>
          <a:srcRect/>
          <a:stretch>
            <a:fillRect/>
          </a:stretch>
        </p:blipFill>
        <p:spPr bwMode="auto">
          <a:xfrm>
            <a:off x="2195513" y="765175"/>
            <a:ext cx="1466850" cy="1150938"/>
          </a:xfrm>
          <a:prstGeom prst="rect">
            <a:avLst/>
          </a:prstGeom>
          <a:noFill/>
          <a:ln w="9525">
            <a:noFill/>
            <a:miter lim="800000"/>
            <a:headEnd/>
            <a:tailEnd/>
          </a:ln>
        </p:spPr>
      </p:pic>
      <p:sp>
        <p:nvSpPr>
          <p:cNvPr id="11" name="Tekstvak 10"/>
          <p:cNvSpPr txBox="1"/>
          <p:nvPr/>
        </p:nvSpPr>
        <p:spPr>
          <a:xfrm>
            <a:off x="107950" y="6381750"/>
            <a:ext cx="4032250" cy="368300"/>
          </a:xfrm>
          <a:prstGeom prst="rect">
            <a:avLst/>
          </a:prstGeom>
          <a:noFill/>
        </p:spPr>
        <p:txBody>
          <a:bodyPr>
            <a:spAutoFit/>
          </a:bodyPr>
          <a:lstStyle/>
          <a:p>
            <a:pPr fontAlgn="auto">
              <a:spcBef>
                <a:spcPts val="0"/>
              </a:spcBef>
              <a:spcAft>
                <a:spcPts val="0"/>
              </a:spcAft>
              <a:defRPr/>
            </a:pPr>
            <a:r>
              <a:rPr lang="nl-NL" dirty="0">
                <a:latin typeface="+mn-lt"/>
              </a:rPr>
              <a:t>* </a:t>
            </a:r>
            <a:r>
              <a:rPr lang="nl-NL" sz="1600" dirty="0">
                <a:solidFill>
                  <a:schemeClr val="accent2">
                    <a:lumMod val="75000"/>
                  </a:schemeClr>
                </a:solidFill>
                <a:latin typeface="+mn-lt"/>
              </a:rPr>
              <a:t>Alle jaartallen in principe vóór Christus</a:t>
            </a:r>
            <a:endParaRPr lang="nl-NL" dirty="0">
              <a:solidFill>
                <a:schemeClr val="accent2">
                  <a:lumMod val="75000"/>
                </a:schemeClr>
              </a:solidFill>
              <a:latin typeface="+mn-lt"/>
            </a:endParaRPr>
          </a:p>
        </p:txBody>
      </p:sp>
      <p:pic>
        <p:nvPicPr>
          <p:cNvPr id="96258" name="Picture 2" descr="http://www.eo.nl/db.images/11488770/bjanssen.Rbdt57y_2.Rbdt57y_2_N_587549__587971_handle.GetAttachment-1.jpg"/>
          <p:cNvPicPr>
            <a:picLocks noChangeAspect="1" noChangeArrowheads="1"/>
          </p:cNvPicPr>
          <p:nvPr/>
        </p:nvPicPr>
        <p:blipFill>
          <a:blip r:embed="rId5" cstate="print"/>
          <a:srcRect/>
          <a:stretch>
            <a:fillRect/>
          </a:stretch>
        </p:blipFill>
        <p:spPr bwMode="auto">
          <a:xfrm>
            <a:off x="4716463" y="692150"/>
            <a:ext cx="863600" cy="10810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6258"/>
                                        </p:tgtEl>
                                        <p:attrNameLst>
                                          <p:attrName>style.visibility</p:attrName>
                                        </p:attrNameLst>
                                      </p:cBhvr>
                                      <p:to>
                                        <p:strVal val="visible"/>
                                      </p:to>
                                    </p:set>
                                    <p:anim calcmode="lin" valueType="num">
                                      <p:cBhvr additive="base">
                                        <p:cTn id="13" dur="500" fill="hold"/>
                                        <p:tgtEl>
                                          <p:spTgt spid="96258"/>
                                        </p:tgtEl>
                                        <p:attrNameLst>
                                          <p:attrName>ppt_x</p:attrName>
                                        </p:attrNameLst>
                                      </p:cBhvr>
                                      <p:tavLst>
                                        <p:tav tm="0">
                                          <p:val>
                                            <p:strVal val="#ppt_x"/>
                                          </p:val>
                                        </p:tav>
                                        <p:tav tm="100000">
                                          <p:val>
                                            <p:strVal val="#ppt_x"/>
                                          </p:val>
                                        </p:tav>
                                      </p:tavLst>
                                    </p:anim>
                                    <p:anim calcmode="lin" valueType="num">
                                      <p:cBhvr additive="base">
                                        <p:cTn id="14" dur="500" fill="hold"/>
                                        <p:tgtEl>
                                          <p:spTgt spid="962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EC9CD2B8-664C-4C0B-A543-F25F49C5259A}" type="slidenum">
              <a:rPr lang="nl-NL"/>
              <a:pPr>
                <a:defRPr/>
              </a:pPr>
              <a:t>40</a:t>
            </a:fld>
            <a:endParaRPr lang="nl-NL"/>
          </a:p>
        </p:txBody>
      </p:sp>
      <p:sp>
        <p:nvSpPr>
          <p:cNvPr id="41987" name="Tekstvak 2"/>
          <p:cNvSpPr txBox="1">
            <a:spLocks noChangeArrowheads="1"/>
          </p:cNvSpPr>
          <p:nvPr/>
        </p:nvSpPr>
        <p:spPr bwMode="auto">
          <a:xfrm>
            <a:off x="323850" y="333375"/>
            <a:ext cx="6551613" cy="2862263"/>
          </a:xfrm>
          <a:prstGeom prst="rect">
            <a:avLst/>
          </a:prstGeom>
          <a:noFill/>
          <a:ln w="9525">
            <a:noFill/>
            <a:miter lim="800000"/>
            <a:headEnd/>
            <a:tailEnd/>
          </a:ln>
        </p:spPr>
        <p:txBody>
          <a:bodyPr>
            <a:spAutoFit/>
          </a:bodyPr>
          <a:lstStyle/>
          <a:p>
            <a:r>
              <a:rPr lang="en-US">
                <a:latin typeface="Calibri" pitchFamily="34" charset="0"/>
              </a:rPr>
              <a:t>156   Aeneas maesto defixus lumina vultu</a:t>
            </a:r>
            <a:endParaRPr lang="nl-NL">
              <a:latin typeface="Calibri" pitchFamily="34" charset="0"/>
            </a:endParaRPr>
          </a:p>
          <a:p>
            <a:r>
              <a:rPr lang="en-US">
                <a:latin typeface="Calibri" pitchFamily="34" charset="0"/>
              </a:rPr>
              <a:t>157   ingreditur linquens antrum, caecosque volutat</a:t>
            </a:r>
            <a:endParaRPr lang="nl-NL">
              <a:latin typeface="Calibri" pitchFamily="34" charset="0"/>
            </a:endParaRPr>
          </a:p>
          <a:p>
            <a:r>
              <a:rPr lang="en-US">
                <a:latin typeface="Calibri" pitchFamily="34" charset="0"/>
              </a:rPr>
              <a:t>158   eventus animo secum. Cui fidus Achates</a:t>
            </a:r>
            <a:endParaRPr lang="nl-NL">
              <a:latin typeface="Calibri" pitchFamily="34" charset="0"/>
            </a:endParaRPr>
          </a:p>
          <a:p>
            <a:r>
              <a:rPr lang="en-US">
                <a:latin typeface="Calibri" pitchFamily="34" charset="0"/>
              </a:rPr>
              <a:t>159   it comes et paribus curis vestigia figit.</a:t>
            </a:r>
            <a:endParaRPr lang="nl-NL">
              <a:latin typeface="Calibri" pitchFamily="34" charset="0"/>
            </a:endParaRPr>
          </a:p>
          <a:p>
            <a:r>
              <a:rPr lang="en-US">
                <a:latin typeface="Calibri" pitchFamily="34" charset="0"/>
              </a:rPr>
              <a:t>160   Multa inter sese vario sermone serebant,</a:t>
            </a:r>
            <a:endParaRPr lang="nl-NL">
              <a:latin typeface="Calibri" pitchFamily="34" charset="0"/>
            </a:endParaRPr>
          </a:p>
          <a:p>
            <a:r>
              <a:rPr lang="en-US">
                <a:latin typeface="Calibri" pitchFamily="34" charset="0"/>
              </a:rPr>
              <a:t>161   quem socium exanimum vates, quod corpus humandum</a:t>
            </a:r>
            <a:endParaRPr lang="nl-NL">
              <a:latin typeface="Calibri" pitchFamily="34" charset="0"/>
            </a:endParaRPr>
          </a:p>
          <a:p>
            <a:r>
              <a:rPr lang="en-US">
                <a:latin typeface="Calibri" pitchFamily="34" charset="0"/>
              </a:rPr>
              <a:t>162   diceret. Atque illi Misenum in litore sicco,</a:t>
            </a:r>
            <a:endParaRPr lang="nl-NL">
              <a:latin typeface="Calibri" pitchFamily="34" charset="0"/>
            </a:endParaRPr>
          </a:p>
          <a:p>
            <a:r>
              <a:rPr lang="en-US">
                <a:latin typeface="Calibri" pitchFamily="34" charset="0"/>
              </a:rPr>
              <a:t>163   ut venere, vident indigna morte peremptum,</a:t>
            </a:r>
            <a:endParaRPr lang="nl-NL">
              <a:latin typeface="Calibri" pitchFamily="34" charset="0"/>
            </a:endParaRPr>
          </a:p>
          <a:p>
            <a:r>
              <a:rPr lang="en-US">
                <a:latin typeface="Calibri" pitchFamily="34" charset="0"/>
              </a:rPr>
              <a:t>164   Misenum Aeoliden, quo non praestantior alter</a:t>
            </a:r>
            <a:endParaRPr lang="nl-NL">
              <a:latin typeface="Calibri" pitchFamily="34" charset="0"/>
            </a:endParaRPr>
          </a:p>
          <a:p>
            <a:r>
              <a:rPr lang="en-US">
                <a:latin typeface="Calibri" pitchFamily="34" charset="0"/>
              </a:rPr>
              <a:t>165   aere ciere viros Martemque accendere cantu.</a:t>
            </a:r>
            <a:endParaRPr lang="nl-NL">
              <a:latin typeface="Calibri" pitchFamily="34" charset="0"/>
            </a:endParaRPr>
          </a:p>
        </p:txBody>
      </p:sp>
      <p:cxnSp>
        <p:nvCxnSpPr>
          <p:cNvPr id="4" name="Rechte verbindingslijn 3"/>
          <p:cNvCxnSpPr/>
          <p:nvPr/>
        </p:nvCxnSpPr>
        <p:spPr>
          <a:xfrm>
            <a:off x="395288" y="3284538"/>
            <a:ext cx="684053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1989" name="Tekstvak 4"/>
          <p:cNvSpPr txBox="1">
            <a:spLocks noChangeArrowheads="1"/>
          </p:cNvSpPr>
          <p:nvPr/>
        </p:nvSpPr>
        <p:spPr bwMode="auto">
          <a:xfrm>
            <a:off x="395288" y="3429000"/>
            <a:ext cx="8569200" cy="2862322"/>
          </a:xfrm>
          <a:prstGeom prst="rect">
            <a:avLst/>
          </a:prstGeom>
          <a:noFill/>
          <a:ln w="9525">
            <a:noFill/>
            <a:miter lim="800000"/>
            <a:headEnd/>
            <a:tailEnd/>
          </a:ln>
        </p:spPr>
        <p:txBody>
          <a:bodyPr wrap="square">
            <a:spAutoFit/>
          </a:bodyPr>
          <a:lstStyle/>
          <a:p>
            <a:r>
              <a:rPr lang="nl-NL" dirty="0">
                <a:latin typeface="Calibri" pitchFamily="34" charset="0"/>
              </a:rPr>
              <a:t>Met bedroefd gezicht gaat Aeneas voort, de ogen naar beneden gericht</a:t>
            </a:r>
          </a:p>
          <a:p>
            <a:r>
              <a:rPr lang="nl-NL" dirty="0">
                <a:latin typeface="Calibri" pitchFamily="34" charset="0"/>
              </a:rPr>
              <a:t>terwijl hij de grot verlaat, en hij overdenkt de mysterieuze</a:t>
            </a:r>
          </a:p>
          <a:p>
            <a:r>
              <a:rPr lang="nl-NL" dirty="0">
                <a:latin typeface="Calibri" pitchFamily="34" charset="0"/>
              </a:rPr>
              <a:t>gebeurtenissen bij zichzelf in zijn geest. Met hem gaat de trouwe </a:t>
            </a:r>
            <a:r>
              <a:rPr lang="nl-NL" dirty="0" err="1">
                <a:latin typeface="Calibri" pitchFamily="34" charset="0"/>
              </a:rPr>
              <a:t>Achates</a:t>
            </a:r>
            <a:endParaRPr lang="nl-NL" dirty="0">
              <a:latin typeface="Calibri" pitchFamily="34" charset="0"/>
            </a:endParaRPr>
          </a:p>
          <a:p>
            <a:r>
              <a:rPr lang="nl-NL" dirty="0">
                <a:latin typeface="Calibri" pitchFamily="34" charset="0"/>
              </a:rPr>
              <a:t>als metgezel en hij plaatst met gelijke zorgen zijn voetstappen.</a:t>
            </a:r>
          </a:p>
          <a:p>
            <a:r>
              <a:rPr lang="nl-NL" dirty="0">
                <a:latin typeface="Calibri" pitchFamily="34" charset="0"/>
              </a:rPr>
              <a:t>Vele dingen bespraken zij onderling in verschillende gesprekken,</a:t>
            </a:r>
          </a:p>
          <a:p>
            <a:r>
              <a:rPr lang="nl-NL" dirty="0">
                <a:latin typeface="Calibri" pitchFamily="34" charset="0"/>
              </a:rPr>
              <a:t>welke dode makker, welk te begraven lichaam de profetes</a:t>
            </a:r>
          </a:p>
          <a:p>
            <a:r>
              <a:rPr lang="nl-NL" dirty="0">
                <a:latin typeface="Calibri" pitchFamily="34" charset="0"/>
              </a:rPr>
              <a:t>bedoelde. En zij zien </a:t>
            </a:r>
            <a:r>
              <a:rPr lang="nl-NL" dirty="0" err="1">
                <a:latin typeface="Calibri" pitchFamily="34" charset="0"/>
              </a:rPr>
              <a:t>Misenus</a:t>
            </a:r>
            <a:r>
              <a:rPr lang="nl-NL" dirty="0">
                <a:latin typeface="Calibri" pitchFamily="34" charset="0"/>
              </a:rPr>
              <a:t> op het droge strand,</a:t>
            </a:r>
          </a:p>
          <a:p>
            <a:r>
              <a:rPr lang="nl-NL" dirty="0">
                <a:latin typeface="Calibri" pitchFamily="34" charset="0"/>
              </a:rPr>
              <a:t>zodra ze (daar) gekomen zijn, om het leven gebracht door een onwaardige dood,</a:t>
            </a:r>
          </a:p>
          <a:p>
            <a:r>
              <a:rPr lang="nl-NL" dirty="0" err="1">
                <a:latin typeface="Calibri" pitchFamily="34" charset="0"/>
              </a:rPr>
              <a:t>Misenus</a:t>
            </a:r>
            <a:r>
              <a:rPr lang="nl-NL" dirty="0">
                <a:latin typeface="Calibri" pitchFamily="34" charset="0"/>
              </a:rPr>
              <a:t> de zoon van </a:t>
            </a:r>
            <a:r>
              <a:rPr lang="nl-NL" dirty="0" err="1">
                <a:latin typeface="Calibri" pitchFamily="34" charset="0"/>
              </a:rPr>
              <a:t>Aeolos</a:t>
            </a:r>
            <a:r>
              <a:rPr lang="nl-NL" dirty="0">
                <a:latin typeface="Calibri" pitchFamily="34" charset="0"/>
              </a:rPr>
              <a:t>, dan wie geen ander </a:t>
            </a:r>
            <a:r>
              <a:rPr lang="nl-NL" dirty="0" err="1" smtClean="0">
                <a:latin typeface="Calibri" pitchFamily="34" charset="0"/>
              </a:rPr>
              <a:t>uitmuntender</a:t>
            </a:r>
            <a:r>
              <a:rPr lang="nl-NL" dirty="0" smtClean="0">
                <a:latin typeface="Calibri" pitchFamily="34" charset="0"/>
              </a:rPr>
              <a:t> </a:t>
            </a:r>
            <a:r>
              <a:rPr lang="nl-NL" dirty="0">
                <a:latin typeface="Calibri" pitchFamily="34" charset="0"/>
              </a:rPr>
              <a:t>was om met zijn trompet </a:t>
            </a:r>
          </a:p>
          <a:p>
            <a:r>
              <a:rPr lang="nl-NL" dirty="0">
                <a:latin typeface="Calibri" pitchFamily="34" charset="0"/>
              </a:rPr>
              <a:t>de mannen aan te vuren en de strijdlust met zijn geschal aan te wakkeren.</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16F85AE8-EBB9-4A99-8B4B-907BB5058283}" type="slidenum">
              <a:rPr lang="nl-NL"/>
              <a:pPr>
                <a:defRPr/>
              </a:pPr>
              <a:t>41</a:t>
            </a:fld>
            <a:endParaRPr lang="nl-NL"/>
          </a:p>
        </p:txBody>
      </p:sp>
      <p:sp>
        <p:nvSpPr>
          <p:cNvPr id="43011" name="Tekstvak 2"/>
          <p:cNvSpPr txBox="1">
            <a:spLocks noChangeArrowheads="1"/>
          </p:cNvSpPr>
          <p:nvPr/>
        </p:nvSpPr>
        <p:spPr bwMode="auto">
          <a:xfrm>
            <a:off x="323850" y="404813"/>
            <a:ext cx="7127875" cy="2584450"/>
          </a:xfrm>
          <a:prstGeom prst="rect">
            <a:avLst/>
          </a:prstGeom>
          <a:noFill/>
          <a:ln w="9525">
            <a:noFill/>
            <a:miter lim="800000"/>
            <a:headEnd/>
            <a:tailEnd/>
          </a:ln>
        </p:spPr>
        <p:txBody>
          <a:bodyPr>
            <a:spAutoFit/>
          </a:bodyPr>
          <a:lstStyle/>
          <a:p>
            <a:r>
              <a:rPr lang="en-US">
                <a:latin typeface="Calibri" pitchFamily="34" charset="0"/>
              </a:rPr>
              <a:t>166   Hectoris hic magni fuerat comes, Hectora circum</a:t>
            </a:r>
            <a:endParaRPr lang="nl-NL">
              <a:latin typeface="Calibri" pitchFamily="34" charset="0"/>
            </a:endParaRPr>
          </a:p>
          <a:p>
            <a:r>
              <a:rPr lang="en-US">
                <a:latin typeface="Calibri" pitchFamily="34" charset="0"/>
              </a:rPr>
              <a:t>167   et lituo pugnas insignis obibat et hasta.</a:t>
            </a:r>
            <a:endParaRPr lang="nl-NL">
              <a:latin typeface="Calibri" pitchFamily="34" charset="0"/>
            </a:endParaRPr>
          </a:p>
          <a:p>
            <a:r>
              <a:rPr lang="en-US">
                <a:latin typeface="Calibri" pitchFamily="34" charset="0"/>
              </a:rPr>
              <a:t>168   Postquam illum vita victor spoliavit Achilles,</a:t>
            </a:r>
            <a:endParaRPr lang="nl-NL">
              <a:latin typeface="Calibri" pitchFamily="34" charset="0"/>
            </a:endParaRPr>
          </a:p>
          <a:p>
            <a:r>
              <a:rPr lang="en-US">
                <a:latin typeface="Calibri" pitchFamily="34" charset="0"/>
              </a:rPr>
              <a:t>169   Dardanio Aeneae sese fortissimus heros</a:t>
            </a:r>
            <a:endParaRPr lang="nl-NL">
              <a:latin typeface="Calibri" pitchFamily="34" charset="0"/>
            </a:endParaRPr>
          </a:p>
          <a:p>
            <a:r>
              <a:rPr lang="en-US">
                <a:latin typeface="Calibri" pitchFamily="34" charset="0"/>
              </a:rPr>
              <a:t>170   addiderat socium, non inferiora secutus.</a:t>
            </a:r>
            <a:endParaRPr lang="nl-NL">
              <a:latin typeface="Calibri" pitchFamily="34" charset="0"/>
            </a:endParaRPr>
          </a:p>
          <a:p>
            <a:r>
              <a:rPr lang="en-US">
                <a:latin typeface="Calibri" pitchFamily="34" charset="0"/>
              </a:rPr>
              <a:t>171   Sed tum, forte cava dum personat aequora concha,</a:t>
            </a:r>
            <a:endParaRPr lang="nl-NL">
              <a:latin typeface="Calibri" pitchFamily="34" charset="0"/>
            </a:endParaRPr>
          </a:p>
          <a:p>
            <a:r>
              <a:rPr lang="en-US">
                <a:latin typeface="Calibri" pitchFamily="34" charset="0"/>
              </a:rPr>
              <a:t>172   demens, et cantu vocat in certamina divos,</a:t>
            </a:r>
            <a:endParaRPr lang="nl-NL">
              <a:latin typeface="Calibri" pitchFamily="34" charset="0"/>
            </a:endParaRPr>
          </a:p>
          <a:p>
            <a:r>
              <a:rPr lang="en-US">
                <a:latin typeface="Calibri" pitchFamily="34" charset="0"/>
              </a:rPr>
              <a:t>173   aemulus exceptum Triton, si credere dignum est,</a:t>
            </a:r>
            <a:endParaRPr lang="nl-NL">
              <a:latin typeface="Calibri" pitchFamily="34" charset="0"/>
            </a:endParaRPr>
          </a:p>
          <a:p>
            <a:r>
              <a:rPr lang="en-US">
                <a:latin typeface="Calibri" pitchFamily="34" charset="0"/>
              </a:rPr>
              <a:t>174   inter saxa virum spumosa immerserat unda.</a:t>
            </a:r>
            <a:endParaRPr lang="nl-NL">
              <a:latin typeface="Calibri" pitchFamily="34" charset="0"/>
            </a:endParaRPr>
          </a:p>
        </p:txBody>
      </p:sp>
      <p:cxnSp>
        <p:nvCxnSpPr>
          <p:cNvPr id="4" name="Rechte verbindingslijn 3"/>
          <p:cNvCxnSpPr/>
          <p:nvPr/>
        </p:nvCxnSpPr>
        <p:spPr>
          <a:xfrm>
            <a:off x="395288" y="3284538"/>
            <a:ext cx="684053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3013" name="Tekstvak 4"/>
          <p:cNvSpPr txBox="1">
            <a:spLocks noChangeArrowheads="1"/>
          </p:cNvSpPr>
          <p:nvPr/>
        </p:nvSpPr>
        <p:spPr bwMode="auto">
          <a:xfrm>
            <a:off x="323850" y="3429000"/>
            <a:ext cx="8351838" cy="2586038"/>
          </a:xfrm>
          <a:prstGeom prst="rect">
            <a:avLst/>
          </a:prstGeom>
          <a:noFill/>
          <a:ln w="9525">
            <a:noFill/>
            <a:miter lim="800000"/>
            <a:headEnd/>
            <a:tailEnd/>
          </a:ln>
        </p:spPr>
        <p:txBody>
          <a:bodyPr>
            <a:spAutoFit/>
          </a:bodyPr>
          <a:lstStyle/>
          <a:p>
            <a:r>
              <a:rPr lang="nl-NL">
                <a:latin typeface="Calibri" pitchFamily="34" charset="0"/>
              </a:rPr>
              <a:t>Deze was de metgezel geweest van de grote Hektor, rondom Hektor</a:t>
            </a:r>
          </a:p>
          <a:p>
            <a:r>
              <a:rPr lang="nl-NL">
                <a:latin typeface="Calibri" pitchFamily="34" charset="0"/>
              </a:rPr>
              <a:t>nam hij deel aan gevechten én door zijn krijgstrompet opvallend én door zijn lans.</a:t>
            </a:r>
          </a:p>
          <a:p>
            <a:r>
              <a:rPr lang="nl-NL">
                <a:latin typeface="Calibri" pitchFamily="34" charset="0"/>
              </a:rPr>
              <a:t>Nadat Achilles hem als overwinnaar van het leven beroofd had,</a:t>
            </a:r>
          </a:p>
          <a:p>
            <a:r>
              <a:rPr lang="nl-NL">
                <a:latin typeface="Calibri" pitchFamily="34" charset="0"/>
              </a:rPr>
              <a:t>had de zeer dappere held zich bij de Trojaan Aeneas</a:t>
            </a:r>
          </a:p>
          <a:p>
            <a:r>
              <a:rPr lang="nl-NL">
                <a:latin typeface="Calibri" pitchFamily="34" charset="0"/>
              </a:rPr>
              <a:t>gevoegd als makker, omdat hij mindere bevelen niet volgde /wilde volgen.</a:t>
            </a:r>
          </a:p>
          <a:p>
            <a:r>
              <a:rPr lang="nl-NL">
                <a:latin typeface="Calibri" pitchFamily="34" charset="0"/>
              </a:rPr>
              <a:t>Maar op dat moment, precies als hij met een holle mosselschelp de golven laat </a:t>
            </a:r>
          </a:p>
          <a:p>
            <a:r>
              <a:rPr lang="nl-NL">
                <a:latin typeface="Calibri" pitchFamily="34" charset="0"/>
              </a:rPr>
              <a:t>weerklinken, de dwaas, en met zijn geschal de goden uitdaagt voor een wedstrijd,</a:t>
            </a:r>
          </a:p>
          <a:p>
            <a:r>
              <a:rPr lang="nl-NL">
                <a:latin typeface="Calibri" pitchFamily="34" charset="0"/>
              </a:rPr>
              <a:t>had de jaloerse Triton de man  overvallen, als het waard is het te geloven,</a:t>
            </a:r>
          </a:p>
          <a:p>
            <a:r>
              <a:rPr lang="nl-NL">
                <a:latin typeface="Calibri" pitchFamily="34" charset="0"/>
              </a:rPr>
              <a:t>temidden van de rotsen en hem in het schuimende water doen verdrinken/verdronken.</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58BAB953-9CD1-4A4D-987F-E9DB3A41D03E}" type="slidenum">
              <a:rPr lang="nl-NL"/>
              <a:pPr>
                <a:defRPr/>
              </a:pPr>
              <a:t>42</a:t>
            </a:fld>
            <a:endParaRPr lang="nl-NL"/>
          </a:p>
        </p:txBody>
      </p:sp>
      <p:sp>
        <p:nvSpPr>
          <p:cNvPr id="44035" name="Tekstvak 2"/>
          <p:cNvSpPr txBox="1">
            <a:spLocks noChangeArrowheads="1"/>
          </p:cNvSpPr>
          <p:nvPr/>
        </p:nvSpPr>
        <p:spPr bwMode="auto">
          <a:xfrm>
            <a:off x="323850" y="333375"/>
            <a:ext cx="8280400" cy="2862263"/>
          </a:xfrm>
          <a:prstGeom prst="rect">
            <a:avLst/>
          </a:prstGeom>
          <a:noFill/>
          <a:ln w="9525">
            <a:noFill/>
            <a:miter lim="800000"/>
            <a:headEnd/>
            <a:tailEnd/>
          </a:ln>
        </p:spPr>
        <p:txBody>
          <a:bodyPr>
            <a:spAutoFit/>
          </a:bodyPr>
          <a:lstStyle/>
          <a:p>
            <a:r>
              <a:rPr lang="en-US">
                <a:latin typeface="Calibri" pitchFamily="34" charset="0"/>
              </a:rPr>
              <a:t>175   Ergo omnes magno circum clamore fremebant,</a:t>
            </a:r>
            <a:endParaRPr lang="nl-NL">
              <a:latin typeface="Calibri" pitchFamily="34" charset="0"/>
            </a:endParaRPr>
          </a:p>
          <a:p>
            <a:r>
              <a:rPr lang="en-US">
                <a:latin typeface="Calibri" pitchFamily="34" charset="0"/>
              </a:rPr>
              <a:t>176   praecipue pius Aeneas. Tum iussa Sibyllae,</a:t>
            </a:r>
            <a:endParaRPr lang="nl-NL">
              <a:latin typeface="Calibri" pitchFamily="34" charset="0"/>
            </a:endParaRPr>
          </a:p>
          <a:p>
            <a:r>
              <a:rPr lang="en-US">
                <a:latin typeface="Calibri" pitchFamily="34" charset="0"/>
              </a:rPr>
              <a:t>177   haud mora, festinabant flentes aramque sepulcri</a:t>
            </a:r>
            <a:endParaRPr lang="nl-NL">
              <a:latin typeface="Calibri" pitchFamily="34" charset="0"/>
            </a:endParaRPr>
          </a:p>
          <a:p>
            <a:r>
              <a:rPr lang="en-US">
                <a:latin typeface="Calibri" pitchFamily="34" charset="0"/>
              </a:rPr>
              <a:t>178   congerere arboribus caeloque educere certant.</a:t>
            </a:r>
            <a:endParaRPr lang="nl-NL">
              <a:latin typeface="Calibri" pitchFamily="34" charset="0"/>
            </a:endParaRPr>
          </a:p>
          <a:p>
            <a:r>
              <a:rPr lang="en-US">
                <a:latin typeface="Calibri" pitchFamily="34" charset="0"/>
              </a:rPr>
              <a:t>179   Itur in antiquam silvam, stabula alta ferarum;</a:t>
            </a:r>
            <a:endParaRPr lang="nl-NL">
              <a:latin typeface="Calibri" pitchFamily="34" charset="0"/>
            </a:endParaRPr>
          </a:p>
          <a:p>
            <a:r>
              <a:rPr lang="en-US">
                <a:latin typeface="Calibri" pitchFamily="34" charset="0"/>
              </a:rPr>
              <a:t>180   procumbunt piceae, sonat icta securibus ilex</a:t>
            </a:r>
            <a:endParaRPr lang="nl-NL">
              <a:latin typeface="Calibri" pitchFamily="34" charset="0"/>
            </a:endParaRPr>
          </a:p>
          <a:p>
            <a:r>
              <a:rPr lang="en-US">
                <a:latin typeface="Calibri" pitchFamily="34" charset="0"/>
              </a:rPr>
              <a:t>181   fraxineaeque trabes cuneis et fissile robur</a:t>
            </a:r>
            <a:endParaRPr lang="nl-NL">
              <a:latin typeface="Calibri" pitchFamily="34" charset="0"/>
            </a:endParaRPr>
          </a:p>
          <a:p>
            <a:r>
              <a:rPr lang="en-US">
                <a:latin typeface="Calibri" pitchFamily="34" charset="0"/>
              </a:rPr>
              <a:t>182   scinditur, advolvunt ingentis montibus ornos.</a:t>
            </a:r>
            <a:endParaRPr lang="nl-NL">
              <a:latin typeface="Calibri" pitchFamily="34" charset="0"/>
            </a:endParaRPr>
          </a:p>
          <a:p>
            <a:r>
              <a:rPr lang="en-US">
                <a:latin typeface="Calibri" pitchFamily="34" charset="0"/>
              </a:rPr>
              <a:t>183   Nec non Aeneas opera inter talia primus</a:t>
            </a:r>
            <a:endParaRPr lang="nl-NL">
              <a:latin typeface="Calibri" pitchFamily="34" charset="0"/>
            </a:endParaRPr>
          </a:p>
          <a:p>
            <a:r>
              <a:rPr lang="en-US">
                <a:latin typeface="Calibri" pitchFamily="34" charset="0"/>
              </a:rPr>
              <a:t>184   hortatur socios paribusque accingitur armis.</a:t>
            </a:r>
            <a:endParaRPr lang="nl-NL">
              <a:latin typeface="Calibri" pitchFamily="34" charset="0"/>
            </a:endParaRPr>
          </a:p>
        </p:txBody>
      </p:sp>
      <p:cxnSp>
        <p:nvCxnSpPr>
          <p:cNvPr id="4" name="Rechte verbindingslijn 3"/>
          <p:cNvCxnSpPr/>
          <p:nvPr/>
        </p:nvCxnSpPr>
        <p:spPr>
          <a:xfrm>
            <a:off x="395288" y="3284538"/>
            <a:ext cx="684053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4037" name="Tekstvak 4"/>
          <p:cNvSpPr txBox="1">
            <a:spLocks noChangeArrowheads="1"/>
          </p:cNvSpPr>
          <p:nvPr/>
        </p:nvSpPr>
        <p:spPr bwMode="auto">
          <a:xfrm>
            <a:off x="395288" y="3500438"/>
            <a:ext cx="8424862" cy="2862262"/>
          </a:xfrm>
          <a:prstGeom prst="rect">
            <a:avLst/>
          </a:prstGeom>
          <a:noFill/>
          <a:ln w="9525">
            <a:noFill/>
            <a:miter lim="800000"/>
            <a:headEnd/>
            <a:tailEnd/>
          </a:ln>
        </p:spPr>
        <p:txBody>
          <a:bodyPr>
            <a:spAutoFit/>
          </a:bodyPr>
          <a:lstStyle/>
          <a:p>
            <a:r>
              <a:rPr lang="nl-NL">
                <a:latin typeface="Calibri" pitchFamily="34" charset="0"/>
              </a:rPr>
              <a:t>Dus rondom jammerden allen met luid geschreeuw,</a:t>
            </a:r>
          </a:p>
          <a:p>
            <a:r>
              <a:rPr lang="nl-NL">
                <a:latin typeface="Calibri" pitchFamily="34" charset="0"/>
              </a:rPr>
              <a:t>met name de plichtsgetrouwe Aeneas. Vervolgens volbrengen ze haastig de bevelen</a:t>
            </a:r>
          </a:p>
          <a:p>
            <a:r>
              <a:rPr lang="nl-NL">
                <a:latin typeface="Calibri" pitchFamily="34" charset="0"/>
              </a:rPr>
              <a:t>van de Sibylle, zonder dralen, wenend, en ze wedijveren om de brandstapel</a:t>
            </a:r>
          </a:p>
          <a:p>
            <a:r>
              <a:rPr lang="nl-NL">
                <a:latin typeface="Calibri" pitchFamily="34" charset="0"/>
              </a:rPr>
              <a:t>op te stapelen met bomen en tot in de hemel op te trekken.</a:t>
            </a:r>
          </a:p>
          <a:p>
            <a:r>
              <a:rPr lang="nl-NL">
                <a:latin typeface="Calibri" pitchFamily="34" charset="0"/>
              </a:rPr>
              <a:t>Men gaat het oude bos in, hoge woonplaats van de wilde dieren;</a:t>
            </a:r>
          </a:p>
          <a:p>
            <a:r>
              <a:rPr lang="nl-NL">
                <a:latin typeface="Calibri" pitchFamily="34" charset="0"/>
              </a:rPr>
              <a:t>voorover vallen de pijnbomen, getroffen door bijlen weerklinkt de steeneik</a:t>
            </a:r>
          </a:p>
          <a:p>
            <a:r>
              <a:rPr lang="nl-NL">
                <a:latin typeface="Calibri" pitchFamily="34" charset="0"/>
              </a:rPr>
              <a:t>en met wiggen worden de essenhouten boomstammen en het splijtbare eikenhout</a:t>
            </a:r>
          </a:p>
          <a:p>
            <a:r>
              <a:rPr lang="nl-NL">
                <a:latin typeface="Calibri" pitchFamily="34" charset="0"/>
              </a:rPr>
              <a:t>gespleten, gigantische bergessen rollen zij vanuit de bergen dichterbij.</a:t>
            </a:r>
          </a:p>
          <a:p>
            <a:r>
              <a:rPr lang="nl-NL">
                <a:latin typeface="Calibri" pitchFamily="34" charset="0"/>
              </a:rPr>
              <a:t>En net zo hard spoort Aeneas temidden van dergelijke klussen als eerste/vooraan</a:t>
            </a:r>
          </a:p>
          <a:p>
            <a:r>
              <a:rPr lang="nl-NL">
                <a:latin typeface="Calibri" pitchFamily="34" charset="0"/>
              </a:rPr>
              <a:t>zijn makkers aan en hij omgordt zich met/hanteert gelijke werktuigen.</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DFC27FBC-C294-4F89-AC4F-7F6C149EFABE}" type="slidenum">
              <a:rPr lang="nl-NL"/>
              <a:pPr>
                <a:defRPr/>
              </a:pPr>
              <a:t>43</a:t>
            </a:fld>
            <a:endParaRPr lang="nl-NL"/>
          </a:p>
        </p:txBody>
      </p:sp>
      <p:pic>
        <p:nvPicPr>
          <p:cNvPr id="45059" name="Afbeelding 2" descr="kaap misene.bmp"/>
          <p:cNvPicPr>
            <a:picLocks noChangeAspect="1"/>
          </p:cNvPicPr>
          <p:nvPr/>
        </p:nvPicPr>
        <p:blipFill>
          <a:blip r:embed="rId2" cstate="print"/>
          <a:srcRect/>
          <a:stretch>
            <a:fillRect/>
          </a:stretch>
        </p:blipFill>
        <p:spPr bwMode="auto">
          <a:xfrm>
            <a:off x="1258888" y="3933825"/>
            <a:ext cx="3235325" cy="2171700"/>
          </a:xfrm>
          <a:prstGeom prst="rect">
            <a:avLst/>
          </a:prstGeom>
          <a:noFill/>
          <a:ln w="9525">
            <a:noFill/>
            <a:miter lim="800000"/>
            <a:headEnd/>
            <a:tailEnd/>
          </a:ln>
        </p:spPr>
      </p:pic>
      <p:sp>
        <p:nvSpPr>
          <p:cNvPr id="45060" name="Tekstvak 3"/>
          <p:cNvSpPr txBox="1">
            <a:spLocks noChangeArrowheads="1"/>
          </p:cNvSpPr>
          <p:nvPr/>
        </p:nvSpPr>
        <p:spPr bwMode="auto">
          <a:xfrm>
            <a:off x="539750" y="549275"/>
            <a:ext cx="8135938" cy="1200150"/>
          </a:xfrm>
          <a:prstGeom prst="rect">
            <a:avLst/>
          </a:prstGeom>
          <a:noFill/>
          <a:ln w="9525">
            <a:noFill/>
            <a:miter lim="800000"/>
            <a:headEnd/>
            <a:tailEnd/>
          </a:ln>
        </p:spPr>
        <p:txBody>
          <a:bodyPr>
            <a:spAutoFit/>
          </a:bodyPr>
          <a:lstStyle/>
          <a:p>
            <a:r>
              <a:rPr lang="nl-NL" sz="3600">
                <a:latin typeface="Calibri" pitchFamily="34" charset="0"/>
              </a:rPr>
              <a:t>Kaap Misene: wat er nog rest van de persoon Misenus….</a:t>
            </a:r>
          </a:p>
        </p:txBody>
      </p:sp>
      <p:pic>
        <p:nvPicPr>
          <p:cNvPr id="45061" name="Afbeelding 4" descr="kaapmisenum01.jpg"/>
          <p:cNvPicPr>
            <a:picLocks noChangeAspect="1"/>
          </p:cNvPicPr>
          <p:nvPr/>
        </p:nvPicPr>
        <p:blipFill>
          <a:blip r:embed="rId3" cstate="print"/>
          <a:srcRect/>
          <a:stretch>
            <a:fillRect/>
          </a:stretch>
        </p:blipFill>
        <p:spPr bwMode="auto">
          <a:xfrm>
            <a:off x="4427538" y="1341438"/>
            <a:ext cx="2387600"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AE42995E-9E21-4BDA-9D2D-7AD7FF81BFF5}" type="slidenum">
              <a:rPr lang="nl-NL"/>
              <a:pPr>
                <a:defRPr/>
              </a:pPr>
              <a:t>44</a:t>
            </a:fld>
            <a:endParaRPr lang="nl-NL" dirty="0"/>
          </a:p>
        </p:txBody>
      </p:sp>
      <p:sp>
        <p:nvSpPr>
          <p:cNvPr id="3" name="Rechthoek 2"/>
          <p:cNvSpPr>
            <a:spLocks noChangeArrowheads="1"/>
          </p:cNvSpPr>
          <p:nvPr/>
        </p:nvSpPr>
        <p:spPr bwMode="auto">
          <a:xfrm>
            <a:off x="611188" y="404813"/>
            <a:ext cx="7921625" cy="5632450"/>
          </a:xfrm>
          <a:prstGeom prst="rect">
            <a:avLst/>
          </a:prstGeom>
          <a:noFill/>
          <a:ln w="9525">
            <a:noFill/>
            <a:miter lim="800000"/>
            <a:headEnd/>
            <a:tailEnd/>
          </a:ln>
        </p:spPr>
        <p:txBody>
          <a:bodyPr>
            <a:spAutoFit/>
          </a:bodyPr>
          <a:lstStyle/>
          <a:p>
            <a:r>
              <a:rPr lang="nl-NL" sz="2400">
                <a:latin typeface="Calibri" pitchFamily="34" charset="0"/>
                <a:sym typeface="Symbol" pitchFamily="18" charset="2"/>
              </a:rPr>
              <a:t></a:t>
            </a:r>
            <a:endParaRPr lang="nl-NL" sz="2400">
              <a:latin typeface="Calibri" pitchFamily="34" charset="0"/>
              <a:sym typeface="Wingdings" pitchFamily="2" charset="2"/>
            </a:endParaRPr>
          </a:p>
          <a:p>
            <a:r>
              <a:rPr lang="nl-NL" sz="2400">
                <a:latin typeface="Calibri" pitchFamily="34" charset="0"/>
                <a:sym typeface="Wingdings" pitchFamily="2" charset="2"/>
              </a:rPr>
              <a:t>Aeneas heeft met zijn mannen Misenus begraven.</a:t>
            </a:r>
          </a:p>
          <a:p>
            <a:endParaRPr lang="nl-NL" sz="2400">
              <a:latin typeface="Calibri" pitchFamily="34" charset="0"/>
              <a:sym typeface="Wingdings" pitchFamily="2" charset="2"/>
            </a:endParaRPr>
          </a:p>
          <a:p>
            <a:r>
              <a:rPr lang="nl-NL" sz="2400">
                <a:latin typeface="Calibri" pitchFamily="34" charset="0"/>
                <a:sym typeface="Wingdings" pitchFamily="2" charset="2"/>
              </a:rPr>
              <a:t>Maar nu mag die gouden tak wel eens gevonden worden! Met dat ding mag hij immers de onderwereld binnen.</a:t>
            </a:r>
          </a:p>
          <a:p>
            <a:endParaRPr lang="nl-NL" sz="2400">
              <a:latin typeface="Calibri" pitchFamily="34" charset="0"/>
              <a:sym typeface="Wingdings" pitchFamily="2" charset="2"/>
            </a:endParaRPr>
          </a:p>
          <a:p>
            <a:r>
              <a:rPr lang="nl-NL" sz="2400">
                <a:latin typeface="Calibri" pitchFamily="34" charset="0"/>
                <a:sym typeface="Wingdings" pitchFamily="2" charset="2"/>
              </a:rPr>
              <a:t>Gelukkig wordt hij op zijn wenken bediend, want er verschijnen duiven (de vogels van mammie Venus), die hem naar de gouden tak leiden.</a:t>
            </a:r>
          </a:p>
          <a:p>
            <a:endParaRPr lang="nl-NL" sz="2400">
              <a:latin typeface="Calibri" pitchFamily="34" charset="0"/>
              <a:sym typeface="Wingdings" pitchFamily="2" charset="2"/>
            </a:endParaRPr>
          </a:p>
          <a:p>
            <a:r>
              <a:rPr lang="nl-NL" sz="2400">
                <a:latin typeface="Calibri" pitchFamily="34" charset="0"/>
                <a:sym typeface="Wingdings" pitchFamily="2" charset="2"/>
              </a:rPr>
              <a:t>Zodra die tak gevonden is, volgt nog een vergelijking, en dan brengt Aeneas de tak naar de Sibylle.</a:t>
            </a:r>
          </a:p>
          <a:p>
            <a:endParaRPr lang="nl-NL" sz="2400">
              <a:latin typeface="Calibri" pitchFamily="34" charset="0"/>
              <a:sym typeface="Wingdings" pitchFamily="2" charset="2"/>
            </a:endParaRPr>
          </a:p>
          <a:p>
            <a:r>
              <a:rPr lang="nl-NL" sz="2400">
                <a:latin typeface="Calibri" pitchFamily="34" charset="0"/>
                <a:sym typeface="Wingdings" pitchFamily="2" charset="2"/>
              </a:rPr>
              <a:t>In retrospectie wordt verteld dat Aeneas na het begraven van Misenus ook z’n laatste opdracht uitvoert: hij offert.</a:t>
            </a:r>
          </a:p>
        </p:txBody>
      </p:sp>
      <p:pic>
        <p:nvPicPr>
          <p:cNvPr id="5" name="Afbeelding 4" descr="duif01.jpg"/>
          <p:cNvPicPr>
            <a:picLocks noChangeAspect="1"/>
          </p:cNvPicPr>
          <p:nvPr/>
        </p:nvPicPr>
        <p:blipFill>
          <a:blip r:embed="rId2" cstate="print"/>
          <a:srcRect/>
          <a:stretch>
            <a:fillRect/>
          </a:stretch>
        </p:blipFill>
        <p:spPr bwMode="auto">
          <a:xfrm>
            <a:off x="7380288" y="2349500"/>
            <a:ext cx="720725" cy="682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randombar(horizontal)">
                                      <p:cBhvr>
                                        <p:cTn id="25" dur="500"/>
                                        <p:tgtEl>
                                          <p:spTgt spid="3">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randombar(horizontal)">
                                      <p:cBhvr>
                                        <p:cTn id="3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41276A38-A53D-4419-BDFC-B756AF747E79}" type="slidenum">
              <a:rPr lang="nl-NL"/>
              <a:pPr>
                <a:defRPr/>
              </a:pPr>
              <a:t>45</a:t>
            </a:fld>
            <a:endParaRPr lang="nl-NL"/>
          </a:p>
        </p:txBody>
      </p:sp>
      <p:sp>
        <p:nvSpPr>
          <p:cNvPr id="47107" name="Tekstvak 2"/>
          <p:cNvSpPr txBox="1">
            <a:spLocks noChangeArrowheads="1"/>
          </p:cNvSpPr>
          <p:nvPr/>
        </p:nvSpPr>
        <p:spPr bwMode="auto">
          <a:xfrm>
            <a:off x="395288" y="333375"/>
            <a:ext cx="8424862" cy="2584450"/>
          </a:xfrm>
          <a:prstGeom prst="rect">
            <a:avLst/>
          </a:prstGeom>
          <a:noFill/>
          <a:ln w="9525">
            <a:noFill/>
            <a:miter lim="800000"/>
            <a:headEnd/>
            <a:tailEnd/>
          </a:ln>
        </p:spPr>
        <p:txBody>
          <a:bodyPr>
            <a:spAutoFit/>
          </a:bodyPr>
          <a:lstStyle/>
          <a:p>
            <a:r>
              <a:rPr lang="en-US">
                <a:latin typeface="Calibri" pitchFamily="34" charset="0"/>
              </a:rPr>
              <a:t>185   Atque haec ipse suo tristi cum corde volutat</a:t>
            </a:r>
            <a:endParaRPr lang="nl-NL">
              <a:latin typeface="Calibri" pitchFamily="34" charset="0"/>
            </a:endParaRPr>
          </a:p>
          <a:p>
            <a:r>
              <a:rPr lang="en-US">
                <a:latin typeface="Calibri" pitchFamily="34" charset="0"/>
              </a:rPr>
              <a:t>186   aspectans silvam immensam, et sic forte precatur:</a:t>
            </a:r>
            <a:endParaRPr lang="nl-NL">
              <a:latin typeface="Calibri" pitchFamily="34" charset="0"/>
            </a:endParaRPr>
          </a:p>
          <a:p>
            <a:r>
              <a:rPr lang="en-US">
                <a:latin typeface="Calibri" pitchFamily="34" charset="0"/>
              </a:rPr>
              <a:t>187   “Si nunc se nobis ille aureus arbore ramus</a:t>
            </a:r>
            <a:endParaRPr lang="nl-NL">
              <a:latin typeface="Calibri" pitchFamily="34" charset="0"/>
            </a:endParaRPr>
          </a:p>
          <a:p>
            <a:r>
              <a:rPr lang="nl-NL">
                <a:latin typeface="Calibri" pitchFamily="34" charset="0"/>
              </a:rPr>
              <a:t>188   ostendat nemore in tanto! Quando omnia vere</a:t>
            </a:r>
          </a:p>
          <a:p>
            <a:r>
              <a:rPr lang="nl-NL">
                <a:latin typeface="Calibri" pitchFamily="34" charset="0"/>
              </a:rPr>
              <a:t>189   heu nimium de te vates, Misene, locuta est.”</a:t>
            </a:r>
          </a:p>
          <a:p>
            <a:r>
              <a:rPr lang="en-US">
                <a:latin typeface="Calibri" pitchFamily="34" charset="0"/>
              </a:rPr>
              <a:t>190   Vix ea fatus erat, geminae cum forte columbae</a:t>
            </a:r>
            <a:endParaRPr lang="nl-NL">
              <a:latin typeface="Calibri" pitchFamily="34" charset="0"/>
            </a:endParaRPr>
          </a:p>
          <a:p>
            <a:r>
              <a:rPr lang="en-US">
                <a:latin typeface="Calibri" pitchFamily="34" charset="0"/>
              </a:rPr>
              <a:t>191   ipsa sub ora viri caelo venere volantes,</a:t>
            </a:r>
            <a:endParaRPr lang="nl-NL">
              <a:latin typeface="Calibri" pitchFamily="34" charset="0"/>
            </a:endParaRPr>
          </a:p>
          <a:p>
            <a:r>
              <a:rPr lang="nl-NL">
                <a:latin typeface="Calibri" pitchFamily="34" charset="0"/>
              </a:rPr>
              <a:t>192   et viridi sedere solo. Tum maximus heros</a:t>
            </a:r>
          </a:p>
          <a:p>
            <a:r>
              <a:rPr lang="en-US">
                <a:latin typeface="Calibri" pitchFamily="34" charset="0"/>
              </a:rPr>
              <a:t>193   maternas agnovit avis laetusque precatur:</a:t>
            </a:r>
            <a:endParaRPr lang="nl-NL">
              <a:latin typeface="Calibri" pitchFamily="34" charset="0"/>
            </a:endParaRPr>
          </a:p>
        </p:txBody>
      </p:sp>
      <p:cxnSp>
        <p:nvCxnSpPr>
          <p:cNvPr id="4" name="Rechte verbindingslijn 3"/>
          <p:cNvCxnSpPr/>
          <p:nvPr/>
        </p:nvCxnSpPr>
        <p:spPr>
          <a:xfrm>
            <a:off x="395288" y="3284538"/>
            <a:ext cx="684053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7109" name="Tekstvak 4"/>
          <p:cNvSpPr txBox="1">
            <a:spLocks noChangeArrowheads="1"/>
          </p:cNvSpPr>
          <p:nvPr/>
        </p:nvSpPr>
        <p:spPr bwMode="auto">
          <a:xfrm>
            <a:off x="468313" y="3500438"/>
            <a:ext cx="8207375" cy="2586037"/>
          </a:xfrm>
          <a:prstGeom prst="rect">
            <a:avLst/>
          </a:prstGeom>
          <a:noFill/>
          <a:ln w="9525">
            <a:noFill/>
            <a:miter lim="800000"/>
            <a:headEnd/>
            <a:tailEnd/>
          </a:ln>
        </p:spPr>
        <p:txBody>
          <a:bodyPr>
            <a:spAutoFit/>
          </a:bodyPr>
          <a:lstStyle/>
          <a:p>
            <a:r>
              <a:rPr lang="nl-NL">
                <a:latin typeface="Calibri" pitchFamily="34" charset="0"/>
              </a:rPr>
              <a:t>En dit overdenkt hij zelf in zijn droeve hart</a:t>
            </a:r>
          </a:p>
          <a:p>
            <a:r>
              <a:rPr lang="nl-NL">
                <a:latin typeface="Calibri" pitchFamily="34" charset="0"/>
              </a:rPr>
              <a:t>terwijl hij het onmetelijke woud bekijkt, en als volgt bidt hij onwillekeurig:</a:t>
            </a:r>
          </a:p>
          <a:p>
            <a:r>
              <a:rPr lang="nl-NL">
                <a:latin typeface="Calibri" pitchFamily="34" charset="0"/>
              </a:rPr>
              <a:t>“Och, moge zich nu die gouden tak in de boom aan ons </a:t>
            </a:r>
          </a:p>
          <a:p>
            <a:r>
              <a:rPr lang="nl-NL">
                <a:latin typeface="Calibri" pitchFamily="34" charset="0"/>
              </a:rPr>
              <a:t>vertonen in zo’n groot woud! Aangezien de profetes alles te zeer naar waarheid,</a:t>
            </a:r>
          </a:p>
          <a:p>
            <a:r>
              <a:rPr lang="nl-NL">
                <a:latin typeface="Calibri" pitchFamily="34" charset="0"/>
              </a:rPr>
              <a:t> ach, over jou, Misenus, verteld heeft.”</a:t>
            </a:r>
          </a:p>
          <a:p>
            <a:r>
              <a:rPr lang="nl-NL">
                <a:latin typeface="Calibri" pitchFamily="34" charset="0"/>
              </a:rPr>
              <a:t>Nauwelijks had hij dat gezegd, toen er toevallig twee duiven</a:t>
            </a:r>
          </a:p>
          <a:p>
            <a:r>
              <a:rPr lang="nl-NL">
                <a:latin typeface="Calibri" pitchFamily="34" charset="0"/>
              </a:rPr>
              <a:t>precies in het gezichtsveld van de man vanuit de hemel aan kwamen vliegen,</a:t>
            </a:r>
          </a:p>
          <a:p>
            <a:r>
              <a:rPr lang="nl-NL">
                <a:latin typeface="Calibri" pitchFamily="34" charset="0"/>
              </a:rPr>
              <a:t>en op de groene bodem gingen zitten. Vervolgens herkende de zeer grote held</a:t>
            </a:r>
          </a:p>
          <a:p>
            <a:r>
              <a:rPr lang="nl-NL">
                <a:latin typeface="Calibri" pitchFamily="34" charset="0"/>
              </a:rPr>
              <a:t>de vogels van zijn moeder en blij bad hij:</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0DF947C4-0A8E-4072-8035-0D5F3682D2AA}" type="slidenum">
              <a:rPr lang="nl-NL"/>
              <a:pPr>
                <a:defRPr/>
              </a:pPr>
              <a:t>46</a:t>
            </a:fld>
            <a:endParaRPr lang="nl-NL"/>
          </a:p>
        </p:txBody>
      </p:sp>
      <p:sp>
        <p:nvSpPr>
          <p:cNvPr id="48131" name="Tekstvak 2"/>
          <p:cNvSpPr txBox="1">
            <a:spLocks noChangeArrowheads="1"/>
          </p:cNvSpPr>
          <p:nvPr/>
        </p:nvSpPr>
        <p:spPr bwMode="auto">
          <a:xfrm>
            <a:off x="323850" y="260350"/>
            <a:ext cx="6119813" cy="3140075"/>
          </a:xfrm>
          <a:prstGeom prst="rect">
            <a:avLst/>
          </a:prstGeom>
          <a:noFill/>
          <a:ln w="9525">
            <a:noFill/>
            <a:miter lim="800000"/>
            <a:headEnd/>
            <a:tailEnd/>
          </a:ln>
        </p:spPr>
        <p:txBody>
          <a:bodyPr>
            <a:spAutoFit/>
          </a:bodyPr>
          <a:lstStyle/>
          <a:p>
            <a:r>
              <a:rPr lang="en-US">
                <a:latin typeface="Calibri" pitchFamily="34" charset="0"/>
              </a:rPr>
              <a:t>194   “Este duces, o, si qua via est, cursumque per auras</a:t>
            </a:r>
            <a:endParaRPr lang="nl-NL">
              <a:latin typeface="Calibri" pitchFamily="34" charset="0"/>
            </a:endParaRPr>
          </a:p>
          <a:p>
            <a:r>
              <a:rPr lang="nl-NL">
                <a:latin typeface="Calibri" pitchFamily="34" charset="0"/>
              </a:rPr>
              <a:t>195   derigite in lucos ubi pinguem dives opacat</a:t>
            </a:r>
          </a:p>
          <a:p>
            <a:r>
              <a:rPr lang="en-US">
                <a:latin typeface="Calibri" pitchFamily="34" charset="0"/>
              </a:rPr>
              <a:t>196   ramus humum. Tuque, o, dubiis ne defice rebus,</a:t>
            </a:r>
            <a:endParaRPr lang="nl-NL">
              <a:latin typeface="Calibri" pitchFamily="34" charset="0"/>
            </a:endParaRPr>
          </a:p>
          <a:p>
            <a:r>
              <a:rPr lang="en-US">
                <a:latin typeface="Calibri" pitchFamily="34" charset="0"/>
              </a:rPr>
              <a:t>197   diva parens.” Sic effatus vestigia pressit</a:t>
            </a:r>
            <a:endParaRPr lang="nl-NL">
              <a:latin typeface="Calibri" pitchFamily="34" charset="0"/>
            </a:endParaRPr>
          </a:p>
          <a:p>
            <a:r>
              <a:rPr lang="en-US">
                <a:latin typeface="Calibri" pitchFamily="34" charset="0"/>
              </a:rPr>
              <a:t>198   observans quae signa ferant, quo tendere pergant.</a:t>
            </a:r>
            <a:endParaRPr lang="nl-NL">
              <a:latin typeface="Calibri" pitchFamily="34" charset="0"/>
            </a:endParaRPr>
          </a:p>
          <a:p>
            <a:r>
              <a:rPr lang="en-US">
                <a:latin typeface="Calibri" pitchFamily="34" charset="0"/>
              </a:rPr>
              <a:t>199   Pascentes illae tantum prodire volando</a:t>
            </a:r>
            <a:endParaRPr lang="nl-NL">
              <a:latin typeface="Calibri" pitchFamily="34" charset="0"/>
            </a:endParaRPr>
          </a:p>
          <a:p>
            <a:r>
              <a:rPr lang="en-US">
                <a:latin typeface="Calibri" pitchFamily="34" charset="0"/>
              </a:rPr>
              <a:t>200   quantum acie possent oculi servare sequentum.</a:t>
            </a:r>
            <a:endParaRPr lang="nl-NL">
              <a:latin typeface="Calibri" pitchFamily="34" charset="0"/>
            </a:endParaRPr>
          </a:p>
          <a:p>
            <a:r>
              <a:rPr lang="en-US">
                <a:latin typeface="Calibri" pitchFamily="34" charset="0"/>
              </a:rPr>
              <a:t>201   Inde ubi venere ad fauces grave olentis Averni,</a:t>
            </a:r>
            <a:endParaRPr lang="nl-NL">
              <a:latin typeface="Calibri" pitchFamily="34" charset="0"/>
            </a:endParaRPr>
          </a:p>
          <a:p>
            <a:r>
              <a:rPr lang="en-US">
                <a:latin typeface="Calibri" pitchFamily="34" charset="0"/>
              </a:rPr>
              <a:t>202   tollunt se celeres liquidumque per aëra lapsae</a:t>
            </a:r>
            <a:endParaRPr lang="nl-NL">
              <a:latin typeface="Calibri" pitchFamily="34" charset="0"/>
            </a:endParaRPr>
          </a:p>
          <a:p>
            <a:r>
              <a:rPr lang="en-US">
                <a:latin typeface="Calibri" pitchFamily="34" charset="0"/>
              </a:rPr>
              <a:t>203   sedibus optatis gemina super arbore sidunt,</a:t>
            </a:r>
            <a:endParaRPr lang="nl-NL">
              <a:latin typeface="Calibri" pitchFamily="34" charset="0"/>
            </a:endParaRPr>
          </a:p>
          <a:p>
            <a:r>
              <a:rPr lang="en-US">
                <a:latin typeface="Calibri" pitchFamily="34" charset="0"/>
              </a:rPr>
              <a:t>204   discolor unde auri per ramos aura refulsit.</a:t>
            </a:r>
            <a:endParaRPr lang="nl-NL">
              <a:latin typeface="Calibri" pitchFamily="34" charset="0"/>
            </a:endParaRPr>
          </a:p>
        </p:txBody>
      </p:sp>
      <p:cxnSp>
        <p:nvCxnSpPr>
          <p:cNvPr id="4" name="Rechte verbindingslijn 3"/>
          <p:cNvCxnSpPr/>
          <p:nvPr/>
        </p:nvCxnSpPr>
        <p:spPr>
          <a:xfrm>
            <a:off x="395288" y="3429000"/>
            <a:ext cx="684053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8133" name="Tekstvak 4"/>
          <p:cNvSpPr txBox="1">
            <a:spLocks noChangeArrowheads="1"/>
          </p:cNvSpPr>
          <p:nvPr/>
        </p:nvSpPr>
        <p:spPr bwMode="auto">
          <a:xfrm>
            <a:off x="323850" y="3500438"/>
            <a:ext cx="8569325" cy="3140075"/>
          </a:xfrm>
          <a:prstGeom prst="rect">
            <a:avLst/>
          </a:prstGeom>
          <a:noFill/>
          <a:ln w="9525">
            <a:noFill/>
            <a:miter lim="800000"/>
            <a:headEnd/>
            <a:tailEnd/>
          </a:ln>
        </p:spPr>
        <p:txBody>
          <a:bodyPr>
            <a:spAutoFit/>
          </a:bodyPr>
          <a:lstStyle/>
          <a:p>
            <a:r>
              <a:rPr lang="nl-NL">
                <a:latin typeface="Calibri" pitchFamily="34" charset="0"/>
              </a:rPr>
              <a:t>“Jullie moeten de gidsen zijn, o, als er een of andere weg is, en jullie moeten je</a:t>
            </a:r>
          </a:p>
          <a:p>
            <a:r>
              <a:rPr lang="nl-NL">
                <a:latin typeface="Calibri" pitchFamily="34" charset="0"/>
              </a:rPr>
              <a:t>vlucht door de lucht richten naar dat gedeelte van het woud, waar de rijke tak</a:t>
            </a:r>
          </a:p>
          <a:p>
            <a:r>
              <a:rPr lang="nl-NL">
                <a:latin typeface="Calibri" pitchFamily="34" charset="0"/>
              </a:rPr>
              <a:t>de vruchtbare grond beschaduwt. En gij, o, moet mij in hachelijke omstandigheden</a:t>
            </a:r>
          </a:p>
          <a:p>
            <a:r>
              <a:rPr lang="nl-NL">
                <a:latin typeface="Calibri" pitchFamily="34" charset="0"/>
              </a:rPr>
              <a:t>niet in de steek laten, goddelijke moeder.” Na zo gesproken te hebben, stond hij stil</a:t>
            </a:r>
          </a:p>
          <a:p>
            <a:r>
              <a:rPr lang="nl-NL">
                <a:latin typeface="Calibri" pitchFamily="34" charset="0"/>
              </a:rPr>
              <a:t>terwijl hij lette op welke tekenen zij brachten, waarheen ze voortgingen te vliegen.</a:t>
            </a:r>
          </a:p>
          <a:p>
            <a:r>
              <a:rPr lang="nl-NL">
                <a:latin typeface="Calibri" pitchFamily="34" charset="0"/>
              </a:rPr>
              <a:t>Al voedsel zoekend gingen die zover voort te vliegen</a:t>
            </a:r>
          </a:p>
          <a:p>
            <a:r>
              <a:rPr lang="nl-NL">
                <a:latin typeface="Calibri" pitchFamily="34" charset="0"/>
              </a:rPr>
              <a:t>opdat de ogen van degenen die hen volgden hen met hun scherpte konden zien.</a:t>
            </a:r>
          </a:p>
          <a:p>
            <a:r>
              <a:rPr lang="nl-NL">
                <a:latin typeface="Calibri" pitchFamily="34" charset="0"/>
              </a:rPr>
              <a:t>Daarna, toen ze bij de nauwe ingang van het stinkende Avernusmeer gekomen waren,</a:t>
            </a:r>
          </a:p>
          <a:p>
            <a:r>
              <a:rPr lang="nl-NL">
                <a:latin typeface="Calibri" pitchFamily="34" charset="0"/>
              </a:rPr>
              <a:t>verhieven ze zich snel en glijdend/gegleden door de heldere lucht</a:t>
            </a:r>
          </a:p>
          <a:p>
            <a:r>
              <a:rPr lang="nl-NL">
                <a:latin typeface="Calibri" pitchFamily="34" charset="0"/>
              </a:rPr>
              <a:t>gingen zij op de gewenste plaats zitten bovenin een tweesoortige boom,</a:t>
            </a:r>
          </a:p>
          <a:p>
            <a:r>
              <a:rPr lang="nl-NL">
                <a:latin typeface="Calibri" pitchFamily="34" charset="0"/>
              </a:rPr>
              <a:t>waarvandaan een van kleur verschillende goudglans door de takken heen glom.</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AF55EB7B-CBF2-47A6-AF62-41013DF1B616}" type="slidenum">
              <a:rPr lang="nl-NL"/>
              <a:pPr>
                <a:defRPr/>
              </a:pPr>
              <a:t>47</a:t>
            </a:fld>
            <a:endParaRPr lang="nl-NL"/>
          </a:p>
        </p:txBody>
      </p:sp>
      <p:sp>
        <p:nvSpPr>
          <p:cNvPr id="49155" name="Tekstvak 2"/>
          <p:cNvSpPr txBox="1">
            <a:spLocks noChangeArrowheads="1"/>
          </p:cNvSpPr>
          <p:nvPr/>
        </p:nvSpPr>
        <p:spPr bwMode="auto">
          <a:xfrm>
            <a:off x="395288" y="333375"/>
            <a:ext cx="6408737" cy="2030413"/>
          </a:xfrm>
          <a:prstGeom prst="rect">
            <a:avLst/>
          </a:prstGeom>
          <a:noFill/>
          <a:ln w="9525">
            <a:noFill/>
            <a:miter lim="800000"/>
            <a:headEnd/>
            <a:tailEnd/>
          </a:ln>
        </p:spPr>
        <p:txBody>
          <a:bodyPr>
            <a:spAutoFit/>
          </a:bodyPr>
          <a:lstStyle/>
          <a:p>
            <a:r>
              <a:rPr lang="en-US">
                <a:latin typeface="Calibri" pitchFamily="34" charset="0"/>
              </a:rPr>
              <a:t>205   Quale solet silvis brumali frigore viscum</a:t>
            </a:r>
            <a:endParaRPr lang="nl-NL">
              <a:latin typeface="Calibri" pitchFamily="34" charset="0"/>
            </a:endParaRPr>
          </a:p>
          <a:p>
            <a:r>
              <a:rPr lang="en-US">
                <a:latin typeface="Calibri" pitchFamily="34" charset="0"/>
              </a:rPr>
              <a:t>206   fronde virere nova, quod non sua seminat arbos,</a:t>
            </a:r>
            <a:endParaRPr lang="nl-NL">
              <a:latin typeface="Calibri" pitchFamily="34" charset="0"/>
            </a:endParaRPr>
          </a:p>
          <a:p>
            <a:r>
              <a:rPr lang="en-US">
                <a:latin typeface="Calibri" pitchFamily="34" charset="0"/>
              </a:rPr>
              <a:t>207   et croceo fetu teretis circumdare truncos,</a:t>
            </a:r>
            <a:endParaRPr lang="nl-NL">
              <a:latin typeface="Calibri" pitchFamily="34" charset="0"/>
            </a:endParaRPr>
          </a:p>
          <a:p>
            <a:r>
              <a:rPr lang="en-US">
                <a:latin typeface="Calibri" pitchFamily="34" charset="0"/>
              </a:rPr>
              <a:t>208   talis erat species auri frondentis opaca</a:t>
            </a:r>
            <a:endParaRPr lang="nl-NL">
              <a:latin typeface="Calibri" pitchFamily="34" charset="0"/>
            </a:endParaRPr>
          </a:p>
          <a:p>
            <a:r>
              <a:rPr lang="en-US">
                <a:latin typeface="Calibri" pitchFamily="34" charset="0"/>
              </a:rPr>
              <a:t>209   ilice, sic leni crepitabat brattea vento.</a:t>
            </a:r>
            <a:endParaRPr lang="nl-NL">
              <a:latin typeface="Calibri" pitchFamily="34" charset="0"/>
            </a:endParaRPr>
          </a:p>
          <a:p>
            <a:r>
              <a:rPr lang="en-US">
                <a:latin typeface="Calibri" pitchFamily="34" charset="0"/>
              </a:rPr>
              <a:t>210   Corripit Aeneas extemplo avidusque refringit</a:t>
            </a:r>
            <a:endParaRPr lang="nl-NL">
              <a:latin typeface="Calibri" pitchFamily="34" charset="0"/>
            </a:endParaRPr>
          </a:p>
          <a:p>
            <a:r>
              <a:rPr lang="en-US">
                <a:latin typeface="Calibri" pitchFamily="34" charset="0"/>
              </a:rPr>
              <a:t>211   cunctantem, et vatis portat sub tecta Sibyllae.</a:t>
            </a:r>
            <a:endParaRPr lang="nl-NL">
              <a:latin typeface="Calibri" pitchFamily="34" charset="0"/>
            </a:endParaRPr>
          </a:p>
        </p:txBody>
      </p:sp>
      <p:cxnSp>
        <p:nvCxnSpPr>
          <p:cNvPr id="4" name="Rechte verbindingslijn 3"/>
          <p:cNvCxnSpPr/>
          <p:nvPr/>
        </p:nvCxnSpPr>
        <p:spPr>
          <a:xfrm>
            <a:off x="395288" y="3068638"/>
            <a:ext cx="684053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9157" name="Tekstvak 6"/>
          <p:cNvSpPr txBox="1">
            <a:spLocks noChangeArrowheads="1"/>
          </p:cNvSpPr>
          <p:nvPr/>
        </p:nvSpPr>
        <p:spPr bwMode="auto">
          <a:xfrm>
            <a:off x="468313" y="3573463"/>
            <a:ext cx="8135937" cy="2030412"/>
          </a:xfrm>
          <a:prstGeom prst="rect">
            <a:avLst/>
          </a:prstGeom>
          <a:noFill/>
          <a:ln w="9525">
            <a:noFill/>
            <a:miter lim="800000"/>
            <a:headEnd/>
            <a:tailEnd/>
          </a:ln>
        </p:spPr>
        <p:txBody>
          <a:bodyPr>
            <a:spAutoFit/>
          </a:bodyPr>
          <a:lstStyle/>
          <a:p>
            <a:r>
              <a:rPr lang="nl-NL" dirty="0">
                <a:latin typeface="Calibri" pitchFamily="34" charset="0"/>
              </a:rPr>
              <a:t>Zoals in de bossen in de winterkou de maretak/mistletoe de gewoonte heeft</a:t>
            </a:r>
          </a:p>
          <a:p>
            <a:r>
              <a:rPr lang="nl-NL" dirty="0">
                <a:latin typeface="Calibri" pitchFamily="34" charset="0"/>
              </a:rPr>
              <a:t>groen te worden met vers gebladerte, dat zijn eigen boom niet voortbrengt,</a:t>
            </a:r>
          </a:p>
          <a:p>
            <a:r>
              <a:rPr lang="nl-NL" dirty="0">
                <a:latin typeface="Calibri" pitchFamily="34" charset="0"/>
              </a:rPr>
              <a:t>en met gele bessen (de gewoonte heeft) de slanke stammen te omringen,</a:t>
            </a:r>
          </a:p>
          <a:p>
            <a:r>
              <a:rPr lang="nl-NL" dirty="0">
                <a:latin typeface="Calibri" pitchFamily="34" charset="0"/>
              </a:rPr>
              <a:t>zo was de aanblik van het bladerrijke goud in de </a:t>
            </a:r>
            <a:r>
              <a:rPr lang="nl-NL" dirty="0" err="1">
                <a:latin typeface="Calibri" pitchFamily="34" charset="0"/>
              </a:rPr>
              <a:t>bebladerde</a:t>
            </a:r>
            <a:endParaRPr lang="nl-NL" dirty="0">
              <a:latin typeface="Calibri" pitchFamily="34" charset="0"/>
            </a:endParaRPr>
          </a:p>
          <a:p>
            <a:r>
              <a:rPr lang="nl-NL" dirty="0">
                <a:latin typeface="Calibri" pitchFamily="34" charset="0"/>
              </a:rPr>
              <a:t>steeneik, zo rinkelden de metalen </a:t>
            </a:r>
            <a:r>
              <a:rPr lang="nl-NL" dirty="0" smtClean="0">
                <a:latin typeface="Calibri" pitchFamily="34" charset="0"/>
              </a:rPr>
              <a:t>plaatjes </a:t>
            </a:r>
            <a:r>
              <a:rPr lang="nl-NL" dirty="0">
                <a:latin typeface="Calibri" pitchFamily="34" charset="0"/>
              </a:rPr>
              <a:t>in de zachte wind.</a:t>
            </a:r>
          </a:p>
          <a:p>
            <a:r>
              <a:rPr lang="nl-NL" dirty="0">
                <a:latin typeface="Calibri" pitchFamily="34" charset="0"/>
              </a:rPr>
              <a:t>Aeneas grijpt (die) onmiddellijk en breekt gretig de </a:t>
            </a:r>
          </a:p>
          <a:p>
            <a:r>
              <a:rPr lang="nl-NL" dirty="0">
                <a:latin typeface="Calibri" pitchFamily="34" charset="0"/>
              </a:rPr>
              <a:t>aarzelende (tak) af, en brengt hem naar het huis/de tempel/grot van de </a:t>
            </a:r>
            <a:r>
              <a:rPr lang="nl-NL" dirty="0" err="1">
                <a:latin typeface="Calibri" pitchFamily="34" charset="0"/>
              </a:rPr>
              <a:t>Sibylle</a:t>
            </a:r>
            <a:r>
              <a:rPr lang="nl-NL" dirty="0">
                <a:latin typeface="Calibri" pitchFamily="34" charset="0"/>
              </a:rPr>
              <a:t>.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361C0CB4-84CB-4A83-B54D-C462A4FCC177}" type="slidenum">
              <a:rPr lang="nl-NL"/>
              <a:pPr>
                <a:defRPr/>
              </a:pPr>
              <a:t>48</a:t>
            </a:fld>
            <a:endParaRPr lang="nl-NL"/>
          </a:p>
        </p:txBody>
      </p:sp>
      <p:sp>
        <p:nvSpPr>
          <p:cNvPr id="50179" name="Rechthoek 2"/>
          <p:cNvSpPr>
            <a:spLocks noChangeArrowheads="1"/>
          </p:cNvSpPr>
          <p:nvPr/>
        </p:nvSpPr>
        <p:spPr bwMode="auto">
          <a:xfrm>
            <a:off x="611188" y="404813"/>
            <a:ext cx="7921625" cy="4894262"/>
          </a:xfrm>
          <a:prstGeom prst="rect">
            <a:avLst/>
          </a:prstGeom>
          <a:noFill/>
          <a:ln w="9525">
            <a:noFill/>
            <a:miter lim="800000"/>
            <a:headEnd/>
            <a:tailEnd/>
          </a:ln>
        </p:spPr>
        <p:txBody>
          <a:bodyPr>
            <a:spAutoFit/>
          </a:bodyPr>
          <a:lstStyle/>
          <a:p>
            <a:r>
              <a:rPr lang="nl-NL" sz="2400">
                <a:latin typeface="Calibri" pitchFamily="34" charset="0"/>
                <a:sym typeface="Symbol" pitchFamily="18" charset="2"/>
              </a:rPr>
              <a:t></a:t>
            </a:r>
            <a:endParaRPr lang="nl-NL" sz="2400">
              <a:latin typeface="Calibri" pitchFamily="34" charset="0"/>
              <a:sym typeface="Wingdings" pitchFamily="2" charset="2"/>
            </a:endParaRPr>
          </a:p>
          <a:p>
            <a:r>
              <a:rPr lang="nl-NL" sz="2400">
                <a:latin typeface="Calibri" pitchFamily="34" charset="0"/>
                <a:sym typeface="Wingdings" pitchFamily="2" charset="2"/>
              </a:rPr>
              <a:t>Aeneas bezoekt de onderwereld. Hoofddoel is het bezoeken van Anchises (zoals ook Odysseus een hoofddoel had, namelijk Teiresias bezoeken).</a:t>
            </a:r>
          </a:p>
          <a:p>
            <a:r>
              <a:rPr lang="nl-NL" sz="2400">
                <a:latin typeface="Calibri" pitchFamily="34" charset="0"/>
                <a:sym typeface="Wingdings" pitchFamily="2" charset="2"/>
              </a:rPr>
              <a:t>Natuurlijk vormt de ontmoeting met Anchises verteltechnisch de climax van boek VI: daar vertelt Anchises niet alleen over de binnen het lichaam opgesloten ziel , de reïncarnatieleer, maar vertelt hij ook hoe het verder zal gaan. Voor Aeneas geruststellend, en voor de luisteraar in Vergilius’  tijd een aha-Erlebnis van jewelste: alles is ook inderdaad uitgekomen!!</a:t>
            </a:r>
          </a:p>
          <a:p>
            <a:endParaRPr lang="nl-NL" sz="2400">
              <a:latin typeface="Calibri" pitchFamily="34" charset="0"/>
              <a:sym typeface="Wingdings" pitchFamily="2" charset="2"/>
            </a:endParaRPr>
          </a:p>
          <a:p>
            <a:r>
              <a:rPr lang="nl-NL" sz="2400">
                <a:latin typeface="Calibri" pitchFamily="34" charset="0"/>
                <a:sym typeface="Wingdings" pitchFamily="2" charset="2"/>
              </a:rPr>
              <a:t>Aeneas heeft een paar ontmoetingen in de onderwereld die hem als het ware terugvoeren in zijn eigen verleden:</a:t>
            </a:r>
          </a:p>
        </p:txBody>
      </p:sp>
      <p:sp>
        <p:nvSpPr>
          <p:cNvPr id="50180" name="Tekstvak 3"/>
          <p:cNvSpPr txBox="1">
            <a:spLocks noChangeArrowheads="1"/>
          </p:cNvSpPr>
          <p:nvPr/>
        </p:nvSpPr>
        <p:spPr bwMode="auto">
          <a:xfrm>
            <a:off x="323850" y="5373688"/>
            <a:ext cx="4464050" cy="922337"/>
          </a:xfrm>
          <a:prstGeom prst="rect">
            <a:avLst/>
          </a:prstGeom>
          <a:noFill/>
          <a:ln w="9525">
            <a:noFill/>
            <a:miter lim="800000"/>
            <a:headEnd/>
            <a:tailEnd/>
          </a:ln>
        </p:spPr>
        <p:txBody>
          <a:bodyPr>
            <a:spAutoFit/>
          </a:bodyPr>
          <a:lstStyle/>
          <a:p>
            <a:r>
              <a:rPr lang="nl-NL">
                <a:latin typeface="Calibri" pitchFamily="34" charset="0"/>
              </a:rPr>
              <a:t>dood 	      –	dood          –       dood </a:t>
            </a:r>
          </a:p>
          <a:p>
            <a:r>
              <a:rPr lang="nl-NL">
                <a:latin typeface="Calibri" pitchFamily="34" charset="0"/>
              </a:rPr>
              <a:t>Deïphobus 	Dido  	           Palinurus</a:t>
            </a:r>
          </a:p>
          <a:p>
            <a:r>
              <a:rPr lang="nl-NL">
                <a:latin typeface="Calibri" pitchFamily="34" charset="0"/>
              </a:rPr>
              <a:t>boek II		boek IV	           boek V</a:t>
            </a:r>
          </a:p>
        </p:txBody>
      </p:sp>
      <p:sp>
        <p:nvSpPr>
          <p:cNvPr id="5" name="Toelichting met PIJL-LINKS en -RECHTS 4"/>
          <p:cNvSpPr/>
          <p:nvPr/>
        </p:nvSpPr>
        <p:spPr>
          <a:xfrm>
            <a:off x="4787900" y="5516563"/>
            <a:ext cx="360363" cy="649287"/>
          </a:xfrm>
          <a:prstGeom prst="leftRight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50182" name="Tekstvak 5"/>
          <p:cNvSpPr txBox="1">
            <a:spLocks noChangeArrowheads="1"/>
          </p:cNvSpPr>
          <p:nvPr/>
        </p:nvSpPr>
        <p:spPr bwMode="auto">
          <a:xfrm>
            <a:off x="5292725" y="5516563"/>
            <a:ext cx="3382963" cy="647700"/>
          </a:xfrm>
          <a:prstGeom prst="rect">
            <a:avLst/>
          </a:prstGeom>
          <a:noFill/>
          <a:ln w="9525">
            <a:noFill/>
            <a:miter lim="800000"/>
            <a:headEnd/>
            <a:tailEnd/>
          </a:ln>
        </p:spPr>
        <p:txBody>
          <a:bodyPr>
            <a:spAutoFit/>
          </a:bodyPr>
          <a:lstStyle/>
          <a:p>
            <a:r>
              <a:rPr lang="nl-NL">
                <a:latin typeface="Calibri" pitchFamily="34" charset="0"/>
              </a:rPr>
              <a:t>ontmoetingen met respectievelijk</a:t>
            </a:r>
          </a:p>
          <a:p>
            <a:r>
              <a:rPr lang="nl-NL">
                <a:latin typeface="Calibri" pitchFamily="34" charset="0"/>
              </a:rPr>
              <a:t>Palinurus – Dido - Deïphobus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B7CC934A-31B7-4855-AF76-1A22EB5C6EDD}" type="slidenum">
              <a:rPr lang="nl-NL"/>
              <a:pPr>
                <a:defRPr/>
              </a:pPr>
              <a:t>49</a:t>
            </a:fld>
            <a:endParaRPr lang="nl-NL"/>
          </a:p>
        </p:txBody>
      </p:sp>
      <p:sp>
        <p:nvSpPr>
          <p:cNvPr id="51203" name="Rechthoek 2"/>
          <p:cNvSpPr>
            <a:spLocks noChangeArrowheads="1"/>
          </p:cNvSpPr>
          <p:nvPr/>
        </p:nvSpPr>
        <p:spPr bwMode="auto">
          <a:xfrm>
            <a:off x="611188" y="404813"/>
            <a:ext cx="7921625" cy="6000750"/>
          </a:xfrm>
          <a:prstGeom prst="rect">
            <a:avLst/>
          </a:prstGeom>
          <a:noFill/>
          <a:ln w="9525">
            <a:noFill/>
            <a:miter lim="800000"/>
            <a:headEnd/>
            <a:tailEnd/>
          </a:ln>
        </p:spPr>
        <p:txBody>
          <a:bodyPr>
            <a:spAutoFit/>
          </a:bodyPr>
          <a:lstStyle/>
          <a:p>
            <a:r>
              <a:rPr lang="nl-NL" sz="2400">
                <a:latin typeface="Calibri" pitchFamily="34" charset="0"/>
                <a:sym typeface="Symbol" pitchFamily="18" charset="2"/>
              </a:rPr>
              <a:t></a:t>
            </a:r>
            <a:endParaRPr lang="nl-NL" sz="2400">
              <a:latin typeface="Calibri" pitchFamily="34" charset="0"/>
              <a:sym typeface="Wingdings" pitchFamily="2" charset="2"/>
            </a:endParaRPr>
          </a:p>
          <a:p>
            <a:r>
              <a:rPr lang="nl-NL" sz="2400">
                <a:latin typeface="Calibri" pitchFamily="34" charset="0"/>
                <a:sym typeface="Wingdings" pitchFamily="2" charset="2"/>
              </a:rPr>
              <a:t>Aeneas duikt dus samen met de Sibylle de onderwereld in.</a:t>
            </a:r>
          </a:p>
          <a:p>
            <a:endParaRPr lang="nl-NL" sz="2400">
              <a:latin typeface="Calibri" pitchFamily="34" charset="0"/>
              <a:sym typeface="Wingdings" pitchFamily="2" charset="2"/>
            </a:endParaRPr>
          </a:p>
          <a:p>
            <a:r>
              <a:rPr lang="nl-NL" sz="2400">
                <a:latin typeface="Calibri" pitchFamily="34" charset="0"/>
                <a:sym typeface="Wingdings" pitchFamily="2" charset="2"/>
              </a:rPr>
              <a:t>Ze komen daar eerst wat gepersonifieerde begrippen als Slaap, Dood, Ziekte, Ouderdom en dergelijke tegen. Vreugde, Oorlog, het ligt kriskras door elkaar.</a:t>
            </a:r>
          </a:p>
          <a:p>
            <a:endParaRPr lang="nl-NL" sz="2400">
              <a:latin typeface="Calibri" pitchFamily="34" charset="0"/>
              <a:sym typeface="Wingdings" pitchFamily="2" charset="2"/>
            </a:endParaRPr>
          </a:p>
          <a:p>
            <a:r>
              <a:rPr lang="nl-NL" sz="2400">
                <a:latin typeface="Calibri" pitchFamily="34" charset="0"/>
                <a:sym typeface="Wingdings" pitchFamily="2" charset="2"/>
              </a:rPr>
              <a:t>Vervolgens zien ze, na de Boom der Dromen, de diverse gedrochten, die de mythologiekenners onder ons wel zullen herkennen: Scylla, de Centauren, de Gorgonen. Het zijn allemaal schimmen, en als Aeneas ze probeert te meppen, lukt dat niet. Nee, hè hè, het zijn schimmen, oelewapper!!</a:t>
            </a:r>
          </a:p>
          <a:p>
            <a:endParaRPr lang="nl-NL" sz="2400">
              <a:latin typeface="Calibri" pitchFamily="34" charset="0"/>
              <a:sym typeface="Wingdings" pitchFamily="2" charset="2"/>
            </a:endParaRPr>
          </a:p>
          <a:p>
            <a:r>
              <a:rPr lang="nl-NL" sz="2400">
                <a:latin typeface="Calibri" pitchFamily="34" charset="0"/>
                <a:sym typeface="Wingdings" pitchFamily="2" charset="2"/>
              </a:rPr>
              <a:t>Langzamerhand komen ze in de buurt van de Acheron en hebben ze het “genoegen” Charon te ontmoeten, viezig, morsig mannetje, en – blijkt later – nogal een stuk chagrijn.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a:xfrm>
            <a:off x="457200" y="274638"/>
            <a:ext cx="8229600" cy="777875"/>
          </a:xfrm>
        </p:spPr>
        <p:txBody>
          <a:bodyPr/>
          <a:lstStyle/>
          <a:p>
            <a:pPr algn="l"/>
            <a:r>
              <a:rPr lang="nl-NL" smtClean="0"/>
              <a:t>3 belangrijke werken:</a:t>
            </a:r>
          </a:p>
        </p:txBody>
      </p:sp>
      <p:sp>
        <p:nvSpPr>
          <p:cNvPr id="3" name="Tijdelijke aanduiding voor dianummer 2"/>
          <p:cNvSpPr>
            <a:spLocks noGrp="1"/>
          </p:cNvSpPr>
          <p:nvPr>
            <p:ph type="sldNum" sz="quarter" idx="12"/>
          </p:nvPr>
        </p:nvSpPr>
        <p:spPr/>
        <p:txBody>
          <a:bodyPr/>
          <a:lstStyle/>
          <a:p>
            <a:pPr>
              <a:defRPr/>
            </a:pPr>
            <a:fld id="{A17DE3E7-393F-4CC0-B11F-0BAA5CE478CB}" type="slidenum">
              <a:rPr lang="nl-NL"/>
              <a:pPr>
                <a:defRPr/>
              </a:pPr>
              <a:t>5</a:t>
            </a:fld>
            <a:endParaRPr lang="nl-NL"/>
          </a:p>
        </p:txBody>
      </p:sp>
      <p:sp>
        <p:nvSpPr>
          <p:cNvPr id="4" name="Tekstvak 3"/>
          <p:cNvSpPr txBox="1">
            <a:spLocks noChangeArrowheads="1"/>
          </p:cNvSpPr>
          <p:nvPr/>
        </p:nvSpPr>
        <p:spPr bwMode="auto">
          <a:xfrm>
            <a:off x="179388" y="3573463"/>
            <a:ext cx="2376487" cy="1200150"/>
          </a:xfrm>
          <a:prstGeom prst="rect">
            <a:avLst/>
          </a:prstGeom>
          <a:noFill/>
          <a:ln w="9525">
            <a:noFill/>
            <a:miter lim="800000"/>
            <a:headEnd/>
            <a:tailEnd/>
          </a:ln>
        </p:spPr>
        <p:txBody>
          <a:bodyPr>
            <a:spAutoFit/>
          </a:bodyPr>
          <a:lstStyle/>
          <a:p>
            <a:r>
              <a:rPr lang="nl-NL" sz="2400">
                <a:solidFill>
                  <a:srgbClr val="FF0000"/>
                </a:solidFill>
                <a:latin typeface="Calibri" pitchFamily="34" charset="0"/>
                <a:sym typeface="Wingdings" pitchFamily="2" charset="2"/>
              </a:rPr>
              <a:t>Aeneis (19; op </a:t>
            </a:r>
          </a:p>
          <a:p>
            <a:r>
              <a:rPr lang="nl-NL" sz="2400">
                <a:solidFill>
                  <a:srgbClr val="FF0000"/>
                </a:solidFill>
                <a:latin typeface="Calibri" pitchFamily="34" charset="0"/>
                <a:sym typeface="Wingdings" pitchFamily="2" charset="2"/>
              </a:rPr>
              <a:t>last van Augustus uitgegeven)</a:t>
            </a:r>
            <a:endParaRPr lang="nl-NL" sz="2400">
              <a:solidFill>
                <a:srgbClr val="FF0000"/>
              </a:solidFill>
              <a:latin typeface="Calibri" pitchFamily="34" charset="0"/>
            </a:endParaRPr>
          </a:p>
        </p:txBody>
      </p:sp>
      <p:sp>
        <p:nvSpPr>
          <p:cNvPr id="18" name="Tekstvak 17"/>
          <p:cNvSpPr txBox="1"/>
          <p:nvPr/>
        </p:nvSpPr>
        <p:spPr>
          <a:xfrm>
            <a:off x="3419872" y="1052736"/>
            <a:ext cx="2160240" cy="461665"/>
          </a:xfrm>
          <a:prstGeom prst="rect">
            <a:avLst/>
          </a:prstGeom>
          <a:noFill/>
        </p:spPr>
        <p:txBody>
          <a:bodyPr>
            <a:spAutoFit/>
          </a:bodyPr>
          <a:lstStyle/>
          <a:p>
            <a:pPr marL="0" lvl="8">
              <a:defRPr/>
            </a:pPr>
            <a:r>
              <a:rPr lang="nl-NL" sz="2400" dirty="0" err="1">
                <a:solidFill>
                  <a:srgbClr val="FF0000"/>
                </a:solidFill>
                <a:latin typeface="+mn-lt"/>
                <a:sym typeface="Wingdings"/>
              </a:rPr>
              <a:t>Georgica</a:t>
            </a:r>
            <a:r>
              <a:rPr lang="nl-NL" sz="2400" dirty="0">
                <a:solidFill>
                  <a:srgbClr val="FF0000"/>
                </a:solidFill>
                <a:latin typeface="+mn-lt"/>
                <a:sym typeface="Wingdings"/>
              </a:rPr>
              <a:t> (29)</a:t>
            </a:r>
          </a:p>
        </p:txBody>
      </p:sp>
      <p:sp>
        <p:nvSpPr>
          <p:cNvPr id="19" name="Tekstvak 18"/>
          <p:cNvSpPr txBox="1">
            <a:spLocks noChangeArrowheads="1"/>
          </p:cNvSpPr>
          <p:nvPr/>
        </p:nvSpPr>
        <p:spPr bwMode="auto">
          <a:xfrm>
            <a:off x="6732588" y="3716338"/>
            <a:ext cx="1871662" cy="831850"/>
          </a:xfrm>
          <a:prstGeom prst="rect">
            <a:avLst/>
          </a:prstGeom>
          <a:noFill/>
          <a:ln w="9525">
            <a:noFill/>
            <a:miter lim="800000"/>
            <a:headEnd/>
            <a:tailEnd/>
          </a:ln>
        </p:spPr>
        <p:txBody>
          <a:bodyPr>
            <a:spAutoFit/>
          </a:bodyPr>
          <a:lstStyle/>
          <a:p>
            <a:r>
              <a:rPr lang="nl-NL" sz="2400">
                <a:solidFill>
                  <a:srgbClr val="FF0000"/>
                </a:solidFill>
                <a:latin typeface="Calibri" pitchFamily="34" charset="0"/>
                <a:sym typeface="Wingdings" pitchFamily="2" charset="2"/>
              </a:rPr>
              <a:t>Bucolica </a:t>
            </a:r>
          </a:p>
          <a:p>
            <a:r>
              <a:rPr lang="nl-NL" sz="2400">
                <a:solidFill>
                  <a:srgbClr val="FF0000"/>
                </a:solidFill>
                <a:latin typeface="Calibri" pitchFamily="34" charset="0"/>
                <a:sym typeface="Wingdings" pitchFamily="2" charset="2"/>
              </a:rPr>
              <a:t>/ Eclogae (39)</a:t>
            </a:r>
            <a:endParaRPr lang="nl-NL" sz="2400">
              <a:solidFill>
                <a:srgbClr val="FF0000"/>
              </a:solidFill>
              <a:latin typeface="Calibri" pitchFamily="34" charset="0"/>
            </a:endParaRPr>
          </a:p>
        </p:txBody>
      </p:sp>
      <p:pic>
        <p:nvPicPr>
          <p:cNvPr id="6151" name="Picture 2" descr="http://www.b-n.nl/bnitemimages/329-01375.jpg"/>
          <p:cNvPicPr>
            <a:picLocks noChangeAspect="1" noChangeArrowheads="1"/>
          </p:cNvPicPr>
          <p:nvPr/>
        </p:nvPicPr>
        <p:blipFill>
          <a:blip r:embed="rId2" cstate="print"/>
          <a:srcRect/>
          <a:stretch>
            <a:fillRect/>
          </a:stretch>
        </p:blipFill>
        <p:spPr bwMode="auto">
          <a:xfrm>
            <a:off x="2555875" y="1557338"/>
            <a:ext cx="4141788" cy="51847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i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ox(i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BDBF3832-F161-4160-9569-ECAA40F7E644}" type="slidenum">
              <a:rPr lang="nl-NL"/>
              <a:pPr>
                <a:defRPr/>
              </a:pPr>
              <a:t>50</a:t>
            </a:fld>
            <a:endParaRPr lang="nl-NL"/>
          </a:p>
        </p:txBody>
      </p:sp>
      <p:sp>
        <p:nvSpPr>
          <p:cNvPr id="52227" name="Tekstvak 2"/>
          <p:cNvSpPr txBox="1">
            <a:spLocks noChangeArrowheads="1"/>
          </p:cNvSpPr>
          <p:nvPr/>
        </p:nvSpPr>
        <p:spPr bwMode="auto">
          <a:xfrm>
            <a:off x="539750" y="549275"/>
            <a:ext cx="8208963" cy="460375"/>
          </a:xfrm>
          <a:prstGeom prst="rect">
            <a:avLst/>
          </a:prstGeom>
          <a:noFill/>
          <a:ln w="9525">
            <a:noFill/>
            <a:miter lim="800000"/>
            <a:headEnd/>
            <a:tailEnd/>
          </a:ln>
        </p:spPr>
        <p:txBody>
          <a:bodyPr>
            <a:spAutoFit/>
          </a:bodyPr>
          <a:lstStyle/>
          <a:p>
            <a:r>
              <a:rPr lang="nl-NL" sz="2400">
                <a:latin typeface="Calibri" pitchFamily="34" charset="0"/>
              </a:rPr>
              <a:t>Waar zijn Aeneas en de vates/virgo/Sibylla nou eigenlijk?</a:t>
            </a:r>
          </a:p>
        </p:txBody>
      </p:sp>
      <p:sp>
        <p:nvSpPr>
          <p:cNvPr id="52228" name="Tekstvak 3"/>
          <p:cNvSpPr txBox="1">
            <a:spLocks noChangeArrowheads="1"/>
          </p:cNvSpPr>
          <p:nvPr/>
        </p:nvSpPr>
        <p:spPr bwMode="auto">
          <a:xfrm>
            <a:off x="611188" y="1989138"/>
            <a:ext cx="8208962" cy="2062162"/>
          </a:xfrm>
          <a:prstGeom prst="rect">
            <a:avLst/>
          </a:prstGeom>
          <a:noFill/>
          <a:ln w="9525">
            <a:noFill/>
            <a:miter lim="800000"/>
            <a:headEnd/>
            <a:tailEnd/>
          </a:ln>
        </p:spPr>
        <p:txBody>
          <a:bodyPr>
            <a:spAutoFit/>
          </a:bodyPr>
          <a:lstStyle/>
          <a:p>
            <a:r>
              <a:rPr lang="nl-NL" sz="2400">
                <a:latin typeface="Calibri" pitchFamily="34" charset="0"/>
              </a:rPr>
              <a:t>Oftewel: hoe zag die onderwereld er volgens de mensen in de oudheid uit?</a:t>
            </a:r>
          </a:p>
          <a:p>
            <a:endParaRPr lang="nl-NL" sz="4000">
              <a:latin typeface="Calibri" pitchFamily="34" charset="0"/>
            </a:endParaRPr>
          </a:p>
          <a:p>
            <a:r>
              <a:rPr lang="nl-NL" sz="4000">
                <a:latin typeface="Calibri" pitchFamily="34" charset="0"/>
              </a:rPr>
              <a:t>  Zo???				Zo?</a:t>
            </a:r>
          </a:p>
        </p:txBody>
      </p:sp>
      <p:sp>
        <p:nvSpPr>
          <p:cNvPr id="52229" name="AutoShape 2" descr="data:image/jpg;base64,/9j/4AAQSkZJRgABAQAAAQABAAD/2wCEAAkGBhQSERQUEhQUFRQUFBQUFxcUFBUVFRQUFBQVFhcUFRUXHCYeFxkjHBUUHy8gIycpLCwsFR4xNTAqNSYrLCkBCQoKDgwOGg8PGikkHxwsLCwsLCkpLCwpLCwvLCksKSwsLCwsKSwsLCkqLCksLCksLCwpKSwpLCksLCwsLCwsLP/AABEIAKIBNwMBIgACEQEDEQH/xAAbAAABBQEBAAAAAAAAAAAAAAAFAAECAwQGB//EAEMQAAEDAwIEAwYEBAMECwAAAAEAAhEDBCESMQVBUWETInEGMoGRobEUQsHwI1LR4WJyghUkM7IHFiVDU3OSk6LS8f/EABkBAAIDAQAAAAAAAAAAAAAAAAIDAAEEBf/EACsRAAICAgIBAwIFBQAAAAAAAAABAhEDIRIxQRMicQRRMmGBkbEFI6HR8P/aAAwDAQACEQMRAD8A8NUg1JrVcxqpuiDsargEzWqxoSWwh2tUoSCdCEIBPCScIyxAKSUKQarLE0K1jJTNYt1rbqpOi2SoW61spq+nQgJFiz3bF2UliqLVpcxZbp+lpKnbK7IlqrcEO/EEGZRGk8OAKucXEko0U1KSyVKKJOYqKlJBYIIurfBQ1H3MQq7tdJ7LRin4ZdGRX06cqoNRSha6RndNnLiijO2ipGktfhJGkkc2QH1KSodSKLG2UHWyZGbCSBraSmyktZowk1iZYxUU4Ci4k74CvqAKnRKtyCKHBJrVsp2nVaqdu0KJEoyUbdafwi0AjlCupt6o0HxBjrU9FAWPVHm0QUnWgV0X6Rz7rGEkafSCSqgfSRz7WqxoTAKbQs7ZkRJoVjQogKYS2wxJJ4TqJljKTUg1W06SYkEhMprQygr7a1lb2WafGA6MGzHRtZRK1tlbQtFvp28BIylSiZvDVdSmt4Yqa1NZmLcdGAuQ3i58o9f0RSoFkuaAcIKGMqexa0zni5buGVckfFZ7i0LXQt3D6QDZ55CfkkuIyT0aiFBzFYmWSxRkqUFmr28iCihaqqlFEmUArezBE85W1tJPRpw9zfitgopsm29lszCmrG0VeKSsDENgmY0VU+ktxpqt7EUZFpgurTVYpFdJwvhTHyXz0a0cz1PYLr+Gex7NIJaJPbZNzZo4Ypy8+C8mRY0m/J5WbcqBor1ni/sZTNNxa2HAYPfuvM6tLKHBnjm68ExZVk6MPhlTZTPVam0FP8MtiRpSIU6Xcq5rY5lMGRyKtaESDSLGPV0yq2tTwe6MYNX7/ZMqbimRy+pSUAb2BGtVgCTQpgLntmFCAUgEgFKEAQ0JwEoU2BHFFkqdNb7W3n1VVvSRm0obYWqETRjhY9vRjkidvQlSoW8rSxmlPapG5RpGmnw8aZVb6MLbQryFXXasU9ippMEXVUMBJQavxgjkIRfirZYe2Vy11hVCEWtiKVBKhdB4+4UoQzhz4JJwAMrdWvGtiefRZskalSM0lsy8UoS2eYP3UrK2LWwesqm7uxUYdIOMn0SPESGtJaIPfor4y40VTqjf4aRorC3ipJgNz681qsXOIJdzO3RLcGtsBpolpTPgbmEOrMdUfImJgHpCougWvgkkhMWO/JaiXeC41hpBJcQGjm6cbd11Y9kKpgB7NUS4N84aeTS7Yu9JjqgNrWnzg+fDWwIgv3I+AI+K7/hPGjQuqNv4YcHFrXOzq1O5jsJ+6r6jJ6cFS3/oHNPhFfdnnvEKVW3qFlTcfIjqFO2qaxMQuo9tKza9V+qmGupPLJE+ZhJAJ7g/865Wgw03afyu2PfohhNThbWwYS5Rs0eEkaS0takWKrINZXHhnVgR1XR8X9ratO3pOo+XWCdUA9tIlcw63B94SO2F0/CuNVQyi0NY5o1BwIbjT7umee6VnSlUquhWWN+43X3Gbg0bZ4aZdpNVoGTqwJHIHP0XmtRmcr1PjPGnUrfxY0ufhhBpu80T5gKhO3bC8yqy4k8yU3+nx03Qz6OPbIMYrFFlErYy2PRddHUirMkppj9ha3UCq/wsq6LplP44DmnN3PM/VWHho6Jn20equiVIxVro/uUyouSZKSpiG2YKNUFaAhAMLTSvCN1jlj+xlCIShV06wOymHJSW9hEw1X0aKjRZKKWdtK0QiNhGy2ytkes6YCxUKcLbTkLVFUdHHHiEmUAdk1WlG6zsuY7Kd1chzMbomOlTRU2/0nb6rQ29DtkFqPlTsidXwykZIKrETSo23ABXN39j/EDRgO+iO3dXS0klZ+CezP4rV/HY14zDw/n/AIgFhjNRtt0Yb7Br+HtFNwGcHPcIXUsDo17/AKBdDxrhFSzqQ8eRwJBadTXkbw7kdjlYmU2voxyE/QoYzr3J2mKtoCW7TnEgj0CnQpF40gN3/wBR7DqtLAHESSejRv8AE7BVUgWvcAPNkD/CTz9YJT07YVnY8I9ggzSa1dlOo4YpDzvzydkAHsCT1hZfaHgb7UOMhzHbEYIJx5mnYdxIlEeFMo3NSkHVixzdGqnp3LI918wPdz8Vv9u6DANb6zQ403DRBJfuG6TyyRM9JWKf1DlkUaMzy3KqOSoUAGgdkN4g3zxp3jbdx6SiFndtcIByAN1TxW2wHAwR+qOGp7DWnshQcWEOLWgNOrSDkwu44R7UsqVqdR1Gm0ulmrJfIxGcbFuQJzC4a2tWuEAOe48wDuunp8MFq6m0sc9uhjqkZaHanCRPUAGD1QZ4xkt9i8sU0T9v+IGnU0MY0Mc1ji8t87oJgOPISAdgcBc+6mHDPNFPbl9J9YOoag3w2g6WQ0OzIiB2Q+wt3eE1xaY2mDEjupijxxJkgqgiu2q7g+83B79Cr4WDilMtcHtIGIjn/dbOGNdUaMS49BujcdckE1qy1jUd4w40advpAnwyThuc4kjfYpcL4J5x4vlyDp3cQDkkCdI7lEeKtpVq4aS53lDAAABOTJdPUnkkyatWV8nMcV9ovFoCkaQBDtWvU4nY4AOAgbGrr732co6mUifCqPyHOl4jkCBkTnMFBuKez76GTBbMBw2PMY5bH5Lo4HjjFcdWa8SjFKvJjpgK6k75eiysWuixbUjdEmGBWCk1Wsoz0U/BhEkN4mbAVFzVACvuQAgt5cq3oVOXFA69dJSUKhlJJbMT2AU8pkkBmJB0bLVRvOqxq6hSkqnFMtBvh9WSAOa6G2gLm+EW5meQ+q6KkwyEcY0bcSoLUGyJ5DcjkOsdFcD8x+u32PyWAVNLT0584HMjuAm4fd6muOoHLdvRxj99FfJqVM0c2pUEJlZ6jC3MrPU4hp9Nvj07LPd3TiwnYYwD1PM/0+aNzQUskaLa98xpmCSCJA6E5JOw7K4XzGuLIcDAcZG0j7II24IhwM4g40MadyJGCU76ZLYc46hLY9AM+mCJ9Fz8s232c+eRt9mzi9zqA05yDjbOAi/sbe0jrY8Oc924yGEBuDqEQN8SuatX6BBkzmRJB3G3JGbJrw5lS3EkY0iB5ckgDmZJPX4LF9RG1X+TNkVhfi3FWBjbaS59LRLtwXOBwJycFcfVr6TUHumZEc+x7K/xH1K3n3YQCYyQNiT1wBP9FVe0GF5JJGYOxk42EyjwY1jXFhQXHRVTc/TqBGYbiNQA59kzbQ+KwNbJdENmSSTGY5rVYUmOJGkQCd9yNgOyP8F4QBVFYCGUwdWk52Jg5xLQ/fBynOdN6Csr4Bwt9O8hzDDIL/MDokSCSDkKPtxdtfcwZ0DYZ92MEdiZKO0KRPjOH/ejdrsuJmCDIjAgRH9W4hwii9lNtZzhUDRkjUWFzhBednCMETv0WRNeryl8CUvdyZwtDhrp1MOORIIldP7LcNNWoRW0FrGl0H85HI9lla3dsQWktI6EckW9nXRXaCJ1BzY6yDAz1MD4o8mSTTLlJhC/vWEjwmBrWtdPhNa5reZ1OwG4BOJJVtT2jADnBtV7HQGu8MkEBgB22E9enJVVLxrKZaH0wfNmo1pgtJBApgOLyIInIwVsoXg8Co8OquIFES0aILiPNTbsBHpiEqaSVNASVKmDPG1v8Q0yGaTJdTktABMgOdGZjrtCzcU4+H0wxrW02AeYCIMGQRjy/wByrPaO+D7aoRWrGGN/huAA1S1urVqJPIx6riKVo6pTJDjImW+ifHGpRTbpIZVpG29DKoIBlzRqEdF13sRYNFrrES52kziPLiPUnb/CvPba5fS5b9RuvQf+jq/mhcMg+UNdiCQCXAloI3AP0Wlwag14GKPgMWXDXtL3imCdJOSQ4nEy6NI54Cgyg4HWfBLgQ6Hth0nIh7dz3V9Ph7TTfqNxVBacaSSPQvPveiz2tu1tOoBRMEsGkxqdv6CdyuY2jM5A/jFk9rnXBhj2w7S6o2pqkhphpzEHuOSCe0Vzrez/AMthI5S4aj9wuorWwdQIdbVAC5uNRkxMlkkwY6foua4/TZ5T52vIA0uEDS1sSOfILfgauN97/wC8mrC1asDtWikqGgcypg9P6LrI6cQhTd6LSHiM/dBzdkJ28W5GPl/dFY1TSL+IbFczdNyil5eyhT8oJMzZWmZ9CSt0J0AijmkyuqUgqiEtOzFYy32rZgDnusIW+1AkQZJ/e6JDIHSWlMACEQY5YLd+FsBhMRugW1K8Y/qqOE6WeIHCRGoSYAAxkgTOR2UKzlnpmQ/sycH/ABN5c9j8kn6hJxoXmdorvOItLidMZ3kE4xmAArqLy+NRhs+7155PRCS3Kup1jqECI36JC9qoQnSoKXtsNP8AD1CTkNJgjuFV4Ia1uvE+YnnEZEfvdaadZDL+4Li4jYDSPmJ/VI/E6F3bD9B4c0FuQnde+B/EaATtHIz1/qgXBuJaTpMkHpkz6IpeVQ9hBa6N5MNjvkpE8dS4voBrewTxC6f4znGWucSTmZ1EmVqpcNa4ay8unOOaGVahefM7sJ6LVZXvhYImYOD9vqtMk+Pt7GfBKpQcx+kHSHxmeXcrsuA2ZpWtZztRY6pSDTGPEDKxAPIjbHcYOy5C5uTVEhsATmfRdV7LPdUo6HFxBEED/wAMElpnkWugyfTsqeThG5E5cds1WJDabp05qNJ8r2twHZg+bc+8lxao06Gsc1pawkik5zveccFxyZj6fLRR4SGMcxrtQ8tQkkNI0yJ/KN+eqVmq8FqT4jZqB5Jc4EOOqYAIG2OmO6yc4ttp9iuSbdGChQgDmdyepO5Vj7nwXNc46TLXCfg4H0XV2/CqRAc8MYDECXNxpyCSfXl8V517U3PiXTy2dIIazEeRoDWgD0AR44Rm3sLgn5O7vadOpUBaGF389RoeQCBENB0wd9To9CQStlyXFrmkuAlpLm1dGhoADS1wGlokmW/dDLIhltRN20c2Mb4ZZUbq5lx97bn25lXXV1Qt21Kel2h+mWioA2Hs7NMbkHeOSTN8pUKk7OY9oOOCuWURUqOaHnW5xEGDAjTh3M6oE6hjC1/9XzS1kEOAfD4EeG+PdIPLo7Y5U+F31hTrw+g5jgS13ivFRgIOeW/eFZf+29Us021EU9RcS+A5/mPLHlAnG6e23UYql+dB3ejFfcNGA9u7Q4TvDhII9RBWj2G0sq1Wl0NqTSkkYyHSScRAOUHiqHPfUqS545kucXct91v9leB13OFXQC0O1DXA1GYMA8uRR8uEZb0Fy4ps9Dfoh7C91XS0kB0BpGctgCR1Oy5cXsY0NiZgzvsMzKP27KdQFtYOD5LmscPLTbH5Op57rH/sekQS2sCO7XAz3wVgxyXkRBryDP8Aa+osYKbGQ8OLmSDDQZ5rn+J3Lq9RzySRJjs2cBH+JezbiAadSlEgT4gbO+PMRvG3Yqmz9kbg8hpO7mva4RO+DldTE8ON22jfB44O2znW2nqr2WBPNHeMcFNB3ItOx2zzEZ2WOjnouhjnHJHlHo6OJxmrQMq8Md1CxV+Hvbkt+S6kU1h4kQGlOoZLGjkqyr0q+vkqpKZiZDSkpJKAgB7R1/VZagWqqBssjwkQOehgiHDyBk7oe1aGTy/fdH8DY/kdHb3A3laW3oJhcy2utFC4ggqlNjVkaDtzVEEz+qFO1Tq23+RRa2oeIA523Ifqe6nVth0RuDl2McHLYEAWhjv3+ivrWo5LLsVnnGhEk0aKoGgkE7cjjKxUa0SDscfArVY4mdp5qN9bRlox2SFV0wF9ifD6Qa8OmQMgDcnl2W6+r+WXmTyaNgOZPU/qlwgAN2E7+oP7PyVfFbXVkAwRBjl3Sr5T2A3bOWurglxg+kFFbS+Ba3EkbyJH7wsn+xHEmDPSNyideiGU2tJ84OYHbaefJapOOki49hllIQ1jRpLwHOjk3n89ke4ZcaA9sGHt0yNx0hBeAv0DU4AuBE69iI8ozyXW1bxtJrf4dPxskkN8oBPlgbE+ghc7LXTBlXQM/GkFzKTarjlsCmSQ0xIMgRMLVa2xpsb4zywta6GtIL9ZMgOAJgdlnq373TLiAeTfKPk2As7mpdgCrXLnElxJPUmSoWY/3m3dEkVW4332+RgobxbiHh4b7xz6BYrMVHy5xdgS0yRB6hPhjdcg1HVndU6ly+qPGaHUgT72lw1DZzekciqvaRjn0wwebaDAEAasACAN91U3g1R/hikXODranWqaqpHmc2Scu7xA7d1dT4PSogOr5JEeG0y4gAe+6YbPPnlBKHF39gZQa/Qz3Xsm4udVIgsAfvPiAAAubuCOe/NZ9K1XPEtQ0saKdPYMZgR36rGSglJyI3Y9CgAS7ck7/oOyK3/GXUKFN1ItkENcObcGMd4Ge6G0SjDrK1e3W9pimwaiSR5jkxG8fqpSbXIrjfYV4JxMV9NQy14Gl0cxnGe8qF/TjyMBy4kxkxuf32VXDeHUnBtKnqaS52Wl4OkebUSNgQRHJS4lZ02ta7xrgiS3yuBBH8pLvTn07IVGKnp/pRUUlOkD+PMDaTGNkknVtkjIH3PzQaz4hVoOwS3IJBkZG2F1zntNA1WjVoZ5dZ1GJM7YB8pXIcW4iaz9ZDQYA8vOOfquj9PP1W4uOvJuwy9RtNaCfF/a01qcGmAZkk5jG7Y577jn1QL8TmR9MfRZXglRaYW7FjjiXGPRsxwWNVEK0rnuhnEbokxKZ7oyCfmsVV8lObGTnqil6rhXkKshAIZWnTlqZQE5YVzzyqymSSqMFE6TJICJUWEflBHQj6yII+CFq6jevbsT90cXQyEkuwi6nGYI6e6c9JISoy/Jjtt+ixVr4vOcem3yRXhl1Sacn6HJjHw/uru2OjKMnTejp+EW5FJnlIxzG8zsnuKHbPf+y0cIrNe2Q5obJycGegEQiBswecn0WpK0blC46OQu6RGThDXFdlc8LcZH0hAb3h5ZM/bGO6zZMbMmXE0YaL1rD5EFDtUfIK6nWXPnCmY2jRw2vy6CPrj9UVpuQCg+DPQkH0JP9kVp1kjJHYMjeENdQa+4h/lbEzMaoH7+S1Mqp6zGuEFBBuDKTott+Iua6oyWw6MBoBAEHTqiSBMf6UV4j78/zfcYP2n4rl6bHECofNqLwR/l0yR3ghHK1xJcD/NIz1GfsFWVe6ypbdloqKQcqAU3iJNFGfiXDRUgzBH1VfBW58Ig65wOs9Fs8RH+EWtuB4ur/eG0qj2ao0Nc3UcxnVpBInn1WjG79snoOO/awpw+3Z+KcA5odailTa12zzTY1jwB1wSO6h7VvduWMDajtbTMvGloaZ6A9FzvsRcargud+UvqGc7Mc4/YrTxGqXP1H8zWH5sE/WVnzuXqcfCFTbcq8GOE4arGlPCFMsjTaidd2mk2mW+//EJPMGQ0R8J+PZZLQw9sgOEiQTAI6SiPFaIYw6gdWoaYB0hkTpnY7z8UxNJfIaaS+TVwCo9zK2g/xGMa5sb6WyCB1wucvb45EnOd+fVFvZe9IqvDTBdSqgHo4NLgf/igHHTLg8YbUGrsHTD2/A/QhHgj/caZeFVNoI3HGy2zZTaffL9UHOkOMA+s/Rc2a5lVGomK6uKCh15N8IqPRsFSVB7lW0qD3J9mhvRCu9VBPpUg1QURKiWq/CreoXRSUk5CSgJxydMpO6JZzyKSStqEQBzUIVpSmUmqELqF69nukj0JCLWvthXZHmn1AKDvtyBPIqoo1Noapzh0zsqP/SCT/wASm0+hI+hlQvvaqnUYQ0adWIPQ7rj0lbyMN/UzapnXVX06gwOXJD6jYONkDZUIyCR6GFe3iD+Zn1/qglUuwHNS7QUt6u/qVot7qDp6beiDsvhzHyUnXkkEHZZ5YrAaTOjZVVvjIJRu1e27WZwA4hPhtYE1G8xLh8ySPiP+VWcQJaS5u86iOsYn7/NC7G5LapI3lp+XVE75xDzPaPSFUo1Ip9l1G9DgCP8A8UvGXOPrOYTGA4nH6hb7IlrBPqpLFWyONBUVkU4ZdMLH034LpLXxlulpIb1IJAx3QBtRX0LjS4O6EH5GUqULQLQR4PUFI3dXk2iG/Gq9jT9Na1XFeTH8oa35NE/WVGhbhjK0gljqtOd/+GxlSp9fKPVAaHEXajq/MS8f6jJH1Q8OdspK9h4VFPxUJ/FqQukKxhcQp+IHY+uUY4rfuqWVN0y1tQteOj48pneNM4XIm5Wyw4sfCq0Y1eLo09nh7YPy1BG8PT+wTh0zZ7L3Y/GUZ2NRrT6OOk/dZ61PVTrU+dJ3iD01Cm8fGWH/AEIVY3Gmq13RzT8jK6G+p6L27HItuvkWvcP0T3HjL9P4CaqRywKnKgd066KN0SQeolyeEgiDItU4SATEKyDOKrcpJiFCmRCdPCShDiwpac5SATgpZgSGfHJRJSJTKAiThMnUIa/GlnphZCVNo8pKgrDk7oUJFsJBWHLfRUCkVJJ2hIqFDJJJKEJNqEbFXMuj2+yzpwqaTIELK4DXSZPaUbbxBlRulztLpkOOw6gxyXKyptqHqlyhZdm6tXmoJ2CIsuwgjbjqtDa4QSiTsNNuAtVpcMDhrBLcyB6GPrBQKm+dj+iL8K4c99QNIkczIiB0O3ZDwsnG+g7xriOi0YM6qjid/wArQwZ/9K5sulo6iIPQor7U0CWMcYAZ5I1AmTzAHpPxXOC4hBhx+219wYR0EqN5IzuN1I3SDG6zKuZXlP8ASQ1RCBuVdZ3xY9rhu1wPyMoZrV1NyPh4DoNXbdNTkA6HtjbS/IHwmPguq40yK9V++qza/wD9ylTZ93FclTfrot/mpkj/AEOyPkZ+a6rilxNvTefzWtOn8W18/RqyTTuP7fwIldr9jkZTqqqYKiKy6FG9M0BIqkVFLWrCssBSJVfiKQcrLsUJk5KgXKFMUp1FJQo49SGySSWYypJJJQWJO5JJQhcPc+KpCSSgTJjZO3Y+idJQJFSRSSUFjJJJKEEnCSShBkkklCFtNTIykkhITai/B6pDhk8ufdJJLZSCnFXE21MkyfLvn8pXP80kkeHofEz3A83yWimEkk1dBGloU+aSSJECdp+b/L+oXR3h/wCzqX+b/wC6SSx5/wAcflCsna+TmrjYLImSWyRqfZaxWBJJRBIknYkkoWScoPSSULGTJJKAn//Z"/>
          <p:cNvSpPr>
            <a:spLocks noChangeAspect="1" noChangeArrowheads="1"/>
          </p:cNvSpPr>
          <p:nvPr/>
        </p:nvSpPr>
        <p:spPr bwMode="auto">
          <a:xfrm>
            <a:off x="73025" y="-738188"/>
            <a:ext cx="2962275" cy="1543051"/>
          </a:xfrm>
          <a:prstGeom prst="rect">
            <a:avLst/>
          </a:prstGeom>
          <a:noFill/>
          <a:ln w="9525">
            <a:noFill/>
            <a:miter lim="800000"/>
            <a:headEnd/>
            <a:tailEnd/>
          </a:ln>
        </p:spPr>
        <p:txBody>
          <a:bodyPr/>
          <a:lstStyle/>
          <a:p>
            <a:endParaRPr lang="nl-NL">
              <a:latin typeface="Calibri" pitchFamily="34" charset="0"/>
            </a:endParaRPr>
          </a:p>
        </p:txBody>
      </p:sp>
      <p:pic>
        <p:nvPicPr>
          <p:cNvPr id="1028" name="Picture 4" descr="http://www.cinemaparadiso.nl/corpsebride2.jpg"/>
          <p:cNvPicPr>
            <a:picLocks noChangeAspect="1" noChangeArrowheads="1"/>
          </p:cNvPicPr>
          <p:nvPr/>
        </p:nvPicPr>
        <p:blipFill>
          <a:blip r:embed="rId2" cstate="print"/>
          <a:srcRect/>
          <a:stretch>
            <a:fillRect/>
          </a:stretch>
        </p:blipFill>
        <p:spPr bwMode="auto">
          <a:xfrm>
            <a:off x="827088" y="4005263"/>
            <a:ext cx="3816350" cy="1989137"/>
          </a:xfrm>
          <a:prstGeom prst="rect">
            <a:avLst/>
          </a:prstGeom>
          <a:noFill/>
          <a:ln w="9525">
            <a:noFill/>
            <a:miter lim="800000"/>
            <a:headEnd/>
            <a:tailEnd/>
          </a:ln>
        </p:spPr>
      </p:pic>
      <p:pic>
        <p:nvPicPr>
          <p:cNvPr id="1030" name="Picture 6" descr="http://mediatheek.thinkquest.nl/~lld228/hades.jpg"/>
          <p:cNvPicPr>
            <a:picLocks noChangeAspect="1" noChangeArrowheads="1"/>
          </p:cNvPicPr>
          <p:nvPr/>
        </p:nvPicPr>
        <p:blipFill>
          <a:blip r:embed="rId3" cstate="print"/>
          <a:srcRect/>
          <a:stretch>
            <a:fillRect/>
          </a:stretch>
        </p:blipFill>
        <p:spPr bwMode="auto">
          <a:xfrm>
            <a:off x="6084888" y="3141663"/>
            <a:ext cx="2705100" cy="20097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770" decel="100000"/>
                                        <p:tgtEl>
                                          <p:spTgt spid="1028"/>
                                        </p:tgtEl>
                                      </p:cBhvr>
                                    </p:animEffect>
                                    <p:animScale>
                                      <p:cBhvr>
                                        <p:cTn id="8" dur="770" decel="100000"/>
                                        <p:tgtEl>
                                          <p:spTgt spid="1028"/>
                                        </p:tgtEl>
                                      </p:cBhvr>
                                      <p:from x="10000" y="10000"/>
                                      <p:to x="200000" y="450000"/>
                                    </p:animScale>
                                    <p:animScale>
                                      <p:cBhvr>
                                        <p:cTn id="9" dur="1230" accel="100000" fill="hold">
                                          <p:stCondLst>
                                            <p:cond delay="770"/>
                                          </p:stCondLst>
                                        </p:cTn>
                                        <p:tgtEl>
                                          <p:spTgt spid="1028"/>
                                        </p:tgtEl>
                                      </p:cBhvr>
                                      <p:from x="200000" y="450000"/>
                                      <p:to x="100000" y="100000"/>
                                    </p:animScale>
                                    <p:set>
                                      <p:cBhvr>
                                        <p:cTn id="10" dur="770" fill="hold"/>
                                        <p:tgtEl>
                                          <p:spTgt spid="1028"/>
                                        </p:tgtEl>
                                        <p:attrNameLst>
                                          <p:attrName>ppt_x</p:attrName>
                                        </p:attrNameLst>
                                      </p:cBhvr>
                                      <p:to>
                                        <p:strVal val="(0.5)"/>
                                      </p:to>
                                    </p:set>
                                    <p:anim from="(0.5)" to="(#ppt_x)" calcmode="lin" valueType="num">
                                      <p:cBhvr>
                                        <p:cTn id="11" dur="1230" accel="100000" fill="hold">
                                          <p:stCondLst>
                                            <p:cond delay="770"/>
                                          </p:stCondLst>
                                        </p:cTn>
                                        <p:tgtEl>
                                          <p:spTgt spid="1028"/>
                                        </p:tgtEl>
                                        <p:attrNameLst>
                                          <p:attrName>ppt_x</p:attrName>
                                        </p:attrNameLst>
                                      </p:cBhvr>
                                    </p:anim>
                                    <p:set>
                                      <p:cBhvr>
                                        <p:cTn id="12" dur="770" fill="hold"/>
                                        <p:tgtEl>
                                          <p:spTgt spid="1028"/>
                                        </p:tgtEl>
                                        <p:attrNameLst>
                                          <p:attrName>ppt_y</p:attrName>
                                        </p:attrNameLst>
                                      </p:cBhvr>
                                      <p:to>
                                        <p:strVal val="(#ppt_y+0.4)"/>
                                      </p:to>
                                    </p:set>
                                    <p:anim from="(#ppt_y+0.4)" to="(#ppt_y)" calcmode="lin" valueType="num">
                                      <p:cBhvr>
                                        <p:cTn id="13" dur="1230" accel="100000" fill="hold">
                                          <p:stCondLst>
                                            <p:cond delay="770"/>
                                          </p:stCondLst>
                                        </p:cTn>
                                        <p:tgtEl>
                                          <p:spTgt spid="1028"/>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49" presetClass="entr" presetSubtype="0" decel="100000" fill="hold" nodeType="clickEffect">
                                  <p:stCondLst>
                                    <p:cond delay="0"/>
                                  </p:stCondLst>
                                  <p:childTnLst>
                                    <p:set>
                                      <p:cBhvr>
                                        <p:cTn id="17" dur="1" fill="hold">
                                          <p:stCondLst>
                                            <p:cond delay="0"/>
                                          </p:stCondLst>
                                        </p:cTn>
                                        <p:tgtEl>
                                          <p:spTgt spid="1030"/>
                                        </p:tgtEl>
                                        <p:attrNameLst>
                                          <p:attrName>style.visibility</p:attrName>
                                        </p:attrNameLst>
                                      </p:cBhvr>
                                      <p:to>
                                        <p:strVal val="visible"/>
                                      </p:to>
                                    </p:set>
                                    <p:anim calcmode="lin" valueType="num">
                                      <p:cBhvr>
                                        <p:cTn id="18" dur="500" fill="hold"/>
                                        <p:tgtEl>
                                          <p:spTgt spid="1030"/>
                                        </p:tgtEl>
                                        <p:attrNameLst>
                                          <p:attrName>ppt_w</p:attrName>
                                        </p:attrNameLst>
                                      </p:cBhvr>
                                      <p:tavLst>
                                        <p:tav tm="0">
                                          <p:val>
                                            <p:fltVal val="0"/>
                                          </p:val>
                                        </p:tav>
                                        <p:tav tm="100000">
                                          <p:val>
                                            <p:strVal val="#ppt_w"/>
                                          </p:val>
                                        </p:tav>
                                      </p:tavLst>
                                    </p:anim>
                                    <p:anim calcmode="lin" valueType="num">
                                      <p:cBhvr>
                                        <p:cTn id="19" dur="500" fill="hold"/>
                                        <p:tgtEl>
                                          <p:spTgt spid="1030"/>
                                        </p:tgtEl>
                                        <p:attrNameLst>
                                          <p:attrName>ppt_h</p:attrName>
                                        </p:attrNameLst>
                                      </p:cBhvr>
                                      <p:tavLst>
                                        <p:tav tm="0">
                                          <p:val>
                                            <p:fltVal val="0"/>
                                          </p:val>
                                        </p:tav>
                                        <p:tav tm="100000">
                                          <p:val>
                                            <p:strVal val="#ppt_h"/>
                                          </p:val>
                                        </p:tav>
                                      </p:tavLst>
                                    </p:anim>
                                    <p:anim calcmode="lin" valueType="num">
                                      <p:cBhvr>
                                        <p:cTn id="20" dur="500" fill="hold"/>
                                        <p:tgtEl>
                                          <p:spTgt spid="1030"/>
                                        </p:tgtEl>
                                        <p:attrNameLst>
                                          <p:attrName>style.rotation</p:attrName>
                                        </p:attrNameLst>
                                      </p:cBhvr>
                                      <p:tavLst>
                                        <p:tav tm="0">
                                          <p:val>
                                            <p:fltVal val="360"/>
                                          </p:val>
                                        </p:tav>
                                        <p:tav tm="100000">
                                          <p:val>
                                            <p:fltVal val="0"/>
                                          </p:val>
                                        </p:tav>
                                      </p:tavLst>
                                    </p:anim>
                                    <p:animEffect transition="in" filter="fade">
                                      <p:cBhvr>
                                        <p:cTn id="21"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A9CE2FA5-1719-4072-9B80-FD4FD51925A6}" type="slidenum">
              <a:rPr lang="nl-NL"/>
              <a:pPr>
                <a:defRPr/>
              </a:pPr>
              <a:t>51</a:t>
            </a:fld>
            <a:endParaRPr lang="nl-NL"/>
          </a:p>
        </p:txBody>
      </p:sp>
      <p:sp>
        <p:nvSpPr>
          <p:cNvPr id="53251" name="Tekstvak 2"/>
          <p:cNvSpPr txBox="1">
            <a:spLocks noChangeArrowheads="1"/>
          </p:cNvSpPr>
          <p:nvPr/>
        </p:nvSpPr>
        <p:spPr bwMode="auto">
          <a:xfrm>
            <a:off x="395288" y="549275"/>
            <a:ext cx="8424862" cy="5632450"/>
          </a:xfrm>
          <a:prstGeom prst="rect">
            <a:avLst/>
          </a:prstGeom>
          <a:noFill/>
          <a:ln w="9525">
            <a:noFill/>
            <a:miter lim="800000"/>
            <a:headEnd/>
            <a:tailEnd/>
          </a:ln>
        </p:spPr>
        <p:txBody>
          <a:bodyPr>
            <a:spAutoFit/>
          </a:bodyPr>
          <a:lstStyle/>
          <a:p>
            <a:r>
              <a:rPr lang="nl-NL" sz="4000">
                <a:latin typeface="Calibri" pitchFamily="34" charset="0"/>
              </a:rPr>
              <a:t>Zo misschien? </a:t>
            </a:r>
          </a:p>
          <a:p>
            <a:endParaRPr lang="nl-NL" sz="4000">
              <a:latin typeface="Calibri" pitchFamily="34" charset="0"/>
            </a:endParaRPr>
          </a:p>
          <a:p>
            <a:endParaRPr lang="nl-NL" sz="4000">
              <a:latin typeface="Calibri" pitchFamily="34" charset="0"/>
            </a:endParaRPr>
          </a:p>
          <a:p>
            <a:endParaRPr lang="nl-NL" sz="4000">
              <a:latin typeface="Calibri" pitchFamily="34" charset="0"/>
            </a:endParaRPr>
          </a:p>
          <a:p>
            <a:endParaRPr lang="nl-NL" sz="4000">
              <a:latin typeface="Calibri" pitchFamily="34" charset="0"/>
            </a:endParaRPr>
          </a:p>
          <a:p>
            <a:endParaRPr lang="nl-NL" sz="4000">
              <a:latin typeface="Calibri" pitchFamily="34" charset="0"/>
            </a:endParaRPr>
          </a:p>
          <a:p>
            <a:r>
              <a:rPr lang="nl-NL" sz="4000">
                <a:latin typeface="Calibri" pitchFamily="34" charset="0"/>
              </a:rPr>
              <a:t>Of is dat te modern?</a:t>
            </a:r>
          </a:p>
          <a:p>
            <a:endParaRPr lang="nl-NL" sz="4000">
              <a:latin typeface="Calibri" pitchFamily="34" charset="0"/>
            </a:endParaRPr>
          </a:p>
          <a:p>
            <a:r>
              <a:rPr lang="nl-NL" sz="4000">
                <a:latin typeface="Calibri" pitchFamily="34" charset="0"/>
              </a:rPr>
              <a:t>Nee nee, bij benadering zo ! </a:t>
            </a:r>
          </a:p>
        </p:txBody>
      </p:sp>
      <p:pic>
        <p:nvPicPr>
          <p:cNvPr id="4" name="Afbeelding 3" descr="onderwereld04.jpg"/>
          <p:cNvPicPr>
            <a:picLocks noChangeAspect="1"/>
          </p:cNvPicPr>
          <p:nvPr/>
        </p:nvPicPr>
        <p:blipFill>
          <a:blip r:embed="rId2" cstate="print"/>
          <a:srcRect/>
          <a:stretch>
            <a:fillRect/>
          </a:stretch>
        </p:blipFill>
        <p:spPr bwMode="auto">
          <a:xfrm>
            <a:off x="1258888" y="1268413"/>
            <a:ext cx="2590800" cy="29368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ECDEFB85-D309-4F90-A423-DF1C60BF0F20}" type="slidenum">
              <a:rPr lang="nl-NL"/>
              <a:pPr>
                <a:defRPr/>
              </a:pPr>
              <a:t>52</a:t>
            </a:fld>
            <a:endParaRPr lang="nl-NL"/>
          </a:p>
        </p:txBody>
      </p:sp>
      <p:pic>
        <p:nvPicPr>
          <p:cNvPr id="7" name="Afbeelding 6" descr="underworldmap.gif"/>
          <p:cNvPicPr>
            <a:picLocks noChangeAspect="1"/>
          </p:cNvPicPr>
          <p:nvPr/>
        </p:nvPicPr>
        <p:blipFill>
          <a:blip r:embed="rId2" cstate="print"/>
          <a:srcRect/>
          <a:stretch>
            <a:fillRect/>
          </a:stretch>
        </p:blipFill>
        <p:spPr bwMode="auto">
          <a:xfrm>
            <a:off x="539750" y="333375"/>
            <a:ext cx="7507288" cy="6048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B2BDDC9F-9640-4814-9BC7-A5C4FDF6E5C3}" type="slidenum">
              <a:rPr lang="nl-NL"/>
              <a:pPr>
                <a:defRPr/>
              </a:pPr>
              <a:t>53</a:t>
            </a:fld>
            <a:endParaRPr lang="nl-NL"/>
          </a:p>
        </p:txBody>
      </p:sp>
      <p:sp>
        <p:nvSpPr>
          <p:cNvPr id="55299" name="Tekstvak 2"/>
          <p:cNvSpPr txBox="1">
            <a:spLocks noChangeArrowheads="1"/>
          </p:cNvSpPr>
          <p:nvPr/>
        </p:nvSpPr>
        <p:spPr bwMode="auto">
          <a:xfrm>
            <a:off x="323850" y="260350"/>
            <a:ext cx="6264275" cy="3140075"/>
          </a:xfrm>
          <a:prstGeom prst="rect">
            <a:avLst/>
          </a:prstGeom>
          <a:noFill/>
          <a:ln w="9525">
            <a:noFill/>
            <a:miter lim="800000"/>
            <a:headEnd/>
            <a:tailEnd/>
          </a:ln>
        </p:spPr>
        <p:txBody>
          <a:bodyPr>
            <a:spAutoFit/>
          </a:bodyPr>
          <a:lstStyle/>
          <a:p>
            <a:r>
              <a:rPr lang="en-US">
                <a:latin typeface="Calibri" pitchFamily="34" charset="0"/>
              </a:rPr>
              <a:t>268   Ibant obscuri sola sub nocte per umbram</a:t>
            </a:r>
            <a:endParaRPr lang="nl-NL">
              <a:latin typeface="Calibri" pitchFamily="34" charset="0"/>
            </a:endParaRPr>
          </a:p>
          <a:p>
            <a:r>
              <a:rPr lang="en-US">
                <a:latin typeface="Calibri" pitchFamily="34" charset="0"/>
              </a:rPr>
              <a:t>269   perque domos Ditis vacuas et inania regna:</a:t>
            </a:r>
            <a:endParaRPr lang="nl-NL">
              <a:latin typeface="Calibri" pitchFamily="34" charset="0"/>
            </a:endParaRPr>
          </a:p>
          <a:p>
            <a:r>
              <a:rPr lang="en-US">
                <a:latin typeface="Calibri" pitchFamily="34" charset="0"/>
              </a:rPr>
              <a:t>270   quale per incertam lunam sub luce maligna</a:t>
            </a:r>
            <a:endParaRPr lang="nl-NL">
              <a:latin typeface="Calibri" pitchFamily="34" charset="0"/>
            </a:endParaRPr>
          </a:p>
          <a:p>
            <a:r>
              <a:rPr lang="en-US">
                <a:latin typeface="Calibri" pitchFamily="34" charset="0"/>
              </a:rPr>
              <a:t>271   est iter in silvis, ubi caelum condidit umbra</a:t>
            </a:r>
            <a:endParaRPr lang="nl-NL">
              <a:latin typeface="Calibri" pitchFamily="34" charset="0"/>
            </a:endParaRPr>
          </a:p>
          <a:p>
            <a:r>
              <a:rPr lang="en-US">
                <a:latin typeface="Calibri" pitchFamily="34" charset="0"/>
              </a:rPr>
              <a:t>272   Iuppiter, et rebus nox abstulit atra colorem.</a:t>
            </a:r>
            <a:endParaRPr lang="nl-NL">
              <a:latin typeface="Calibri" pitchFamily="34" charset="0"/>
            </a:endParaRPr>
          </a:p>
          <a:p>
            <a:r>
              <a:rPr lang="en-US">
                <a:latin typeface="Calibri" pitchFamily="34" charset="0"/>
              </a:rPr>
              <a:t>273   Vestibulum ante ipsum primisque in faucibus Orci</a:t>
            </a:r>
            <a:endParaRPr lang="nl-NL">
              <a:latin typeface="Calibri" pitchFamily="34" charset="0"/>
            </a:endParaRPr>
          </a:p>
          <a:p>
            <a:r>
              <a:rPr lang="en-US">
                <a:latin typeface="Calibri" pitchFamily="34" charset="0"/>
              </a:rPr>
              <a:t>274   Luctus et ultrices posuere cubilia Curae,</a:t>
            </a:r>
            <a:endParaRPr lang="nl-NL">
              <a:latin typeface="Calibri" pitchFamily="34" charset="0"/>
            </a:endParaRPr>
          </a:p>
          <a:p>
            <a:r>
              <a:rPr lang="en-US">
                <a:latin typeface="Calibri" pitchFamily="34" charset="0"/>
              </a:rPr>
              <a:t>275   pallentesque habitant Morbi tristisque Senectus,</a:t>
            </a:r>
            <a:endParaRPr lang="nl-NL">
              <a:latin typeface="Calibri" pitchFamily="34" charset="0"/>
            </a:endParaRPr>
          </a:p>
          <a:p>
            <a:r>
              <a:rPr lang="en-US">
                <a:latin typeface="Calibri" pitchFamily="34" charset="0"/>
              </a:rPr>
              <a:t>276   et Metus et malesuada Fames ac turpis Egestas,</a:t>
            </a:r>
            <a:endParaRPr lang="nl-NL">
              <a:latin typeface="Calibri" pitchFamily="34" charset="0"/>
            </a:endParaRPr>
          </a:p>
          <a:p>
            <a:r>
              <a:rPr lang="en-US">
                <a:latin typeface="Calibri" pitchFamily="34" charset="0"/>
              </a:rPr>
              <a:t>277   terribiles visu formae, Letumque Labosque;</a:t>
            </a:r>
            <a:endParaRPr lang="nl-NL">
              <a:latin typeface="Calibri" pitchFamily="34" charset="0"/>
            </a:endParaRPr>
          </a:p>
          <a:p>
            <a:endParaRPr lang="nl-NL">
              <a:latin typeface="Calibri" pitchFamily="34" charset="0"/>
            </a:endParaRPr>
          </a:p>
        </p:txBody>
      </p:sp>
      <p:cxnSp>
        <p:nvCxnSpPr>
          <p:cNvPr id="4" name="Rechte verbindingslijn 3"/>
          <p:cNvCxnSpPr/>
          <p:nvPr/>
        </p:nvCxnSpPr>
        <p:spPr>
          <a:xfrm>
            <a:off x="395288" y="3213100"/>
            <a:ext cx="684053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5301" name="Tekstvak 4"/>
          <p:cNvSpPr txBox="1">
            <a:spLocks noChangeArrowheads="1"/>
          </p:cNvSpPr>
          <p:nvPr/>
        </p:nvSpPr>
        <p:spPr bwMode="auto">
          <a:xfrm>
            <a:off x="395288" y="3429000"/>
            <a:ext cx="7705725" cy="2862263"/>
          </a:xfrm>
          <a:prstGeom prst="rect">
            <a:avLst/>
          </a:prstGeom>
          <a:noFill/>
          <a:ln w="9525">
            <a:noFill/>
            <a:miter lim="800000"/>
            <a:headEnd/>
            <a:tailEnd/>
          </a:ln>
        </p:spPr>
        <p:txBody>
          <a:bodyPr>
            <a:spAutoFit/>
          </a:bodyPr>
          <a:lstStyle/>
          <a:p>
            <a:r>
              <a:rPr lang="nl-NL">
                <a:latin typeface="Calibri" pitchFamily="34" charset="0"/>
              </a:rPr>
              <a:t>Zij gingen in het donker onder de eenzame nacht door de schaduw</a:t>
            </a:r>
          </a:p>
          <a:p>
            <a:r>
              <a:rPr lang="nl-NL">
                <a:latin typeface="Calibri" pitchFamily="34" charset="0"/>
              </a:rPr>
              <a:t>en door het lege paleis en het ijdele/lege rijk van Dis:</a:t>
            </a:r>
          </a:p>
          <a:p>
            <a:r>
              <a:rPr lang="nl-NL">
                <a:latin typeface="Calibri" pitchFamily="34" charset="0"/>
              </a:rPr>
              <a:t>zoals er bij de schemerige maan onder het spaarzame licht</a:t>
            </a:r>
          </a:p>
          <a:p>
            <a:r>
              <a:rPr lang="nl-NL">
                <a:latin typeface="Calibri" pitchFamily="34" charset="0"/>
              </a:rPr>
              <a:t>een pad is in de bossen, zodra Jupiter de hemel verborgen heeft in schaduw,</a:t>
            </a:r>
          </a:p>
          <a:p>
            <a:r>
              <a:rPr lang="nl-NL">
                <a:latin typeface="Calibri" pitchFamily="34" charset="0"/>
              </a:rPr>
              <a:t>en de donkere nacht de kleur aan de dingen ontnomen heeft.</a:t>
            </a:r>
          </a:p>
          <a:p>
            <a:r>
              <a:rPr lang="nl-NL">
                <a:latin typeface="Calibri" pitchFamily="34" charset="0"/>
              </a:rPr>
              <a:t>Voor het voorportaal zelf en voor in de ingang van de Orcus</a:t>
            </a:r>
          </a:p>
          <a:p>
            <a:r>
              <a:rPr lang="nl-NL">
                <a:latin typeface="Calibri" pitchFamily="34" charset="0"/>
              </a:rPr>
              <a:t>hebben Rouw en Gewetenswroegingen hun bedden neergezet,</a:t>
            </a:r>
          </a:p>
          <a:p>
            <a:r>
              <a:rPr lang="nl-NL">
                <a:latin typeface="Calibri" pitchFamily="34" charset="0"/>
              </a:rPr>
              <a:t>en de bleke Ziektes wonen daar en de norse Ouderdom,</a:t>
            </a:r>
          </a:p>
          <a:p>
            <a:r>
              <a:rPr lang="nl-NL">
                <a:latin typeface="Calibri" pitchFamily="34" charset="0"/>
              </a:rPr>
              <a:t>en de Angst en de slechte raadgevende Honger en de afzichtelijke Armoede,</a:t>
            </a:r>
          </a:p>
          <a:p>
            <a:r>
              <a:rPr lang="nl-NL">
                <a:latin typeface="Calibri" pitchFamily="34" charset="0"/>
              </a:rPr>
              <a:t>gestaltes verschrikkelijk om te zien, en de Dood en de Beproeving;</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A50639BC-DD73-4099-9461-967B004D30D1}" type="slidenum">
              <a:rPr lang="nl-NL"/>
              <a:pPr>
                <a:defRPr/>
              </a:pPr>
              <a:t>54</a:t>
            </a:fld>
            <a:endParaRPr lang="nl-NL"/>
          </a:p>
        </p:txBody>
      </p:sp>
      <p:sp>
        <p:nvSpPr>
          <p:cNvPr id="56323" name="Tekstvak 2"/>
          <p:cNvSpPr txBox="1">
            <a:spLocks noChangeArrowheads="1"/>
          </p:cNvSpPr>
          <p:nvPr/>
        </p:nvSpPr>
        <p:spPr bwMode="auto">
          <a:xfrm>
            <a:off x="323850" y="476250"/>
            <a:ext cx="8569325" cy="2032000"/>
          </a:xfrm>
          <a:prstGeom prst="rect">
            <a:avLst/>
          </a:prstGeom>
          <a:noFill/>
          <a:ln w="9525">
            <a:noFill/>
            <a:miter lim="800000"/>
            <a:headEnd/>
            <a:tailEnd/>
          </a:ln>
        </p:spPr>
        <p:txBody>
          <a:bodyPr>
            <a:spAutoFit/>
          </a:bodyPr>
          <a:lstStyle/>
          <a:p>
            <a:r>
              <a:rPr lang="en-US">
                <a:latin typeface="Calibri" pitchFamily="34" charset="0"/>
              </a:rPr>
              <a:t>278   tum consanguineus Leti Sopor et mala mentis</a:t>
            </a:r>
            <a:endParaRPr lang="nl-NL">
              <a:latin typeface="Calibri" pitchFamily="34" charset="0"/>
            </a:endParaRPr>
          </a:p>
          <a:p>
            <a:r>
              <a:rPr lang="en-US">
                <a:latin typeface="Calibri" pitchFamily="34" charset="0"/>
              </a:rPr>
              <a:t>279   Gaudia, mortiferumque adverso in limine Bellum,</a:t>
            </a:r>
            <a:endParaRPr lang="nl-NL">
              <a:latin typeface="Calibri" pitchFamily="34" charset="0"/>
            </a:endParaRPr>
          </a:p>
          <a:p>
            <a:r>
              <a:rPr lang="en-US">
                <a:latin typeface="Calibri" pitchFamily="34" charset="0"/>
              </a:rPr>
              <a:t>280   ferreique Eumenidum thalami et Discordia demens</a:t>
            </a:r>
            <a:endParaRPr lang="nl-NL">
              <a:latin typeface="Calibri" pitchFamily="34" charset="0"/>
            </a:endParaRPr>
          </a:p>
          <a:p>
            <a:r>
              <a:rPr lang="en-US">
                <a:latin typeface="Calibri" pitchFamily="34" charset="0"/>
              </a:rPr>
              <a:t>281   vipereum crinem vittis innexa cruentis.</a:t>
            </a:r>
            <a:endParaRPr lang="nl-NL">
              <a:latin typeface="Calibri" pitchFamily="34" charset="0"/>
            </a:endParaRPr>
          </a:p>
          <a:p>
            <a:r>
              <a:rPr lang="en-US">
                <a:latin typeface="Calibri" pitchFamily="34" charset="0"/>
              </a:rPr>
              <a:t>282   In medio ramos annosaque bracchia pandit</a:t>
            </a:r>
            <a:endParaRPr lang="nl-NL">
              <a:latin typeface="Calibri" pitchFamily="34" charset="0"/>
            </a:endParaRPr>
          </a:p>
          <a:p>
            <a:r>
              <a:rPr lang="en-US">
                <a:latin typeface="Calibri" pitchFamily="34" charset="0"/>
              </a:rPr>
              <a:t>283   ulmus opaca, ingens, quam sedem Somnia vulgo</a:t>
            </a:r>
            <a:endParaRPr lang="nl-NL">
              <a:latin typeface="Calibri" pitchFamily="34" charset="0"/>
            </a:endParaRPr>
          </a:p>
          <a:p>
            <a:r>
              <a:rPr lang="en-US">
                <a:latin typeface="Calibri" pitchFamily="34" charset="0"/>
              </a:rPr>
              <a:t>284   vana tenere ferunt, foliisque sub omnibus haerent.</a:t>
            </a:r>
            <a:endParaRPr lang="nl-NL">
              <a:latin typeface="Calibri" pitchFamily="34" charset="0"/>
            </a:endParaRPr>
          </a:p>
        </p:txBody>
      </p:sp>
      <p:cxnSp>
        <p:nvCxnSpPr>
          <p:cNvPr id="4" name="Rechte verbindingslijn 3"/>
          <p:cNvCxnSpPr/>
          <p:nvPr/>
        </p:nvCxnSpPr>
        <p:spPr>
          <a:xfrm>
            <a:off x="323850" y="2924175"/>
            <a:ext cx="6840538"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6325" name="Tekstvak 4"/>
          <p:cNvSpPr txBox="1">
            <a:spLocks noChangeArrowheads="1"/>
          </p:cNvSpPr>
          <p:nvPr/>
        </p:nvSpPr>
        <p:spPr bwMode="auto">
          <a:xfrm>
            <a:off x="468313" y="3860800"/>
            <a:ext cx="8351837" cy="369888"/>
          </a:xfrm>
          <a:prstGeom prst="rect">
            <a:avLst/>
          </a:prstGeom>
          <a:noFill/>
          <a:ln w="9525">
            <a:noFill/>
            <a:miter lim="800000"/>
            <a:headEnd/>
            <a:tailEnd/>
          </a:ln>
        </p:spPr>
        <p:txBody>
          <a:bodyPr>
            <a:spAutoFit/>
          </a:bodyPr>
          <a:lstStyle/>
          <a:p>
            <a:endParaRPr lang="nl-NL">
              <a:latin typeface="Calibri" pitchFamily="34" charset="0"/>
            </a:endParaRPr>
          </a:p>
        </p:txBody>
      </p:sp>
      <p:sp>
        <p:nvSpPr>
          <p:cNvPr id="56326" name="Tekstvak 5"/>
          <p:cNvSpPr txBox="1">
            <a:spLocks noChangeArrowheads="1"/>
          </p:cNvSpPr>
          <p:nvPr/>
        </p:nvSpPr>
        <p:spPr bwMode="auto">
          <a:xfrm>
            <a:off x="395288" y="3284538"/>
            <a:ext cx="7993062" cy="2308225"/>
          </a:xfrm>
          <a:prstGeom prst="rect">
            <a:avLst/>
          </a:prstGeom>
          <a:noFill/>
          <a:ln w="9525">
            <a:noFill/>
            <a:miter lim="800000"/>
            <a:headEnd/>
            <a:tailEnd/>
          </a:ln>
        </p:spPr>
        <p:txBody>
          <a:bodyPr>
            <a:spAutoFit/>
          </a:bodyPr>
          <a:lstStyle/>
          <a:p>
            <a:r>
              <a:rPr lang="nl-NL">
                <a:latin typeface="Calibri" pitchFamily="34" charset="0"/>
              </a:rPr>
              <a:t>verder de broer van de Dood de Slaap en de slechte genietingen van de geest,</a:t>
            </a:r>
          </a:p>
          <a:p>
            <a:r>
              <a:rPr lang="nl-NL">
                <a:latin typeface="Calibri" pitchFamily="34" charset="0"/>
              </a:rPr>
              <a:t>en de doodbrengende Oorlog op de drempel er tegen over,</a:t>
            </a:r>
          </a:p>
          <a:p>
            <a:r>
              <a:rPr lang="nl-NL">
                <a:latin typeface="Calibri" pitchFamily="34" charset="0"/>
              </a:rPr>
              <a:t>en de ijzeren kamers van de Wraakgodinnen en de krankzinnige Tweedracht,</a:t>
            </a:r>
          </a:p>
          <a:p>
            <a:r>
              <a:rPr lang="nl-NL">
                <a:latin typeface="Calibri" pitchFamily="34" charset="0"/>
              </a:rPr>
              <a:t>het slangenhaar omwonden met door bloed besmeurde banden.</a:t>
            </a:r>
          </a:p>
          <a:p>
            <a:r>
              <a:rPr lang="nl-NL">
                <a:latin typeface="Calibri" pitchFamily="34" charset="0"/>
              </a:rPr>
              <a:t>Middenin spreidt een schaduwrijke, gigantische, olm zijn takken en </a:t>
            </a:r>
          </a:p>
          <a:p>
            <a:r>
              <a:rPr lang="nl-NL">
                <a:latin typeface="Calibri" pitchFamily="34" charset="0"/>
              </a:rPr>
              <a:t>hoogbejaarde armen, een plaats waarvan gezegd wordt dat de ijdele Dromen</a:t>
            </a:r>
          </a:p>
          <a:p>
            <a:r>
              <a:rPr lang="nl-NL">
                <a:latin typeface="Calibri" pitchFamily="34" charset="0"/>
              </a:rPr>
              <a:t>die overal bezetten, en onder alle bladeren zitten zij vast.</a:t>
            </a:r>
          </a:p>
          <a:p>
            <a:endParaRPr lang="nl-NL">
              <a:latin typeface="Calibri"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7C71BD67-6C3E-4093-B58A-74D9C046CC25}" type="slidenum">
              <a:rPr lang="nl-NL"/>
              <a:pPr>
                <a:defRPr/>
              </a:pPr>
              <a:t>55</a:t>
            </a:fld>
            <a:endParaRPr lang="nl-NL"/>
          </a:p>
        </p:txBody>
      </p:sp>
      <p:sp>
        <p:nvSpPr>
          <p:cNvPr id="57347" name="Tekstvak 2"/>
          <p:cNvSpPr txBox="1">
            <a:spLocks noChangeArrowheads="1"/>
          </p:cNvSpPr>
          <p:nvPr/>
        </p:nvSpPr>
        <p:spPr bwMode="auto">
          <a:xfrm>
            <a:off x="395288" y="404813"/>
            <a:ext cx="8497887" cy="2862262"/>
          </a:xfrm>
          <a:prstGeom prst="rect">
            <a:avLst/>
          </a:prstGeom>
          <a:noFill/>
          <a:ln w="9525">
            <a:noFill/>
            <a:miter lim="800000"/>
            <a:headEnd/>
            <a:tailEnd/>
          </a:ln>
        </p:spPr>
        <p:txBody>
          <a:bodyPr>
            <a:spAutoFit/>
          </a:bodyPr>
          <a:lstStyle/>
          <a:p>
            <a:r>
              <a:rPr lang="en-US">
                <a:latin typeface="Calibri" pitchFamily="34" charset="0"/>
              </a:rPr>
              <a:t>285   Multaque praeterea variarum monstra ferarum,</a:t>
            </a:r>
            <a:endParaRPr lang="nl-NL">
              <a:latin typeface="Calibri" pitchFamily="34" charset="0"/>
            </a:endParaRPr>
          </a:p>
          <a:p>
            <a:r>
              <a:rPr lang="en-US">
                <a:latin typeface="Calibri" pitchFamily="34" charset="0"/>
              </a:rPr>
              <a:t>286   Centauri in foribus stabulant Scyllaeque biformes</a:t>
            </a:r>
            <a:endParaRPr lang="nl-NL">
              <a:latin typeface="Calibri" pitchFamily="34" charset="0"/>
            </a:endParaRPr>
          </a:p>
          <a:p>
            <a:r>
              <a:rPr lang="en-US">
                <a:latin typeface="Calibri" pitchFamily="34" charset="0"/>
              </a:rPr>
              <a:t>287   et centumgeminus Briareus ac belua Lernae</a:t>
            </a:r>
            <a:endParaRPr lang="nl-NL">
              <a:latin typeface="Calibri" pitchFamily="34" charset="0"/>
            </a:endParaRPr>
          </a:p>
          <a:p>
            <a:r>
              <a:rPr lang="en-US">
                <a:latin typeface="Calibri" pitchFamily="34" charset="0"/>
              </a:rPr>
              <a:t>288   horrendum stridens, flammisque armata Chimaera,</a:t>
            </a:r>
            <a:endParaRPr lang="nl-NL">
              <a:latin typeface="Calibri" pitchFamily="34" charset="0"/>
            </a:endParaRPr>
          </a:p>
          <a:p>
            <a:r>
              <a:rPr lang="en-US">
                <a:latin typeface="Calibri" pitchFamily="34" charset="0"/>
              </a:rPr>
              <a:t>289   Gorgones Harpyiaeque et forma tricorporis umbrae.</a:t>
            </a:r>
            <a:endParaRPr lang="nl-NL">
              <a:latin typeface="Calibri" pitchFamily="34" charset="0"/>
            </a:endParaRPr>
          </a:p>
          <a:p>
            <a:r>
              <a:rPr lang="en-US">
                <a:latin typeface="Calibri" pitchFamily="34" charset="0"/>
              </a:rPr>
              <a:t>290   Corripit hic subita trepidus formidine ferrum</a:t>
            </a:r>
            <a:endParaRPr lang="nl-NL">
              <a:latin typeface="Calibri" pitchFamily="34" charset="0"/>
            </a:endParaRPr>
          </a:p>
          <a:p>
            <a:r>
              <a:rPr lang="en-US">
                <a:latin typeface="Calibri" pitchFamily="34" charset="0"/>
              </a:rPr>
              <a:t>291   Aeneas strictamque aciem venientibus offert,</a:t>
            </a:r>
            <a:endParaRPr lang="nl-NL">
              <a:latin typeface="Calibri" pitchFamily="34" charset="0"/>
            </a:endParaRPr>
          </a:p>
          <a:p>
            <a:r>
              <a:rPr lang="en-US">
                <a:latin typeface="Calibri" pitchFamily="34" charset="0"/>
              </a:rPr>
              <a:t>292   et ni docta comes tenuis sine corpore vitas,</a:t>
            </a:r>
            <a:endParaRPr lang="nl-NL">
              <a:latin typeface="Calibri" pitchFamily="34" charset="0"/>
            </a:endParaRPr>
          </a:p>
          <a:p>
            <a:r>
              <a:rPr lang="en-US">
                <a:latin typeface="Calibri" pitchFamily="34" charset="0"/>
              </a:rPr>
              <a:t>293   admoneat volitare cava sub imagine formae,</a:t>
            </a:r>
            <a:endParaRPr lang="nl-NL">
              <a:latin typeface="Calibri" pitchFamily="34" charset="0"/>
            </a:endParaRPr>
          </a:p>
          <a:p>
            <a:r>
              <a:rPr lang="en-US">
                <a:latin typeface="Calibri" pitchFamily="34" charset="0"/>
              </a:rPr>
              <a:t>294   inruat et frustra ferro diverberet umbras.</a:t>
            </a:r>
            <a:endParaRPr lang="nl-NL">
              <a:latin typeface="Calibri" pitchFamily="34" charset="0"/>
            </a:endParaRPr>
          </a:p>
        </p:txBody>
      </p:sp>
      <p:cxnSp>
        <p:nvCxnSpPr>
          <p:cNvPr id="4" name="Rechte verbindingslijn 3"/>
          <p:cNvCxnSpPr/>
          <p:nvPr/>
        </p:nvCxnSpPr>
        <p:spPr>
          <a:xfrm>
            <a:off x="539750" y="3429000"/>
            <a:ext cx="6840538"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7349" name="Tekstvak 4"/>
          <p:cNvSpPr txBox="1">
            <a:spLocks noChangeArrowheads="1"/>
          </p:cNvSpPr>
          <p:nvPr/>
        </p:nvSpPr>
        <p:spPr bwMode="auto">
          <a:xfrm>
            <a:off x="468313" y="3644900"/>
            <a:ext cx="8351837" cy="2862263"/>
          </a:xfrm>
          <a:prstGeom prst="rect">
            <a:avLst/>
          </a:prstGeom>
          <a:noFill/>
          <a:ln w="9525">
            <a:noFill/>
            <a:miter lim="800000"/>
            <a:headEnd/>
            <a:tailEnd/>
          </a:ln>
        </p:spPr>
        <p:txBody>
          <a:bodyPr>
            <a:spAutoFit/>
          </a:bodyPr>
          <a:lstStyle/>
          <a:p>
            <a:r>
              <a:rPr lang="nl-NL" dirty="0">
                <a:latin typeface="Calibri" pitchFamily="34" charset="0"/>
              </a:rPr>
              <a:t>En bovendien houden vele monsterlijke gestaltes van verschillende wilde dieren,</a:t>
            </a:r>
          </a:p>
          <a:p>
            <a:r>
              <a:rPr lang="nl-NL" dirty="0">
                <a:latin typeface="Calibri" pitchFamily="34" charset="0"/>
              </a:rPr>
              <a:t>zich bij de ingang op, Centauren en </a:t>
            </a:r>
            <a:r>
              <a:rPr lang="nl-NL" dirty="0" err="1">
                <a:latin typeface="Calibri" pitchFamily="34" charset="0"/>
              </a:rPr>
              <a:t>Scylla’s</a:t>
            </a:r>
            <a:r>
              <a:rPr lang="nl-NL" dirty="0">
                <a:latin typeface="Calibri" pitchFamily="34" charset="0"/>
              </a:rPr>
              <a:t> met twee gestaltes</a:t>
            </a:r>
          </a:p>
          <a:p>
            <a:r>
              <a:rPr lang="nl-NL" dirty="0">
                <a:latin typeface="Calibri" pitchFamily="34" charset="0"/>
              </a:rPr>
              <a:t>en de </a:t>
            </a:r>
            <a:r>
              <a:rPr lang="nl-NL" dirty="0" err="1">
                <a:latin typeface="Calibri" pitchFamily="34" charset="0"/>
              </a:rPr>
              <a:t>honderdarmige</a:t>
            </a:r>
            <a:r>
              <a:rPr lang="nl-NL" dirty="0">
                <a:latin typeface="Calibri" pitchFamily="34" charset="0"/>
              </a:rPr>
              <a:t> </a:t>
            </a:r>
            <a:r>
              <a:rPr lang="nl-NL" dirty="0" err="1">
                <a:latin typeface="Calibri" pitchFamily="34" charset="0"/>
              </a:rPr>
              <a:t>Briareus</a:t>
            </a:r>
            <a:r>
              <a:rPr lang="nl-NL" dirty="0">
                <a:latin typeface="Calibri" pitchFamily="34" charset="0"/>
              </a:rPr>
              <a:t> en het monster van </a:t>
            </a:r>
            <a:r>
              <a:rPr lang="nl-NL" dirty="0" err="1">
                <a:latin typeface="Calibri" pitchFamily="34" charset="0"/>
              </a:rPr>
              <a:t>Lerna</a:t>
            </a:r>
            <a:endParaRPr lang="nl-NL" dirty="0">
              <a:latin typeface="Calibri" pitchFamily="34" charset="0"/>
            </a:endParaRPr>
          </a:p>
          <a:p>
            <a:r>
              <a:rPr lang="nl-NL" dirty="0">
                <a:latin typeface="Calibri" pitchFamily="34" charset="0"/>
              </a:rPr>
              <a:t>huiveringwekkend sissend, en de met vlammen bewapende Chimaera,</a:t>
            </a:r>
          </a:p>
          <a:p>
            <a:r>
              <a:rPr lang="nl-NL" dirty="0">
                <a:latin typeface="Calibri" pitchFamily="34" charset="0"/>
              </a:rPr>
              <a:t>de </a:t>
            </a:r>
            <a:r>
              <a:rPr lang="nl-NL" dirty="0" err="1">
                <a:latin typeface="Calibri" pitchFamily="34" charset="0"/>
              </a:rPr>
              <a:t>Gorgonen</a:t>
            </a:r>
            <a:r>
              <a:rPr lang="nl-NL" dirty="0">
                <a:latin typeface="Calibri" pitchFamily="34" charset="0"/>
              </a:rPr>
              <a:t> en de Harpijen en de gestalte van een schim met drie lichamen.</a:t>
            </a:r>
          </a:p>
          <a:p>
            <a:r>
              <a:rPr lang="nl-NL" dirty="0">
                <a:latin typeface="Calibri" pitchFamily="34" charset="0"/>
              </a:rPr>
              <a:t>Op dit punt grijpt Aeneas, angstig door een plotselinge angst, zijn zwaard</a:t>
            </a:r>
          </a:p>
          <a:p>
            <a:r>
              <a:rPr lang="nl-NL" dirty="0">
                <a:latin typeface="Calibri" pitchFamily="34" charset="0"/>
              </a:rPr>
              <a:t>en hij houdt zijn getrokken zwaard voor aan degenen die op hem af komen,</a:t>
            </a:r>
          </a:p>
          <a:p>
            <a:r>
              <a:rPr lang="nl-NL" dirty="0">
                <a:latin typeface="Calibri" pitchFamily="34" charset="0"/>
              </a:rPr>
              <a:t>en als niet z’n geleerde metgezellin hem er </a:t>
            </a:r>
            <a:r>
              <a:rPr lang="nl-NL" dirty="0" smtClean="0">
                <a:latin typeface="Calibri" pitchFamily="34" charset="0"/>
              </a:rPr>
              <a:t>op </a:t>
            </a:r>
            <a:r>
              <a:rPr lang="nl-NL" dirty="0">
                <a:latin typeface="Calibri" pitchFamily="34" charset="0"/>
              </a:rPr>
              <a:t>wijst dat er ijle wezens zonder</a:t>
            </a:r>
          </a:p>
          <a:p>
            <a:r>
              <a:rPr lang="nl-NL" dirty="0">
                <a:latin typeface="Calibri" pitchFamily="34" charset="0"/>
              </a:rPr>
              <a:t>lichaam rondfladderen onder een holle schijn van een gestalte,</a:t>
            </a:r>
          </a:p>
          <a:p>
            <a:r>
              <a:rPr lang="nl-NL" dirty="0">
                <a:latin typeface="Calibri" pitchFamily="34" charset="0"/>
              </a:rPr>
              <a:t>dan stormt hij er zo op af en slaat hij met zijn zwaard de schimmen vergeefs uiteen.</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BCF7EB2C-E51A-41F1-BD2C-D64ECA0EFCBD}" type="slidenum">
              <a:rPr lang="nl-NL"/>
              <a:pPr>
                <a:defRPr/>
              </a:pPr>
              <a:t>56</a:t>
            </a:fld>
            <a:endParaRPr lang="nl-NL"/>
          </a:p>
        </p:txBody>
      </p:sp>
      <p:sp>
        <p:nvSpPr>
          <p:cNvPr id="58371" name="Tekstvak 2"/>
          <p:cNvSpPr txBox="1">
            <a:spLocks noChangeArrowheads="1"/>
          </p:cNvSpPr>
          <p:nvPr/>
        </p:nvSpPr>
        <p:spPr bwMode="auto">
          <a:xfrm>
            <a:off x="395288" y="333375"/>
            <a:ext cx="6408737" cy="2862263"/>
          </a:xfrm>
          <a:prstGeom prst="rect">
            <a:avLst/>
          </a:prstGeom>
          <a:noFill/>
          <a:ln w="9525">
            <a:noFill/>
            <a:miter lim="800000"/>
            <a:headEnd/>
            <a:tailEnd/>
          </a:ln>
        </p:spPr>
        <p:txBody>
          <a:bodyPr>
            <a:spAutoFit/>
          </a:bodyPr>
          <a:lstStyle/>
          <a:p>
            <a:r>
              <a:rPr lang="en-US">
                <a:latin typeface="Calibri" pitchFamily="34" charset="0"/>
              </a:rPr>
              <a:t>295   Hinc via Tartarei quae fert Acherontis ad undas.</a:t>
            </a:r>
            <a:endParaRPr lang="nl-NL">
              <a:latin typeface="Calibri" pitchFamily="34" charset="0"/>
            </a:endParaRPr>
          </a:p>
          <a:p>
            <a:r>
              <a:rPr lang="en-US">
                <a:latin typeface="Calibri" pitchFamily="34" charset="0"/>
              </a:rPr>
              <a:t>296   Turbidus hic caeno vastaque voragine gurges</a:t>
            </a:r>
            <a:endParaRPr lang="nl-NL">
              <a:latin typeface="Calibri" pitchFamily="34" charset="0"/>
            </a:endParaRPr>
          </a:p>
          <a:p>
            <a:r>
              <a:rPr lang="en-US">
                <a:latin typeface="Calibri" pitchFamily="34" charset="0"/>
              </a:rPr>
              <a:t>297   aestuat atque omnem Cocyto eructat harenam.</a:t>
            </a:r>
            <a:endParaRPr lang="nl-NL">
              <a:latin typeface="Calibri" pitchFamily="34" charset="0"/>
            </a:endParaRPr>
          </a:p>
          <a:p>
            <a:r>
              <a:rPr lang="en-US">
                <a:latin typeface="Calibri" pitchFamily="34" charset="0"/>
              </a:rPr>
              <a:t>298   Portitor has horrendus aquas et flumina servat</a:t>
            </a:r>
            <a:endParaRPr lang="nl-NL">
              <a:latin typeface="Calibri" pitchFamily="34" charset="0"/>
            </a:endParaRPr>
          </a:p>
          <a:p>
            <a:r>
              <a:rPr lang="en-US">
                <a:latin typeface="Calibri" pitchFamily="34" charset="0"/>
              </a:rPr>
              <a:t>299   terribili squalore Charon, cui plurima mento</a:t>
            </a:r>
            <a:endParaRPr lang="nl-NL">
              <a:latin typeface="Calibri" pitchFamily="34" charset="0"/>
            </a:endParaRPr>
          </a:p>
          <a:p>
            <a:r>
              <a:rPr lang="en-US">
                <a:latin typeface="Calibri" pitchFamily="34" charset="0"/>
              </a:rPr>
              <a:t>300   canities inculta iacet, stant lumina flamma,</a:t>
            </a:r>
            <a:endParaRPr lang="nl-NL">
              <a:latin typeface="Calibri" pitchFamily="34" charset="0"/>
            </a:endParaRPr>
          </a:p>
          <a:p>
            <a:r>
              <a:rPr lang="en-US">
                <a:latin typeface="Calibri" pitchFamily="34" charset="0"/>
              </a:rPr>
              <a:t>301   sordidus ex umeris nodo dependet amictus.</a:t>
            </a:r>
            <a:endParaRPr lang="nl-NL">
              <a:latin typeface="Calibri" pitchFamily="34" charset="0"/>
            </a:endParaRPr>
          </a:p>
          <a:p>
            <a:r>
              <a:rPr lang="en-US">
                <a:latin typeface="Calibri" pitchFamily="34" charset="0"/>
              </a:rPr>
              <a:t>302   Ipse ratem conto subigit velisque ministrat</a:t>
            </a:r>
            <a:endParaRPr lang="nl-NL">
              <a:latin typeface="Calibri" pitchFamily="34" charset="0"/>
            </a:endParaRPr>
          </a:p>
          <a:p>
            <a:r>
              <a:rPr lang="en-US">
                <a:latin typeface="Calibri" pitchFamily="34" charset="0"/>
              </a:rPr>
              <a:t>303   et ferruginea subvectat corpora cumba,</a:t>
            </a:r>
            <a:endParaRPr lang="nl-NL">
              <a:latin typeface="Calibri" pitchFamily="34" charset="0"/>
            </a:endParaRPr>
          </a:p>
          <a:p>
            <a:r>
              <a:rPr lang="en-US">
                <a:latin typeface="Calibri" pitchFamily="34" charset="0"/>
              </a:rPr>
              <a:t>302   iam senior, sed cruda deo viridisque senectus.</a:t>
            </a:r>
            <a:endParaRPr lang="nl-NL">
              <a:latin typeface="Calibri" pitchFamily="34" charset="0"/>
            </a:endParaRPr>
          </a:p>
        </p:txBody>
      </p:sp>
      <p:cxnSp>
        <p:nvCxnSpPr>
          <p:cNvPr id="4" name="Rechte verbindingslijn 3"/>
          <p:cNvCxnSpPr/>
          <p:nvPr/>
        </p:nvCxnSpPr>
        <p:spPr>
          <a:xfrm>
            <a:off x="539750" y="3429000"/>
            <a:ext cx="6840538"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8373" name="Tekstvak 4"/>
          <p:cNvSpPr txBox="1">
            <a:spLocks noChangeArrowheads="1"/>
          </p:cNvSpPr>
          <p:nvPr/>
        </p:nvSpPr>
        <p:spPr bwMode="auto">
          <a:xfrm>
            <a:off x="468313" y="3644900"/>
            <a:ext cx="8135937" cy="2862263"/>
          </a:xfrm>
          <a:prstGeom prst="rect">
            <a:avLst/>
          </a:prstGeom>
          <a:noFill/>
          <a:ln w="9525">
            <a:noFill/>
            <a:miter lim="800000"/>
            <a:headEnd/>
            <a:tailEnd/>
          </a:ln>
        </p:spPr>
        <p:txBody>
          <a:bodyPr>
            <a:spAutoFit/>
          </a:bodyPr>
          <a:lstStyle/>
          <a:p>
            <a:r>
              <a:rPr lang="nl-NL">
                <a:latin typeface="Calibri" pitchFamily="34" charset="0"/>
              </a:rPr>
              <a:t>Hiervandaan begint de weg die naar het water van de onderaardse Acheron leidt.</a:t>
            </a:r>
          </a:p>
          <a:p>
            <a:r>
              <a:rPr lang="nl-NL">
                <a:latin typeface="Calibri" pitchFamily="34" charset="0"/>
              </a:rPr>
              <a:t>Hier bruist een draaikolk, troebel door modder en door een woeste draaikolk</a:t>
            </a:r>
          </a:p>
          <a:p>
            <a:r>
              <a:rPr lang="nl-NL">
                <a:latin typeface="Calibri" pitchFamily="34" charset="0"/>
              </a:rPr>
              <a:t>en hij spuwt al het zand uit in de Cocytus.</a:t>
            </a:r>
          </a:p>
          <a:p>
            <a:r>
              <a:rPr lang="nl-NL">
                <a:latin typeface="Calibri" pitchFamily="34" charset="0"/>
              </a:rPr>
              <a:t>Een huiveringwekkende veerman houdt toezicht op deze wateren en stromen</a:t>
            </a:r>
          </a:p>
          <a:p>
            <a:r>
              <a:rPr lang="nl-NL">
                <a:latin typeface="Calibri" pitchFamily="34" charset="0"/>
              </a:rPr>
              <a:t>Charon, van een verschrikkelijke smerigheid, voor wie op zijn kin zeer veel</a:t>
            </a:r>
          </a:p>
          <a:p>
            <a:r>
              <a:rPr lang="nl-NL">
                <a:latin typeface="Calibri" pitchFamily="34" charset="0"/>
              </a:rPr>
              <a:t>onverzorgd grijs haar ligt, zijn vlammende ogen staan strak,</a:t>
            </a:r>
          </a:p>
          <a:p>
            <a:r>
              <a:rPr lang="nl-NL">
                <a:latin typeface="Calibri" pitchFamily="34" charset="0"/>
              </a:rPr>
              <a:t>een gore mantel hangt met een knoop van zijn schouders naar beneden.</a:t>
            </a:r>
          </a:p>
          <a:p>
            <a:r>
              <a:rPr lang="nl-NL">
                <a:latin typeface="Calibri" pitchFamily="34" charset="0"/>
              </a:rPr>
              <a:t>Zelf duwt hij met een vaarboom zijn boot voort en hij zorgt voor de zeilen</a:t>
            </a:r>
          </a:p>
          <a:p>
            <a:r>
              <a:rPr lang="nl-NL">
                <a:latin typeface="Calibri" pitchFamily="34" charset="0"/>
              </a:rPr>
              <a:t>en in zijn roestkleurige bootje voert hij de lichamen aan,</a:t>
            </a:r>
          </a:p>
          <a:p>
            <a:r>
              <a:rPr lang="nl-NL">
                <a:latin typeface="Calibri" pitchFamily="34" charset="0"/>
              </a:rPr>
              <a:t>reeds een oude man, maar de god heeft nog een frisse en krachtige ouderdom.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E40ACF2C-050F-46FA-B508-2768B4749AC0}" type="slidenum">
              <a:rPr lang="nl-NL"/>
              <a:pPr>
                <a:defRPr/>
              </a:pPr>
              <a:t>57</a:t>
            </a:fld>
            <a:endParaRPr lang="nl-NL"/>
          </a:p>
        </p:txBody>
      </p:sp>
      <p:sp>
        <p:nvSpPr>
          <p:cNvPr id="59395" name="Rechthoek 2"/>
          <p:cNvSpPr>
            <a:spLocks noChangeArrowheads="1"/>
          </p:cNvSpPr>
          <p:nvPr/>
        </p:nvSpPr>
        <p:spPr bwMode="auto">
          <a:xfrm>
            <a:off x="611188" y="404813"/>
            <a:ext cx="7921625" cy="5632450"/>
          </a:xfrm>
          <a:prstGeom prst="rect">
            <a:avLst/>
          </a:prstGeom>
          <a:noFill/>
          <a:ln w="9525">
            <a:noFill/>
            <a:miter lim="800000"/>
            <a:headEnd/>
            <a:tailEnd/>
          </a:ln>
        </p:spPr>
        <p:txBody>
          <a:bodyPr>
            <a:spAutoFit/>
          </a:bodyPr>
          <a:lstStyle/>
          <a:p>
            <a:r>
              <a:rPr lang="nl-NL" sz="2400">
                <a:latin typeface="Calibri" pitchFamily="34" charset="0"/>
                <a:sym typeface="Symbol" pitchFamily="18" charset="2"/>
              </a:rPr>
              <a:t></a:t>
            </a:r>
            <a:endParaRPr lang="nl-NL" sz="2400">
              <a:latin typeface="Calibri" pitchFamily="34" charset="0"/>
              <a:sym typeface="Wingdings" pitchFamily="2" charset="2"/>
            </a:endParaRPr>
          </a:p>
          <a:p>
            <a:r>
              <a:rPr lang="nl-NL" sz="2400">
                <a:latin typeface="Calibri" pitchFamily="34" charset="0"/>
                <a:sym typeface="Wingdings" pitchFamily="2" charset="2"/>
              </a:rPr>
              <a:t>Het barst van de schimmen daar bij de Acheron, die eerst 100 jaar moeten wachten voor ze door Charon overgezet worden, want ze zijn nog niet begraven.</a:t>
            </a:r>
          </a:p>
          <a:p>
            <a:endParaRPr lang="nl-NL" sz="2400">
              <a:latin typeface="Calibri" pitchFamily="34" charset="0"/>
              <a:sym typeface="Wingdings" pitchFamily="2" charset="2"/>
            </a:endParaRPr>
          </a:p>
          <a:p>
            <a:r>
              <a:rPr lang="nl-NL" sz="2400">
                <a:latin typeface="Calibri" pitchFamily="34" charset="0"/>
                <a:sym typeface="Wingdings" pitchFamily="2" charset="2"/>
              </a:rPr>
              <a:t>Aeneas verbaast, licht ontroerd (oeps, da’s niet echt Stoïsch, vriend) zich over het gedoe en vraagt de Sibylle om uitleg.</a:t>
            </a:r>
          </a:p>
          <a:p>
            <a:endParaRPr lang="nl-NL" sz="2400">
              <a:latin typeface="Calibri" pitchFamily="34" charset="0"/>
              <a:sym typeface="Wingdings" pitchFamily="2" charset="2"/>
            </a:endParaRPr>
          </a:p>
          <a:p>
            <a:r>
              <a:rPr lang="nl-NL" sz="2400">
                <a:latin typeface="Calibri" pitchFamily="34" charset="0"/>
                <a:sym typeface="Wingdings" pitchFamily="2" charset="2"/>
              </a:rPr>
              <a:t>Zij geeft die natuurlijk, waarna Aeneas de arme zielen betreurt vanwege hun unfaire (in zijn ogen) lot.</a:t>
            </a:r>
          </a:p>
          <a:p>
            <a:endParaRPr lang="nl-NL" sz="2400">
              <a:latin typeface="Calibri" pitchFamily="34" charset="0"/>
              <a:sym typeface="Wingdings" pitchFamily="2" charset="2"/>
            </a:endParaRPr>
          </a:p>
          <a:p>
            <a:r>
              <a:rPr lang="nl-NL" sz="2400">
                <a:latin typeface="Calibri" pitchFamily="34" charset="0"/>
                <a:sym typeface="Wingdings" pitchFamily="2" charset="2"/>
              </a:rPr>
              <a:t>Aeneas herkent in de menigte schimmen ook een paar bekenden uit Troje, zoals Leucaspis en Orontes. Vlak daarop ontmoet hij echt een goede bekende, van wie hij de doodsoorzaak nooit goed had ingeschat…. Wie o wie???</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A13CD715-C4D1-4EB3-BDA6-8550FA372245}" type="slidenum">
              <a:rPr lang="nl-NL"/>
              <a:pPr>
                <a:defRPr/>
              </a:pPr>
              <a:t>58</a:t>
            </a:fld>
            <a:endParaRPr lang="nl-NL"/>
          </a:p>
        </p:txBody>
      </p:sp>
      <p:sp>
        <p:nvSpPr>
          <p:cNvPr id="60419" name="Tekstvak 3"/>
          <p:cNvSpPr txBox="1">
            <a:spLocks noChangeArrowheads="1"/>
          </p:cNvSpPr>
          <p:nvPr/>
        </p:nvSpPr>
        <p:spPr bwMode="auto">
          <a:xfrm>
            <a:off x="468313" y="549275"/>
            <a:ext cx="7991475" cy="2308225"/>
          </a:xfrm>
          <a:prstGeom prst="rect">
            <a:avLst/>
          </a:prstGeom>
          <a:noFill/>
          <a:ln w="9525">
            <a:noFill/>
            <a:miter lim="800000"/>
            <a:headEnd/>
            <a:tailEnd/>
          </a:ln>
        </p:spPr>
        <p:txBody>
          <a:bodyPr>
            <a:spAutoFit/>
          </a:bodyPr>
          <a:lstStyle/>
          <a:p>
            <a:r>
              <a:rPr lang="en-US">
                <a:latin typeface="Calibri" pitchFamily="34" charset="0"/>
              </a:rPr>
              <a:t>305   Huc omnis turba ad ripas effusa ruebat,</a:t>
            </a:r>
            <a:endParaRPr lang="nl-NL">
              <a:latin typeface="Calibri" pitchFamily="34" charset="0"/>
            </a:endParaRPr>
          </a:p>
          <a:p>
            <a:r>
              <a:rPr lang="en-US">
                <a:latin typeface="Calibri" pitchFamily="34" charset="0"/>
              </a:rPr>
              <a:t>306   matres atque viri defunctaque corpora vita</a:t>
            </a:r>
            <a:endParaRPr lang="nl-NL">
              <a:latin typeface="Calibri" pitchFamily="34" charset="0"/>
            </a:endParaRPr>
          </a:p>
          <a:p>
            <a:r>
              <a:rPr lang="en-US">
                <a:latin typeface="Calibri" pitchFamily="34" charset="0"/>
              </a:rPr>
              <a:t>307   magnanimum heroum, pueri innuptaeque puellae,</a:t>
            </a:r>
            <a:endParaRPr lang="nl-NL">
              <a:latin typeface="Calibri" pitchFamily="34" charset="0"/>
            </a:endParaRPr>
          </a:p>
          <a:p>
            <a:r>
              <a:rPr lang="en-US">
                <a:latin typeface="Calibri" pitchFamily="34" charset="0"/>
              </a:rPr>
              <a:t>308   impositique rogis iuvenes ante ora parentum:</a:t>
            </a:r>
            <a:endParaRPr lang="nl-NL">
              <a:latin typeface="Calibri" pitchFamily="34" charset="0"/>
            </a:endParaRPr>
          </a:p>
          <a:p>
            <a:r>
              <a:rPr lang="en-US">
                <a:latin typeface="Calibri" pitchFamily="34" charset="0"/>
              </a:rPr>
              <a:t>309   quam multa in silvis autumni frigore primo</a:t>
            </a:r>
            <a:endParaRPr lang="nl-NL">
              <a:latin typeface="Calibri" pitchFamily="34" charset="0"/>
            </a:endParaRPr>
          </a:p>
          <a:p>
            <a:r>
              <a:rPr lang="en-US">
                <a:latin typeface="Calibri" pitchFamily="34" charset="0"/>
              </a:rPr>
              <a:t>310   lapsa cadunt folia, aut ad terram gurgite ab alto</a:t>
            </a:r>
            <a:endParaRPr lang="nl-NL">
              <a:latin typeface="Calibri" pitchFamily="34" charset="0"/>
            </a:endParaRPr>
          </a:p>
          <a:p>
            <a:r>
              <a:rPr lang="en-US">
                <a:latin typeface="Calibri" pitchFamily="34" charset="0"/>
              </a:rPr>
              <a:t>311   quam multae glomerantur aves, ubi frigidus annus</a:t>
            </a:r>
            <a:endParaRPr lang="nl-NL">
              <a:latin typeface="Calibri" pitchFamily="34" charset="0"/>
            </a:endParaRPr>
          </a:p>
          <a:p>
            <a:r>
              <a:rPr lang="en-US">
                <a:latin typeface="Calibri" pitchFamily="34" charset="0"/>
              </a:rPr>
              <a:t>312   trans pontum fugat et terris immittit apricis.</a:t>
            </a:r>
            <a:endParaRPr lang="nl-NL">
              <a:latin typeface="Calibri" pitchFamily="34" charset="0"/>
            </a:endParaRPr>
          </a:p>
        </p:txBody>
      </p:sp>
      <p:cxnSp>
        <p:nvCxnSpPr>
          <p:cNvPr id="5" name="Rechte verbindingslijn 4"/>
          <p:cNvCxnSpPr/>
          <p:nvPr/>
        </p:nvCxnSpPr>
        <p:spPr>
          <a:xfrm>
            <a:off x="611188" y="3213100"/>
            <a:ext cx="684053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0421" name="Tekstvak 5"/>
          <p:cNvSpPr txBox="1">
            <a:spLocks noChangeArrowheads="1"/>
          </p:cNvSpPr>
          <p:nvPr/>
        </p:nvSpPr>
        <p:spPr bwMode="auto">
          <a:xfrm>
            <a:off x="539750" y="3644900"/>
            <a:ext cx="8064500" cy="2308225"/>
          </a:xfrm>
          <a:prstGeom prst="rect">
            <a:avLst/>
          </a:prstGeom>
          <a:noFill/>
          <a:ln w="9525">
            <a:noFill/>
            <a:miter lim="800000"/>
            <a:headEnd/>
            <a:tailEnd/>
          </a:ln>
        </p:spPr>
        <p:txBody>
          <a:bodyPr>
            <a:spAutoFit/>
          </a:bodyPr>
          <a:lstStyle/>
          <a:p>
            <a:r>
              <a:rPr lang="nl-NL">
                <a:latin typeface="Calibri" pitchFamily="34" charset="0"/>
              </a:rPr>
              <a:t>Hierheen haastte zich een hele menigte, tevoorschijn gestormd,</a:t>
            </a:r>
          </a:p>
          <a:p>
            <a:r>
              <a:rPr lang="nl-NL">
                <a:latin typeface="Calibri" pitchFamily="34" charset="0"/>
              </a:rPr>
              <a:t>moeders en mannen, en lichamen die het leven voltooid hadden</a:t>
            </a:r>
          </a:p>
          <a:p>
            <a:r>
              <a:rPr lang="nl-NL">
                <a:latin typeface="Calibri" pitchFamily="34" charset="0"/>
              </a:rPr>
              <a:t>van fiere helden, jongens en ongehuwde meisjes,</a:t>
            </a:r>
          </a:p>
          <a:p>
            <a:r>
              <a:rPr lang="nl-NL">
                <a:latin typeface="Calibri" pitchFamily="34" charset="0"/>
              </a:rPr>
              <a:t>en jongemannen die op brandstapels gelegd zijn voor het aangezicht van de ouders:</a:t>
            </a:r>
          </a:p>
          <a:p>
            <a:r>
              <a:rPr lang="nl-NL">
                <a:latin typeface="Calibri" pitchFamily="34" charset="0"/>
              </a:rPr>
              <a:t>even talrijk als de bladeren die in de bossen bij de eerste herfstkou</a:t>
            </a:r>
          </a:p>
          <a:p>
            <a:r>
              <a:rPr lang="nl-NL">
                <a:latin typeface="Calibri" pitchFamily="34" charset="0"/>
              </a:rPr>
              <a:t>nadat ze losgeraakt zijn vallen, of even talrijk als de vogels die vanaf de diepe zee</a:t>
            </a:r>
          </a:p>
          <a:p>
            <a:r>
              <a:rPr lang="nl-NL">
                <a:latin typeface="Calibri" pitchFamily="34" charset="0"/>
              </a:rPr>
              <a:t>naar het land samendrommen, wanneer het koude jaargetijde</a:t>
            </a:r>
          </a:p>
          <a:p>
            <a:r>
              <a:rPr lang="nl-NL">
                <a:latin typeface="Calibri" pitchFamily="34" charset="0"/>
              </a:rPr>
              <a:t>hen over de zee jaagt en zonnige landen in stuurt.</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BBCE6D5D-C55F-4239-B697-0DD5BAF04818}" type="slidenum">
              <a:rPr lang="nl-NL"/>
              <a:pPr>
                <a:defRPr/>
              </a:pPr>
              <a:t>59</a:t>
            </a:fld>
            <a:endParaRPr lang="nl-NL"/>
          </a:p>
        </p:txBody>
      </p:sp>
      <p:sp>
        <p:nvSpPr>
          <p:cNvPr id="61443" name="Tekstvak 2"/>
          <p:cNvSpPr txBox="1">
            <a:spLocks noChangeArrowheads="1"/>
          </p:cNvSpPr>
          <p:nvPr/>
        </p:nvSpPr>
        <p:spPr bwMode="auto">
          <a:xfrm>
            <a:off x="468313" y="476250"/>
            <a:ext cx="5903912" cy="2586038"/>
          </a:xfrm>
          <a:prstGeom prst="rect">
            <a:avLst/>
          </a:prstGeom>
          <a:noFill/>
          <a:ln w="9525">
            <a:noFill/>
            <a:miter lim="800000"/>
            <a:headEnd/>
            <a:tailEnd/>
          </a:ln>
        </p:spPr>
        <p:txBody>
          <a:bodyPr>
            <a:spAutoFit/>
          </a:bodyPr>
          <a:lstStyle/>
          <a:p>
            <a:r>
              <a:rPr lang="en-US">
                <a:latin typeface="Calibri" pitchFamily="34" charset="0"/>
              </a:rPr>
              <a:t>313   Stabant orantes primi transmittere cursum</a:t>
            </a:r>
            <a:endParaRPr lang="nl-NL">
              <a:latin typeface="Calibri" pitchFamily="34" charset="0"/>
            </a:endParaRPr>
          </a:p>
          <a:p>
            <a:r>
              <a:rPr lang="en-US">
                <a:latin typeface="Calibri" pitchFamily="34" charset="0"/>
              </a:rPr>
              <a:t>314   tendebantque manus ripae ulterioris amore.</a:t>
            </a:r>
            <a:endParaRPr lang="nl-NL">
              <a:latin typeface="Calibri" pitchFamily="34" charset="0"/>
            </a:endParaRPr>
          </a:p>
          <a:p>
            <a:r>
              <a:rPr lang="en-US">
                <a:latin typeface="Calibri" pitchFamily="34" charset="0"/>
              </a:rPr>
              <a:t>315   Navita sed tristis nunc hos nunc accipit illos,</a:t>
            </a:r>
            <a:endParaRPr lang="nl-NL">
              <a:latin typeface="Calibri" pitchFamily="34" charset="0"/>
            </a:endParaRPr>
          </a:p>
          <a:p>
            <a:r>
              <a:rPr lang="en-US">
                <a:latin typeface="Calibri" pitchFamily="34" charset="0"/>
              </a:rPr>
              <a:t>316   ast alios longe summotos arcet harena.</a:t>
            </a:r>
            <a:endParaRPr lang="nl-NL">
              <a:latin typeface="Calibri" pitchFamily="34" charset="0"/>
            </a:endParaRPr>
          </a:p>
          <a:p>
            <a:r>
              <a:rPr lang="en-US">
                <a:latin typeface="Calibri" pitchFamily="34" charset="0"/>
              </a:rPr>
              <a:t>317   Aeneas miratus enim motusque tumultu</a:t>
            </a:r>
            <a:endParaRPr lang="nl-NL">
              <a:latin typeface="Calibri" pitchFamily="34" charset="0"/>
            </a:endParaRPr>
          </a:p>
          <a:p>
            <a:r>
              <a:rPr lang="en-US">
                <a:latin typeface="Calibri" pitchFamily="34" charset="0"/>
              </a:rPr>
              <a:t>318   “Dic,” ait, “o virgo, quid vult concursus ad amnem?</a:t>
            </a:r>
            <a:endParaRPr lang="nl-NL">
              <a:latin typeface="Calibri" pitchFamily="34" charset="0"/>
            </a:endParaRPr>
          </a:p>
          <a:p>
            <a:r>
              <a:rPr lang="en-US">
                <a:latin typeface="Calibri" pitchFamily="34" charset="0"/>
              </a:rPr>
              <a:t>319   Quidve petunt animae? Vel quo discrimine ripas</a:t>
            </a:r>
            <a:endParaRPr lang="nl-NL">
              <a:latin typeface="Calibri" pitchFamily="34" charset="0"/>
            </a:endParaRPr>
          </a:p>
          <a:p>
            <a:r>
              <a:rPr lang="en-US">
                <a:latin typeface="Calibri" pitchFamily="34" charset="0"/>
              </a:rPr>
              <a:t>320   hae linquunt, illae remis vada livida verrunt?”</a:t>
            </a:r>
            <a:endParaRPr lang="nl-NL">
              <a:latin typeface="Calibri" pitchFamily="34" charset="0"/>
            </a:endParaRPr>
          </a:p>
          <a:p>
            <a:r>
              <a:rPr lang="en-US">
                <a:latin typeface="Calibri" pitchFamily="34" charset="0"/>
              </a:rPr>
              <a:t>321   Olli sic breviter fata est longaeva sacerdos:</a:t>
            </a:r>
            <a:endParaRPr lang="nl-NL">
              <a:latin typeface="Calibri" pitchFamily="34" charset="0"/>
            </a:endParaRPr>
          </a:p>
        </p:txBody>
      </p:sp>
      <p:cxnSp>
        <p:nvCxnSpPr>
          <p:cNvPr id="4" name="Rechte verbindingslijn 3"/>
          <p:cNvCxnSpPr/>
          <p:nvPr/>
        </p:nvCxnSpPr>
        <p:spPr>
          <a:xfrm>
            <a:off x="611188" y="3213100"/>
            <a:ext cx="684053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1445" name="Tekstvak 4"/>
          <p:cNvSpPr txBox="1">
            <a:spLocks noChangeArrowheads="1"/>
          </p:cNvSpPr>
          <p:nvPr/>
        </p:nvSpPr>
        <p:spPr bwMode="auto">
          <a:xfrm>
            <a:off x="539750" y="3573463"/>
            <a:ext cx="8280400" cy="2584450"/>
          </a:xfrm>
          <a:prstGeom prst="rect">
            <a:avLst/>
          </a:prstGeom>
          <a:noFill/>
          <a:ln w="9525">
            <a:noFill/>
            <a:miter lim="800000"/>
            <a:headEnd/>
            <a:tailEnd/>
          </a:ln>
        </p:spPr>
        <p:txBody>
          <a:bodyPr>
            <a:spAutoFit/>
          </a:bodyPr>
          <a:lstStyle/>
          <a:p>
            <a:r>
              <a:rPr lang="nl-NL">
                <a:latin typeface="Calibri" pitchFamily="34" charset="0"/>
              </a:rPr>
              <a:t>Ze stonden smekend om als eersten de oversteek te maken</a:t>
            </a:r>
          </a:p>
          <a:p>
            <a:r>
              <a:rPr lang="nl-NL">
                <a:latin typeface="Calibri" pitchFamily="34" charset="0"/>
              </a:rPr>
              <a:t>en ze strekten hun handen uit uit liefde/verlangen naar de oever aan de overkant.</a:t>
            </a:r>
          </a:p>
          <a:p>
            <a:r>
              <a:rPr lang="nl-NL">
                <a:latin typeface="Calibri" pitchFamily="34" charset="0"/>
              </a:rPr>
              <a:t>Maar de norse schipper laat nu eens dezen dan weer die toe,</a:t>
            </a:r>
          </a:p>
          <a:p>
            <a:r>
              <a:rPr lang="nl-NL">
                <a:latin typeface="Calibri" pitchFamily="34" charset="0"/>
              </a:rPr>
              <a:t>maar anderen verwijdert hij ver en weert hij van de oever/het zand.</a:t>
            </a:r>
          </a:p>
          <a:p>
            <a:r>
              <a:rPr lang="nl-NL">
                <a:latin typeface="Calibri" pitchFamily="34" charset="0"/>
              </a:rPr>
              <a:t>Aeneas, natuurlijk verbaasd en geraakt door het tumult</a:t>
            </a:r>
          </a:p>
          <a:p>
            <a:r>
              <a:rPr lang="nl-NL">
                <a:latin typeface="Calibri" pitchFamily="34" charset="0"/>
              </a:rPr>
              <a:t>sprak: “Zeg, o maagd, wat betekent het gedrang bij de stroom?</a:t>
            </a:r>
          </a:p>
          <a:p>
            <a:r>
              <a:rPr lang="nl-NL">
                <a:latin typeface="Calibri" pitchFamily="34" charset="0"/>
              </a:rPr>
              <a:t>Of wat zoeken de schimmen? Of op grond van welk onderscheid verlaten</a:t>
            </a:r>
          </a:p>
          <a:p>
            <a:r>
              <a:rPr lang="nl-NL">
                <a:latin typeface="Calibri" pitchFamily="34" charset="0"/>
              </a:rPr>
              <a:t>deze de oevers, scheren die met hun roeiriemen over het loodblauwe water?”</a:t>
            </a:r>
          </a:p>
          <a:p>
            <a:r>
              <a:rPr lang="nl-NL">
                <a:latin typeface="Calibri" pitchFamily="34" charset="0"/>
              </a:rPr>
              <a:t>Tegen hem sprak kort de hoogbejaarde priesteres als volgt: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p:txBody>
          <a:bodyPr/>
          <a:lstStyle/>
          <a:p>
            <a:pPr algn="l"/>
            <a:r>
              <a:rPr lang="nl-NL" smtClean="0"/>
              <a:t>Belangrijke mensen:</a:t>
            </a:r>
          </a:p>
        </p:txBody>
      </p:sp>
      <p:sp>
        <p:nvSpPr>
          <p:cNvPr id="3" name="Tijdelijke aanduiding voor dianummer 2"/>
          <p:cNvSpPr>
            <a:spLocks noGrp="1"/>
          </p:cNvSpPr>
          <p:nvPr>
            <p:ph type="sldNum" sz="quarter" idx="12"/>
          </p:nvPr>
        </p:nvSpPr>
        <p:spPr/>
        <p:txBody>
          <a:bodyPr/>
          <a:lstStyle/>
          <a:p>
            <a:pPr>
              <a:defRPr/>
            </a:pPr>
            <a:fld id="{05BACAE7-59FD-4FAC-A080-D98AC7A68C5D}" type="slidenum">
              <a:rPr lang="nl-NL"/>
              <a:pPr>
                <a:defRPr/>
              </a:pPr>
              <a:t>6</a:t>
            </a:fld>
            <a:endParaRPr lang="nl-NL"/>
          </a:p>
        </p:txBody>
      </p:sp>
      <p:sp>
        <p:nvSpPr>
          <p:cNvPr id="7172" name="Tekstvak 3"/>
          <p:cNvSpPr txBox="1">
            <a:spLocks noChangeArrowheads="1"/>
          </p:cNvSpPr>
          <p:nvPr/>
        </p:nvSpPr>
        <p:spPr bwMode="auto">
          <a:xfrm>
            <a:off x="539750" y="1628775"/>
            <a:ext cx="7920038" cy="4154488"/>
          </a:xfrm>
          <a:prstGeom prst="rect">
            <a:avLst/>
          </a:prstGeom>
          <a:noFill/>
          <a:ln w="9525">
            <a:noFill/>
            <a:miter lim="800000"/>
            <a:headEnd/>
            <a:tailEnd/>
          </a:ln>
        </p:spPr>
        <p:txBody>
          <a:bodyPr>
            <a:spAutoFit/>
          </a:bodyPr>
          <a:lstStyle/>
          <a:p>
            <a:r>
              <a:rPr lang="nl-NL" sz="2400">
                <a:latin typeface="Calibri" pitchFamily="34" charset="0"/>
              </a:rPr>
              <a:t>Pollio:</a:t>
            </a:r>
          </a:p>
          <a:p>
            <a:r>
              <a:rPr lang="nl-NL" sz="2400">
                <a:latin typeface="Calibri" pitchFamily="34" charset="0"/>
              </a:rPr>
              <a:t>	bezorgde Vergilius zijn boerderij terug en moedigde 	hem aan te gaan schrijven (Bucolica)</a:t>
            </a:r>
          </a:p>
          <a:p>
            <a:endParaRPr lang="nl-NL" sz="2400">
              <a:latin typeface="Calibri" pitchFamily="34" charset="0"/>
            </a:endParaRPr>
          </a:p>
          <a:p>
            <a:r>
              <a:rPr lang="nl-NL" sz="2400">
                <a:latin typeface="Calibri" pitchFamily="34" charset="0"/>
              </a:rPr>
              <a:t>Maecenas:</a:t>
            </a:r>
          </a:p>
          <a:p>
            <a:r>
              <a:rPr lang="nl-NL" sz="2400">
                <a:latin typeface="Calibri" pitchFamily="34" charset="0"/>
              </a:rPr>
              <a:t>	sponsorde Vergilius en introduceerde hem bij 	Augustus (toen nog Octavianus)</a:t>
            </a:r>
          </a:p>
          <a:p>
            <a:endParaRPr lang="nl-NL" sz="2400">
              <a:latin typeface="Calibri" pitchFamily="34" charset="0"/>
            </a:endParaRPr>
          </a:p>
          <a:p>
            <a:r>
              <a:rPr lang="nl-NL" sz="2400">
                <a:latin typeface="Calibri" pitchFamily="34" charset="0"/>
              </a:rPr>
              <a:t>Augustus:</a:t>
            </a:r>
          </a:p>
          <a:p>
            <a:r>
              <a:rPr lang="nl-NL" sz="2400">
                <a:latin typeface="Calibri" pitchFamily="34" charset="0"/>
              </a:rPr>
              <a:t>	vroeg Vergilius een nationaal epos te schrijven (ter 	meerdere eer en glorie van … o.a….. Augustus zelf)</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6EC2A228-000E-44BE-83BF-9B7D8FE0B71C}" type="slidenum">
              <a:rPr lang="nl-NL"/>
              <a:pPr>
                <a:defRPr/>
              </a:pPr>
              <a:t>60</a:t>
            </a:fld>
            <a:endParaRPr lang="nl-NL"/>
          </a:p>
        </p:txBody>
      </p:sp>
      <p:sp>
        <p:nvSpPr>
          <p:cNvPr id="62467" name="Tekstvak 2"/>
          <p:cNvSpPr txBox="1">
            <a:spLocks noChangeArrowheads="1"/>
          </p:cNvSpPr>
          <p:nvPr/>
        </p:nvSpPr>
        <p:spPr bwMode="auto">
          <a:xfrm>
            <a:off x="468313" y="476250"/>
            <a:ext cx="6696075" cy="2586038"/>
          </a:xfrm>
          <a:prstGeom prst="rect">
            <a:avLst/>
          </a:prstGeom>
          <a:noFill/>
          <a:ln w="9525">
            <a:noFill/>
            <a:miter lim="800000"/>
            <a:headEnd/>
            <a:tailEnd/>
          </a:ln>
        </p:spPr>
        <p:txBody>
          <a:bodyPr>
            <a:spAutoFit/>
          </a:bodyPr>
          <a:lstStyle/>
          <a:p>
            <a:r>
              <a:rPr lang="en-US">
                <a:latin typeface="Calibri" pitchFamily="34" charset="0"/>
              </a:rPr>
              <a:t>322   “Anchisa generate, deum certissima proles,</a:t>
            </a:r>
            <a:endParaRPr lang="nl-NL">
              <a:latin typeface="Calibri" pitchFamily="34" charset="0"/>
            </a:endParaRPr>
          </a:p>
          <a:p>
            <a:r>
              <a:rPr lang="en-US">
                <a:latin typeface="Calibri" pitchFamily="34" charset="0"/>
              </a:rPr>
              <a:t>323   Cocyti stagna alta vides Stygiamque paludem,</a:t>
            </a:r>
            <a:endParaRPr lang="nl-NL">
              <a:latin typeface="Calibri" pitchFamily="34" charset="0"/>
            </a:endParaRPr>
          </a:p>
          <a:p>
            <a:r>
              <a:rPr lang="en-US">
                <a:latin typeface="Calibri" pitchFamily="34" charset="0"/>
              </a:rPr>
              <a:t>324   di cuius iurare timent et fallere numen.</a:t>
            </a:r>
            <a:endParaRPr lang="nl-NL">
              <a:latin typeface="Calibri" pitchFamily="34" charset="0"/>
            </a:endParaRPr>
          </a:p>
          <a:p>
            <a:r>
              <a:rPr lang="en-US">
                <a:latin typeface="Calibri" pitchFamily="34" charset="0"/>
              </a:rPr>
              <a:t>325   Haec omnis, quam cernis, inops inhumataque turba est;</a:t>
            </a:r>
            <a:endParaRPr lang="nl-NL">
              <a:latin typeface="Calibri" pitchFamily="34" charset="0"/>
            </a:endParaRPr>
          </a:p>
          <a:p>
            <a:r>
              <a:rPr lang="en-US">
                <a:latin typeface="Calibri" pitchFamily="34" charset="0"/>
              </a:rPr>
              <a:t>326   portitor ille Charon; hi, quos vehit unda, sepulti.</a:t>
            </a:r>
            <a:endParaRPr lang="nl-NL">
              <a:latin typeface="Calibri" pitchFamily="34" charset="0"/>
            </a:endParaRPr>
          </a:p>
          <a:p>
            <a:r>
              <a:rPr lang="en-US">
                <a:latin typeface="Calibri" pitchFamily="34" charset="0"/>
              </a:rPr>
              <a:t>327   Nec ripas datur horrendas et rauca fluenta</a:t>
            </a:r>
            <a:endParaRPr lang="nl-NL">
              <a:latin typeface="Calibri" pitchFamily="34" charset="0"/>
            </a:endParaRPr>
          </a:p>
          <a:p>
            <a:r>
              <a:rPr lang="en-US">
                <a:latin typeface="Calibri" pitchFamily="34" charset="0"/>
              </a:rPr>
              <a:t>328   transportare prius quam sedibus ossa quierunt.</a:t>
            </a:r>
            <a:endParaRPr lang="nl-NL">
              <a:latin typeface="Calibri" pitchFamily="34" charset="0"/>
            </a:endParaRPr>
          </a:p>
          <a:p>
            <a:r>
              <a:rPr lang="en-US">
                <a:latin typeface="Calibri" pitchFamily="34" charset="0"/>
              </a:rPr>
              <a:t>329   Centum errant annos volitantque haec litora circum;</a:t>
            </a:r>
            <a:endParaRPr lang="nl-NL">
              <a:latin typeface="Calibri" pitchFamily="34" charset="0"/>
            </a:endParaRPr>
          </a:p>
          <a:p>
            <a:r>
              <a:rPr lang="en-US">
                <a:latin typeface="Calibri" pitchFamily="34" charset="0"/>
              </a:rPr>
              <a:t>330   tum demum admissi stagna exoptata revisunt.”</a:t>
            </a:r>
            <a:endParaRPr lang="nl-NL">
              <a:latin typeface="Calibri" pitchFamily="34" charset="0"/>
            </a:endParaRPr>
          </a:p>
        </p:txBody>
      </p:sp>
      <p:cxnSp>
        <p:nvCxnSpPr>
          <p:cNvPr id="4" name="Rechte verbindingslijn 3"/>
          <p:cNvCxnSpPr/>
          <p:nvPr/>
        </p:nvCxnSpPr>
        <p:spPr>
          <a:xfrm>
            <a:off x="611188" y="3213100"/>
            <a:ext cx="684053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2469" name="Tekstvak 4"/>
          <p:cNvSpPr txBox="1">
            <a:spLocks noChangeArrowheads="1"/>
          </p:cNvSpPr>
          <p:nvPr/>
        </p:nvSpPr>
        <p:spPr bwMode="auto">
          <a:xfrm>
            <a:off x="539750" y="3429000"/>
            <a:ext cx="8280400" cy="2586038"/>
          </a:xfrm>
          <a:prstGeom prst="rect">
            <a:avLst/>
          </a:prstGeom>
          <a:noFill/>
          <a:ln w="9525">
            <a:noFill/>
            <a:miter lim="800000"/>
            <a:headEnd/>
            <a:tailEnd/>
          </a:ln>
        </p:spPr>
        <p:txBody>
          <a:bodyPr>
            <a:spAutoFit/>
          </a:bodyPr>
          <a:lstStyle/>
          <a:p>
            <a:r>
              <a:rPr lang="nl-NL">
                <a:latin typeface="Calibri" pitchFamily="34" charset="0"/>
              </a:rPr>
              <a:t>“Anchises’ zoon, onmiskenbare nakomeling van de goden,</a:t>
            </a:r>
          </a:p>
          <a:p>
            <a:r>
              <a:rPr lang="nl-NL">
                <a:latin typeface="Calibri" pitchFamily="34" charset="0"/>
              </a:rPr>
              <a:t>jij ziet de diepe meren van de Cocytus en het Stygische moeras/moeras van de Styx,</a:t>
            </a:r>
          </a:p>
          <a:p>
            <a:r>
              <a:rPr lang="nl-NL">
                <a:latin typeface="Calibri" pitchFamily="34" charset="0"/>
              </a:rPr>
              <a:t>bij de goddelijke macht waarvan de goden vals vrezen te zweren.</a:t>
            </a:r>
          </a:p>
          <a:p>
            <a:r>
              <a:rPr lang="nl-NL">
                <a:latin typeface="Calibri" pitchFamily="34" charset="0"/>
              </a:rPr>
              <a:t>Deze hele menigte, die jij ziet, is hulpeloos en onbegraven;</a:t>
            </a:r>
          </a:p>
          <a:p>
            <a:r>
              <a:rPr lang="nl-NL">
                <a:latin typeface="Calibri" pitchFamily="34" charset="0"/>
              </a:rPr>
              <a:t>die veerman (is) Charon; dezen die het water vervoert zijn de begravenen.</a:t>
            </a:r>
          </a:p>
          <a:p>
            <a:r>
              <a:rPr lang="nl-NL">
                <a:latin typeface="Calibri" pitchFamily="34" charset="0"/>
              </a:rPr>
              <a:t>En niet is het hem gegeven om hen over de huiveringwekkende oevers en ruisende</a:t>
            </a:r>
          </a:p>
          <a:p>
            <a:r>
              <a:rPr lang="nl-NL">
                <a:latin typeface="Calibri" pitchFamily="34" charset="0"/>
              </a:rPr>
              <a:t>stromen te zetten voordat hun botten op de rustplaatsen tot rust zijn gekomen.</a:t>
            </a:r>
          </a:p>
          <a:p>
            <a:r>
              <a:rPr lang="nl-NL">
                <a:latin typeface="Calibri" pitchFamily="34" charset="0"/>
              </a:rPr>
              <a:t>Honderd jaar zwerven zij rond en fladderen zij in de buurt van deze kusten;</a:t>
            </a:r>
          </a:p>
          <a:p>
            <a:r>
              <a:rPr lang="nl-NL">
                <a:latin typeface="Calibri" pitchFamily="34" charset="0"/>
              </a:rPr>
              <a:t>pas dan niet eerder keren zij, met toestemming, terug naar de zeer gewenste poelen.”</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82291D16-046F-4D5C-BBA4-24797A98CE3E}" type="slidenum">
              <a:rPr lang="nl-NL"/>
              <a:pPr>
                <a:defRPr/>
              </a:pPr>
              <a:t>61</a:t>
            </a:fld>
            <a:endParaRPr lang="nl-NL"/>
          </a:p>
        </p:txBody>
      </p:sp>
      <p:sp>
        <p:nvSpPr>
          <p:cNvPr id="63491" name="Tekstvak 2"/>
          <p:cNvSpPr txBox="1">
            <a:spLocks noChangeArrowheads="1"/>
          </p:cNvSpPr>
          <p:nvPr/>
        </p:nvSpPr>
        <p:spPr bwMode="auto">
          <a:xfrm>
            <a:off x="539750" y="549275"/>
            <a:ext cx="6408738" cy="2584450"/>
          </a:xfrm>
          <a:prstGeom prst="rect">
            <a:avLst/>
          </a:prstGeom>
          <a:noFill/>
          <a:ln w="9525">
            <a:noFill/>
            <a:miter lim="800000"/>
            <a:headEnd/>
            <a:tailEnd/>
          </a:ln>
        </p:spPr>
        <p:txBody>
          <a:bodyPr>
            <a:spAutoFit/>
          </a:bodyPr>
          <a:lstStyle/>
          <a:p>
            <a:r>
              <a:rPr lang="en-US">
                <a:latin typeface="Calibri" pitchFamily="34" charset="0"/>
              </a:rPr>
              <a:t>331   Constitit Anchisa satus et vestigia pressit</a:t>
            </a:r>
            <a:endParaRPr lang="nl-NL">
              <a:latin typeface="Calibri" pitchFamily="34" charset="0"/>
            </a:endParaRPr>
          </a:p>
          <a:p>
            <a:r>
              <a:rPr lang="en-US">
                <a:latin typeface="Calibri" pitchFamily="34" charset="0"/>
              </a:rPr>
              <a:t>332   multa putans sortemque animo miseratus iniquam.</a:t>
            </a:r>
            <a:endParaRPr lang="nl-NL">
              <a:latin typeface="Calibri" pitchFamily="34" charset="0"/>
            </a:endParaRPr>
          </a:p>
          <a:p>
            <a:r>
              <a:rPr lang="en-US">
                <a:latin typeface="Calibri" pitchFamily="34" charset="0"/>
              </a:rPr>
              <a:t>333   Cernit ibi maestos et mortis honore carentis</a:t>
            </a:r>
            <a:endParaRPr lang="nl-NL">
              <a:latin typeface="Calibri" pitchFamily="34" charset="0"/>
            </a:endParaRPr>
          </a:p>
          <a:p>
            <a:r>
              <a:rPr lang="en-US">
                <a:latin typeface="Calibri" pitchFamily="34" charset="0"/>
              </a:rPr>
              <a:t>334   Leucaspim et Lycia ductorem classis Oronten,</a:t>
            </a:r>
            <a:endParaRPr lang="nl-NL">
              <a:latin typeface="Calibri" pitchFamily="34" charset="0"/>
            </a:endParaRPr>
          </a:p>
          <a:p>
            <a:r>
              <a:rPr lang="en-US">
                <a:latin typeface="Calibri" pitchFamily="34" charset="0"/>
              </a:rPr>
              <a:t>335   quos simul a Troia ventosa per aequora vectos</a:t>
            </a:r>
            <a:endParaRPr lang="nl-NL">
              <a:latin typeface="Calibri" pitchFamily="34" charset="0"/>
            </a:endParaRPr>
          </a:p>
          <a:p>
            <a:r>
              <a:rPr lang="en-US">
                <a:latin typeface="Calibri" pitchFamily="34" charset="0"/>
              </a:rPr>
              <a:t>336   obruit Auster, aqua involvens navemque virosque.</a:t>
            </a:r>
            <a:endParaRPr lang="nl-NL">
              <a:latin typeface="Calibri" pitchFamily="34" charset="0"/>
            </a:endParaRPr>
          </a:p>
          <a:p>
            <a:r>
              <a:rPr lang="en-US">
                <a:latin typeface="Calibri" pitchFamily="34" charset="0"/>
              </a:rPr>
              <a:t>337   Ecce gubernator sese Palinurus agebat,</a:t>
            </a:r>
            <a:endParaRPr lang="nl-NL">
              <a:latin typeface="Calibri" pitchFamily="34" charset="0"/>
            </a:endParaRPr>
          </a:p>
          <a:p>
            <a:r>
              <a:rPr lang="en-US">
                <a:latin typeface="Calibri" pitchFamily="34" charset="0"/>
              </a:rPr>
              <a:t>338   qui Lybico nuper cursu, dum sidera servat,</a:t>
            </a:r>
            <a:endParaRPr lang="nl-NL">
              <a:latin typeface="Calibri" pitchFamily="34" charset="0"/>
            </a:endParaRPr>
          </a:p>
          <a:p>
            <a:r>
              <a:rPr lang="en-US">
                <a:latin typeface="Calibri" pitchFamily="34" charset="0"/>
              </a:rPr>
              <a:t>339   exciderat puppi mediis effusus in undis.</a:t>
            </a:r>
            <a:endParaRPr lang="nl-NL">
              <a:latin typeface="Calibri" pitchFamily="34" charset="0"/>
            </a:endParaRPr>
          </a:p>
        </p:txBody>
      </p:sp>
      <p:cxnSp>
        <p:nvCxnSpPr>
          <p:cNvPr id="4" name="Rechte verbindingslijn 3"/>
          <p:cNvCxnSpPr/>
          <p:nvPr/>
        </p:nvCxnSpPr>
        <p:spPr>
          <a:xfrm>
            <a:off x="611188" y="3357563"/>
            <a:ext cx="684053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3493" name="Tekstvak 4"/>
          <p:cNvSpPr txBox="1">
            <a:spLocks noChangeArrowheads="1"/>
          </p:cNvSpPr>
          <p:nvPr/>
        </p:nvSpPr>
        <p:spPr bwMode="auto">
          <a:xfrm>
            <a:off x="611188" y="3644900"/>
            <a:ext cx="8281987" cy="2586038"/>
          </a:xfrm>
          <a:prstGeom prst="rect">
            <a:avLst/>
          </a:prstGeom>
          <a:noFill/>
          <a:ln w="9525">
            <a:noFill/>
            <a:miter lim="800000"/>
            <a:headEnd/>
            <a:tailEnd/>
          </a:ln>
        </p:spPr>
        <p:txBody>
          <a:bodyPr>
            <a:spAutoFit/>
          </a:bodyPr>
          <a:lstStyle/>
          <a:p>
            <a:r>
              <a:rPr lang="nl-NL">
                <a:latin typeface="Calibri" pitchFamily="34" charset="0"/>
              </a:rPr>
              <a:t>Anchises’ zoon bleef staan en hield zijn pas in</a:t>
            </a:r>
          </a:p>
          <a:p>
            <a:r>
              <a:rPr lang="nl-NL">
                <a:latin typeface="Calibri" pitchFamily="34" charset="0"/>
              </a:rPr>
              <a:t>terwijl hij in zijn geest veel overdacht en medelijden voelde met hun unfaire lot.</a:t>
            </a:r>
          </a:p>
          <a:p>
            <a:r>
              <a:rPr lang="nl-NL">
                <a:latin typeface="Calibri" pitchFamily="34" charset="0"/>
              </a:rPr>
              <a:t>Daar ziet hij, bedroefd en verstoken van de eer van de dood</a:t>
            </a:r>
          </a:p>
          <a:p>
            <a:r>
              <a:rPr lang="nl-NL">
                <a:latin typeface="Calibri" pitchFamily="34" charset="0"/>
              </a:rPr>
              <a:t>Leucaspis en de leider van het Lycische schip Orontes,</a:t>
            </a:r>
          </a:p>
          <a:p>
            <a:r>
              <a:rPr lang="nl-NL">
                <a:latin typeface="Calibri" pitchFamily="34" charset="0"/>
              </a:rPr>
              <a:t>die, toen ze samen over de winderige golven van Troje vandaan voeren, de</a:t>
            </a:r>
          </a:p>
          <a:p>
            <a:r>
              <a:rPr lang="nl-NL">
                <a:latin typeface="Calibri" pitchFamily="34" charset="0"/>
              </a:rPr>
              <a:t>Zuidenwind overweldigde, terwijl hij zowel het schip als de mannen in water bedolf.</a:t>
            </a:r>
          </a:p>
          <a:p>
            <a:r>
              <a:rPr lang="nl-NL">
                <a:latin typeface="Calibri" pitchFamily="34" charset="0"/>
              </a:rPr>
              <a:t>Kijk, de stuurman Palinurus naderde,</a:t>
            </a:r>
          </a:p>
          <a:p>
            <a:r>
              <a:rPr lang="nl-NL">
                <a:latin typeface="Calibri" pitchFamily="34" charset="0"/>
              </a:rPr>
              <a:t>die onlangs op reis vanaf Lybië, terwijl hij de sterren observeerde,</a:t>
            </a:r>
          </a:p>
          <a:p>
            <a:r>
              <a:rPr lang="nl-NL">
                <a:latin typeface="Calibri" pitchFamily="34" charset="0"/>
              </a:rPr>
              <a:t>van de achtersteven gevallen was, weggeslingerd midden in de golven.</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09072F76-C352-449D-A89A-AEB1A5D1C58B}" type="slidenum">
              <a:rPr lang="nl-NL"/>
              <a:pPr>
                <a:defRPr/>
              </a:pPr>
              <a:t>62</a:t>
            </a:fld>
            <a:endParaRPr lang="nl-NL"/>
          </a:p>
        </p:txBody>
      </p:sp>
      <p:sp>
        <p:nvSpPr>
          <p:cNvPr id="64515" name="Rechthoek 2"/>
          <p:cNvSpPr>
            <a:spLocks noChangeArrowheads="1"/>
          </p:cNvSpPr>
          <p:nvPr/>
        </p:nvSpPr>
        <p:spPr bwMode="auto">
          <a:xfrm>
            <a:off x="611188" y="404813"/>
            <a:ext cx="7921625" cy="5632450"/>
          </a:xfrm>
          <a:prstGeom prst="rect">
            <a:avLst/>
          </a:prstGeom>
          <a:noFill/>
          <a:ln w="9525">
            <a:noFill/>
            <a:miter lim="800000"/>
            <a:headEnd/>
            <a:tailEnd/>
          </a:ln>
        </p:spPr>
        <p:txBody>
          <a:bodyPr>
            <a:spAutoFit/>
          </a:bodyPr>
          <a:lstStyle/>
          <a:p>
            <a:r>
              <a:rPr lang="nl-NL" sz="2400">
                <a:latin typeface="Calibri" pitchFamily="34" charset="0"/>
                <a:sym typeface="Symbol" pitchFamily="18" charset="2"/>
              </a:rPr>
              <a:t></a:t>
            </a:r>
            <a:endParaRPr lang="nl-NL" sz="2400">
              <a:latin typeface="Calibri" pitchFamily="34" charset="0"/>
              <a:sym typeface="Wingdings" pitchFamily="2" charset="2"/>
            </a:endParaRPr>
          </a:p>
          <a:p>
            <a:r>
              <a:rPr lang="nl-NL" sz="2400">
                <a:latin typeface="Calibri" pitchFamily="34" charset="0"/>
                <a:sym typeface="Wingdings" pitchFamily="2" charset="2"/>
              </a:rPr>
              <a:t>Aha, die was het dus. Palinurus. </a:t>
            </a:r>
          </a:p>
          <a:p>
            <a:endParaRPr lang="nl-NL" sz="2400">
              <a:latin typeface="Calibri" pitchFamily="34" charset="0"/>
              <a:sym typeface="Wingdings" pitchFamily="2" charset="2"/>
            </a:endParaRPr>
          </a:p>
          <a:p>
            <a:r>
              <a:rPr lang="nl-NL" sz="2400">
                <a:latin typeface="Calibri" pitchFamily="34" charset="0"/>
                <a:sym typeface="Wingdings" pitchFamily="2" charset="2"/>
              </a:rPr>
              <a:t>Aeneas had gedacht dat die overboord gekieperd was door een of andere god en daarna niet bleek te kunnen zwemmen.</a:t>
            </a:r>
          </a:p>
          <a:p>
            <a:endParaRPr lang="nl-NL" sz="2400">
              <a:latin typeface="Calibri" pitchFamily="34" charset="0"/>
              <a:sym typeface="Wingdings" pitchFamily="2" charset="2"/>
            </a:endParaRPr>
          </a:p>
          <a:p>
            <a:r>
              <a:rPr lang="nl-NL" sz="2400">
                <a:latin typeface="Calibri" pitchFamily="34" charset="0"/>
                <a:sym typeface="Wingdings" pitchFamily="2" charset="2"/>
              </a:rPr>
              <a:t>Maar…het was allemaal anders  gelopen: Palinurus vertelt wat er werkelijk gebeurd is. Hij bleek wél te kunnen zwemmen en had dat ook gedaan. Maar eenmaal aan land was hij overvallen door een stel plurken en toch nog gedood.</a:t>
            </a:r>
          </a:p>
          <a:p>
            <a:endParaRPr lang="nl-NL" sz="2400">
              <a:latin typeface="Calibri" pitchFamily="34" charset="0"/>
              <a:sym typeface="Wingdings" pitchFamily="2" charset="2"/>
            </a:endParaRPr>
          </a:p>
          <a:p>
            <a:r>
              <a:rPr lang="nl-NL" sz="2400">
                <a:latin typeface="Calibri" pitchFamily="34" charset="0"/>
                <a:sym typeface="Wingdings" pitchFamily="2" charset="2"/>
              </a:rPr>
              <a:t>Het probleem is duidelijk: de boefjes hebben Palinurus niet begraven en dus moet hij nog begraven worden. Reden waarom hij bij de Acheron/Styx/Cocytus op zijn beurt staat te wachten. Of Aeneas hem misschien kan assisteren…</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2872E8D1-21DF-4857-BE64-06804B51325C}" type="slidenum">
              <a:rPr lang="nl-NL"/>
              <a:pPr>
                <a:defRPr/>
              </a:pPr>
              <a:t>63</a:t>
            </a:fld>
            <a:endParaRPr lang="nl-NL"/>
          </a:p>
        </p:txBody>
      </p:sp>
      <p:sp>
        <p:nvSpPr>
          <p:cNvPr id="65539" name="Tekstvak 2"/>
          <p:cNvSpPr txBox="1">
            <a:spLocks noChangeArrowheads="1"/>
          </p:cNvSpPr>
          <p:nvPr/>
        </p:nvSpPr>
        <p:spPr bwMode="auto">
          <a:xfrm>
            <a:off x="539750" y="620713"/>
            <a:ext cx="8208963" cy="2586037"/>
          </a:xfrm>
          <a:prstGeom prst="rect">
            <a:avLst/>
          </a:prstGeom>
          <a:noFill/>
          <a:ln w="9525">
            <a:noFill/>
            <a:miter lim="800000"/>
            <a:headEnd/>
            <a:tailEnd/>
          </a:ln>
        </p:spPr>
        <p:txBody>
          <a:bodyPr>
            <a:spAutoFit/>
          </a:bodyPr>
          <a:lstStyle/>
          <a:p>
            <a:r>
              <a:rPr lang="en-US">
                <a:latin typeface="Calibri" pitchFamily="34" charset="0"/>
              </a:rPr>
              <a:t>340   Hunc ubi vix multa maestum cognovit in umbra,</a:t>
            </a:r>
            <a:endParaRPr lang="nl-NL">
              <a:latin typeface="Calibri" pitchFamily="34" charset="0"/>
            </a:endParaRPr>
          </a:p>
          <a:p>
            <a:r>
              <a:rPr lang="en-US">
                <a:latin typeface="Calibri" pitchFamily="34" charset="0"/>
              </a:rPr>
              <a:t>341   sic prior adloquitur: “Quis te, Palinure, deorum</a:t>
            </a:r>
            <a:endParaRPr lang="nl-NL">
              <a:latin typeface="Calibri" pitchFamily="34" charset="0"/>
            </a:endParaRPr>
          </a:p>
          <a:p>
            <a:r>
              <a:rPr lang="en-US">
                <a:latin typeface="Calibri" pitchFamily="34" charset="0"/>
              </a:rPr>
              <a:t>342   eripuit nobis medioque sub aequore mersit?</a:t>
            </a:r>
            <a:endParaRPr lang="nl-NL">
              <a:latin typeface="Calibri" pitchFamily="34" charset="0"/>
            </a:endParaRPr>
          </a:p>
          <a:p>
            <a:r>
              <a:rPr lang="en-US">
                <a:latin typeface="Calibri" pitchFamily="34" charset="0"/>
              </a:rPr>
              <a:t>343   Dic age. Namque mihi, fallax haud ante repertus,</a:t>
            </a:r>
            <a:endParaRPr lang="nl-NL">
              <a:latin typeface="Calibri" pitchFamily="34" charset="0"/>
            </a:endParaRPr>
          </a:p>
          <a:p>
            <a:r>
              <a:rPr lang="en-US">
                <a:latin typeface="Calibri" pitchFamily="34" charset="0"/>
              </a:rPr>
              <a:t>344   hoc uno responso animum delusit Apollo,</a:t>
            </a:r>
            <a:endParaRPr lang="nl-NL">
              <a:latin typeface="Calibri" pitchFamily="34" charset="0"/>
            </a:endParaRPr>
          </a:p>
          <a:p>
            <a:r>
              <a:rPr lang="en-US">
                <a:latin typeface="Calibri" pitchFamily="34" charset="0"/>
              </a:rPr>
              <a:t>345   qui fore te ponto incolumem finisque canebat</a:t>
            </a:r>
            <a:endParaRPr lang="nl-NL">
              <a:latin typeface="Calibri" pitchFamily="34" charset="0"/>
            </a:endParaRPr>
          </a:p>
          <a:p>
            <a:r>
              <a:rPr lang="en-US">
                <a:latin typeface="Calibri" pitchFamily="34" charset="0"/>
              </a:rPr>
              <a:t>346   venturum Ausonios. En haec promissa fides est?”</a:t>
            </a:r>
            <a:endParaRPr lang="nl-NL">
              <a:latin typeface="Calibri" pitchFamily="34" charset="0"/>
            </a:endParaRPr>
          </a:p>
          <a:p>
            <a:r>
              <a:rPr lang="en-US">
                <a:latin typeface="Calibri" pitchFamily="34" charset="0"/>
              </a:rPr>
              <a:t>347   Ille autem: “Neque te Phoebi cortina fefellit,</a:t>
            </a:r>
            <a:endParaRPr lang="nl-NL">
              <a:latin typeface="Calibri" pitchFamily="34" charset="0"/>
            </a:endParaRPr>
          </a:p>
          <a:p>
            <a:r>
              <a:rPr lang="en-US">
                <a:latin typeface="Calibri" pitchFamily="34" charset="0"/>
              </a:rPr>
              <a:t>348   dux Anchisiade, nec me deus aequore mersit.</a:t>
            </a:r>
            <a:endParaRPr lang="nl-NL">
              <a:latin typeface="Calibri" pitchFamily="34" charset="0"/>
            </a:endParaRPr>
          </a:p>
        </p:txBody>
      </p:sp>
      <p:cxnSp>
        <p:nvCxnSpPr>
          <p:cNvPr id="4" name="Rechte verbindingslijn 3"/>
          <p:cNvCxnSpPr/>
          <p:nvPr/>
        </p:nvCxnSpPr>
        <p:spPr>
          <a:xfrm>
            <a:off x="611188" y="3357563"/>
            <a:ext cx="684053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5541" name="Tekstvak 4"/>
          <p:cNvSpPr txBox="1">
            <a:spLocks noChangeArrowheads="1"/>
          </p:cNvSpPr>
          <p:nvPr/>
        </p:nvSpPr>
        <p:spPr bwMode="auto">
          <a:xfrm>
            <a:off x="684213" y="3716338"/>
            <a:ext cx="8208962" cy="2586037"/>
          </a:xfrm>
          <a:prstGeom prst="rect">
            <a:avLst/>
          </a:prstGeom>
          <a:noFill/>
          <a:ln w="9525">
            <a:noFill/>
            <a:miter lim="800000"/>
            <a:headEnd/>
            <a:tailEnd/>
          </a:ln>
        </p:spPr>
        <p:txBody>
          <a:bodyPr>
            <a:spAutoFit/>
          </a:bodyPr>
          <a:lstStyle/>
          <a:p>
            <a:r>
              <a:rPr lang="nl-NL">
                <a:latin typeface="Calibri" pitchFamily="34" charset="0"/>
              </a:rPr>
              <a:t>Zodra hij deze bedroefd met moeite herkend had in de dichte duisternis,</a:t>
            </a:r>
          </a:p>
          <a:p>
            <a:r>
              <a:rPr lang="nl-NL">
                <a:latin typeface="Calibri" pitchFamily="34" charset="0"/>
              </a:rPr>
              <a:t>sprak hij hem als eerste zo toe: “Wie van de goden heeft jou, Palinurus,</a:t>
            </a:r>
          </a:p>
          <a:p>
            <a:r>
              <a:rPr lang="nl-NL">
                <a:latin typeface="Calibri" pitchFamily="34" charset="0"/>
              </a:rPr>
              <a:t>aan ons ontrukt en midden op zee laten verdrinken?</a:t>
            </a:r>
          </a:p>
          <a:p>
            <a:r>
              <a:rPr lang="nl-NL">
                <a:latin typeface="Calibri" pitchFamily="34" charset="0"/>
              </a:rPr>
              <a:t>Kom op, zeg het. Want Apollo, voorheen absoluut niet leugenachtig bevonden,</a:t>
            </a:r>
          </a:p>
          <a:p>
            <a:r>
              <a:rPr lang="nl-NL">
                <a:latin typeface="Calibri" pitchFamily="34" charset="0"/>
              </a:rPr>
              <a:t>heeft met dit ene antwoord de geest voor mij/mijn geest misleid,</a:t>
            </a:r>
          </a:p>
          <a:p>
            <a:r>
              <a:rPr lang="nl-NL">
                <a:latin typeface="Calibri" pitchFamily="34" charset="0"/>
              </a:rPr>
              <a:t>die voorspelde dat jij op zee ongedeerd zou zijn en dat jij</a:t>
            </a:r>
          </a:p>
          <a:p>
            <a:r>
              <a:rPr lang="nl-NL">
                <a:latin typeface="Calibri" pitchFamily="34" charset="0"/>
              </a:rPr>
              <a:t>naar het Ausonische gebied zou komen. Nou, is dit dan de vervulling van de belofte?”</a:t>
            </a:r>
          </a:p>
          <a:p>
            <a:r>
              <a:rPr lang="nl-NL">
                <a:latin typeface="Calibri" pitchFamily="34" charset="0"/>
              </a:rPr>
              <a:t>Die sprak echter: “Noch heeft jou het orakel van Apollo misleid,</a:t>
            </a:r>
          </a:p>
          <a:p>
            <a:r>
              <a:rPr lang="nl-NL">
                <a:latin typeface="Calibri" pitchFamily="34" charset="0"/>
              </a:rPr>
              <a:t>aanvoerder, zoon van Anchises, noch heeft een god mij in zee laten verdrinken.</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E088931D-E7B4-4DD7-A9D4-33D98E835AF4}" type="slidenum">
              <a:rPr lang="nl-NL"/>
              <a:pPr>
                <a:defRPr/>
              </a:pPr>
              <a:t>64</a:t>
            </a:fld>
            <a:endParaRPr lang="nl-NL"/>
          </a:p>
        </p:txBody>
      </p:sp>
      <p:sp>
        <p:nvSpPr>
          <p:cNvPr id="66563" name="Tekstvak 2"/>
          <p:cNvSpPr txBox="1">
            <a:spLocks noChangeArrowheads="1"/>
          </p:cNvSpPr>
          <p:nvPr/>
        </p:nvSpPr>
        <p:spPr bwMode="auto">
          <a:xfrm>
            <a:off x="395288" y="260350"/>
            <a:ext cx="8569325" cy="2586038"/>
          </a:xfrm>
          <a:prstGeom prst="rect">
            <a:avLst/>
          </a:prstGeom>
          <a:noFill/>
          <a:ln w="9525">
            <a:noFill/>
            <a:miter lim="800000"/>
            <a:headEnd/>
            <a:tailEnd/>
          </a:ln>
        </p:spPr>
        <p:txBody>
          <a:bodyPr>
            <a:spAutoFit/>
          </a:bodyPr>
          <a:lstStyle/>
          <a:p>
            <a:r>
              <a:rPr lang="en-US">
                <a:latin typeface="Calibri" pitchFamily="34" charset="0"/>
              </a:rPr>
              <a:t>349   Namque gubernaclum multa vi forte revulsum,</a:t>
            </a:r>
            <a:endParaRPr lang="nl-NL">
              <a:latin typeface="Calibri" pitchFamily="34" charset="0"/>
            </a:endParaRPr>
          </a:p>
          <a:p>
            <a:r>
              <a:rPr lang="en-US">
                <a:latin typeface="Calibri" pitchFamily="34" charset="0"/>
              </a:rPr>
              <a:t>350   cui datus haerebam custos cursusque regebam,</a:t>
            </a:r>
            <a:endParaRPr lang="nl-NL">
              <a:latin typeface="Calibri" pitchFamily="34" charset="0"/>
            </a:endParaRPr>
          </a:p>
          <a:p>
            <a:r>
              <a:rPr lang="en-US">
                <a:latin typeface="Calibri" pitchFamily="34" charset="0"/>
              </a:rPr>
              <a:t>351   praecipitans traxi mecum. Maria aspera iuro</a:t>
            </a:r>
            <a:endParaRPr lang="nl-NL">
              <a:latin typeface="Calibri" pitchFamily="34" charset="0"/>
            </a:endParaRPr>
          </a:p>
          <a:p>
            <a:r>
              <a:rPr lang="en-US">
                <a:latin typeface="Calibri" pitchFamily="34" charset="0"/>
              </a:rPr>
              <a:t>352   non ullum pro me tantum cepisse timorem,</a:t>
            </a:r>
            <a:endParaRPr lang="nl-NL">
              <a:latin typeface="Calibri" pitchFamily="34" charset="0"/>
            </a:endParaRPr>
          </a:p>
          <a:p>
            <a:r>
              <a:rPr lang="en-US">
                <a:latin typeface="Calibri" pitchFamily="34" charset="0"/>
              </a:rPr>
              <a:t>353   quam tua ne spoliata armis, excussa magistro,</a:t>
            </a:r>
            <a:endParaRPr lang="nl-NL">
              <a:latin typeface="Calibri" pitchFamily="34" charset="0"/>
            </a:endParaRPr>
          </a:p>
          <a:p>
            <a:r>
              <a:rPr lang="en-US">
                <a:latin typeface="Calibri" pitchFamily="34" charset="0"/>
              </a:rPr>
              <a:t>354   deficeret tantis navis surgentibus undis.</a:t>
            </a:r>
            <a:endParaRPr lang="nl-NL">
              <a:latin typeface="Calibri" pitchFamily="34" charset="0"/>
            </a:endParaRPr>
          </a:p>
          <a:p>
            <a:r>
              <a:rPr lang="en-US">
                <a:latin typeface="Calibri" pitchFamily="34" charset="0"/>
              </a:rPr>
              <a:t>355   Tris Notus hibernas immensa per aequora noctes</a:t>
            </a:r>
            <a:endParaRPr lang="nl-NL">
              <a:latin typeface="Calibri" pitchFamily="34" charset="0"/>
            </a:endParaRPr>
          </a:p>
          <a:p>
            <a:r>
              <a:rPr lang="en-US">
                <a:latin typeface="Calibri" pitchFamily="34" charset="0"/>
              </a:rPr>
              <a:t>356   vexit me violentus aqua; vix lumine quarto</a:t>
            </a:r>
            <a:endParaRPr lang="nl-NL">
              <a:latin typeface="Calibri" pitchFamily="34" charset="0"/>
            </a:endParaRPr>
          </a:p>
          <a:p>
            <a:r>
              <a:rPr lang="en-US">
                <a:latin typeface="Calibri" pitchFamily="34" charset="0"/>
              </a:rPr>
              <a:t>357   prospexi Italiam summa sublimis ab unda.</a:t>
            </a:r>
            <a:endParaRPr lang="nl-NL">
              <a:latin typeface="Calibri" pitchFamily="34" charset="0"/>
            </a:endParaRPr>
          </a:p>
        </p:txBody>
      </p:sp>
      <p:cxnSp>
        <p:nvCxnSpPr>
          <p:cNvPr id="4" name="Rechte verbindingslijn 3"/>
          <p:cNvCxnSpPr/>
          <p:nvPr/>
        </p:nvCxnSpPr>
        <p:spPr>
          <a:xfrm>
            <a:off x="468313" y="3068638"/>
            <a:ext cx="684053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6565" name="Tekstvak 4"/>
          <p:cNvSpPr txBox="1">
            <a:spLocks noChangeArrowheads="1"/>
          </p:cNvSpPr>
          <p:nvPr/>
        </p:nvSpPr>
        <p:spPr bwMode="auto">
          <a:xfrm>
            <a:off x="468313" y="3357563"/>
            <a:ext cx="8496300" cy="2584450"/>
          </a:xfrm>
          <a:prstGeom prst="rect">
            <a:avLst/>
          </a:prstGeom>
          <a:noFill/>
          <a:ln w="9525">
            <a:noFill/>
            <a:miter lim="800000"/>
            <a:headEnd/>
            <a:tailEnd/>
          </a:ln>
        </p:spPr>
        <p:txBody>
          <a:bodyPr>
            <a:spAutoFit/>
          </a:bodyPr>
          <a:lstStyle/>
          <a:p>
            <a:r>
              <a:rPr lang="nl-NL">
                <a:latin typeface="Calibri" pitchFamily="34" charset="0"/>
              </a:rPr>
              <a:t>Want het roer dat met veel geweld toevallig was losgerukt,</a:t>
            </a:r>
          </a:p>
          <a:p>
            <a:r>
              <a:rPr lang="nl-NL">
                <a:latin typeface="Calibri" pitchFamily="34" charset="0"/>
              </a:rPr>
              <a:t>waaraan ik, als bewaker toegewezen, mij vastklampte en de koers leidde,</a:t>
            </a:r>
          </a:p>
          <a:p>
            <a:r>
              <a:rPr lang="nl-NL">
                <a:latin typeface="Calibri" pitchFamily="34" charset="0"/>
              </a:rPr>
              <a:t>heb ik voorover stortend met mij mee getrokken. Bij de ruwe zeeën zweer ik</a:t>
            </a:r>
          </a:p>
          <a:p>
            <a:r>
              <a:rPr lang="nl-NL">
                <a:latin typeface="Calibri" pitchFamily="34" charset="0"/>
              </a:rPr>
              <a:t>dat ik geen enkele zo grote angst voor mij heb gevoeld,</a:t>
            </a:r>
          </a:p>
          <a:p>
            <a:r>
              <a:rPr lang="nl-NL">
                <a:latin typeface="Calibri" pitchFamily="34" charset="0"/>
              </a:rPr>
              <a:t>als dat jouw schip, beroofd van het roer, weggerukt van de stuurman,</a:t>
            </a:r>
          </a:p>
          <a:p>
            <a:r>
              <a:rPr lang="nl-NL">
                <a:latin typeface="Calibri" pitchFamily="34" charset="0"/>
              </a:rPr>
              <a:t>bezwijken zou in/door zo grote oprijzende golven.</a:t>
            </a:r>
          </a:p>
          <a:p>
            <a:r>
              <a:rPr lang="nl-NL">
                <a:latin typeface="Calibri" pitchFamily="34" charset="0"/>
              </a:rPr>
              <a:t>Drie onstuimige nachten heeft de Zuidenwind mij over de onmetelijke zeeën</a:t>
            </a:r>
          </a:p>
          <a:p>
            <a:r>
              <a:rPr lang="nl-NL">
                <a:latin typeface="Calibri" pitchFamily="34" charset="0"/>
              </a:rPr>
              <a:t>voortgedreven over het water; met moeite zag ik op de vierde dag</a:t>
            </a:r>
          </a:p>
          <a:p>
            <a:r>
              <a:rPr lang="nl-NL">
                <a:latin typeface="Calibri" pitchFamily="34" charset="0"/>
              </a:rPr>
              <a:t>van verre Italië, zwevend vanaf de top van een golf.</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35B1CF28-8A65-4F2B-96C7-8495725EF9C2}" type="slidenum">
              <a:rPr lang="nl-NL"/>
              <a:pPr>
                <a:defRPr/>
              </a:pPr>
              <a:t>65</a:t>
            </a:fld>
            <a:endParaRPr lang="nl-NL"/>
          </a:p>
        </p:txBody>
      </p:sp>
      <p:sp>
        <p:nvSpPr>
          <p:cNvPr id="67587" name="Tekstvak 2"/>
          <p:cNvSpPr txBox="1">
            <a:spLocks noChangeArrowheads="1"/>
          </p:cNvSpPr>
          <p:nvPr/>
        </p:nvSpPr>
        <p:spPr bwMode="auto">
          <a:xfrm>
            <a:off x="611188" y="333375"/>
            <a:ext cx="8281987" cy="2584450"/>
          </a:xfrm>
          <a:prstGeom prst="rect">
            <a:avLst/>
          </a:prstGeom>
          <a:noFill/>
          <a:ln w="9525">
            <a:noFill/>
            <a:miter lim="800000"/>
            <a:headEnd/>
            <a:tailEnd/>
          </a:ln>
        </p:spPr>
        <p:txBody>
          <a:bodyPr>
            <a:spAutoFit/>
          </a:bodyPr>
          <a:lstStyle/>
          <a:p>
            <a:r>
              <a:rPr lang="en-US">
                <a:latin typeface="Calibri" pitchFamily="34" charset="0"/>
              </a:rPr>
              <a:t>358   Paulatim adnabam terrae; iam tuta tenebam,</a:t>
            </a:r>
            <a:endParaRPr lang="nl-NL">
              <a:latin typeface="Calibri" pitchFamily="34" charset="0"/>
            </a:endParaRPr>
          </a:p>
          <a:p>
            <a:r>
              <a:rPr lang="en-US">
                <a:latin typeface="Calibri" pitchFamily="34" charset="0"/>
              </a:rPr>
              <a:t>359   ni gens crudelis madida cum veste gravatum</a:t>
            </a:r>
            <a:endParaRPr lang="nl-NL">
              <a:latin typeface="Calibri" pitchFamily="34" charset="0"/>
            </a:endParaRPr>
          </a:p>
          <a:p>
            <a:r>
              <a:rPr lang="en-US">
                <a:latin typeface="Calibri" pitchFamily="34" charset="0"/>
              </a:rPr>
              <a:t>360   prensantemque uncis manibus capita aspera montis</a:t>
            </a:r>
            <a:endParaRPr lang="nl-NL">
              <a:latin typeface="Calibri" pitchFamily="34" charset="0"/>
            </a:endParaRPr>
          </a:p>
          <a:p>
            <a:r>
              <a:rPr lang="en-US">
                <a:latin typeface="Calibri" pitchFamily="34" charset="0"/>
              </a:rPr>
              <a:t>361   ferro invasisset praedamque ignara putasset.</a:t>
            </a:r>
            <a:endParaRPr lang="nl-NL">
              <a:latin typeface="Calibri" pitchFamily="34" charset="0"/>
            </a:endParaRPr>
          </a:p>
          <a:p>
            <a:r>
              <a:rPr lang="en-US">
                <a:latin typeface="Calibri" pitchFamily="34" charset="0"/>
              </a:rPr>
              <a:t>362   Nunc me fluctus habet versantque in litore venti.</a:t>
            </a:r>
            <a:endParaRPr lang="nl-NL">
              <a:latin typeface="Calibri" pitchFamily="34" charset="0"/>
            </a:endParaRPr>
          </a:p>
          <a:p>
            <a:r>
              <a:rPr lang="en-US">
                <a:latin typeface="Calibri" pitchFamily="34" charset="0"/>
              </a:rPr>
              <a:t>363   Quod te per caeli iucundum lumen et auras,</a:t>
            </a:r>
            <a:endParaRPr lang="nl-NL">
              <a:latin typeface="Calibri" pitchFamily="34" charset="0"/>
            </a:endParaRPr>
          </a:p>
          <a:p>
            <a:r>
              <a:rPr lang="en-US">
                <a:latin typeface="Calibri" pitchFamily="34" charset="0"/>
              </a:rPr>
              <a:t>364   per genitorem oro, per spes surgentis Iuli,</a:t>
            </a:r>
            <a:endParaRPr lang="nl-NL">
              <a:latin typeface="Calibri" pitchFamily="34" charset="0"/>
            </a:endParaRPr>
          </a:p>
          <a:p>
            <a:r>
              <a:rPr lang="en-US">
                <a:latin typeface="Calibri" pitchFamily="34" charset="0"/>
              </a:rPr>
              <a:t>365   eripe me his, invicte, malis: aut tu mihi terram</a:t>
            </a:r>
            <a:endParaRPr lang="nl-NL">
              <a:latin typeface="Calibri" pitchFamily="34" charset="0"/>
            </a:endParaRPr>
          </a:p>
          <a:p>
            <a:r>
              <a:rPr lang="en-US">
                <a:latin typeface="Calibri" pitchFamily="34" charset="0"/>
              </a:rPr>
              <a:t>366   inice, namque potes, portusque require Velinos;</a:t>
            </a:r>
            <a:endParaRPr lang="nl-NL">
              <a:latin typeface="Calibri" pitchFamily="34" charset="0"/>
            </a:endParaRPr>
          </a:p>
        </p:txBody>
      </p:sp>
      <p:cxnSp>
        <p:nvCxnSpPr>
          <p:cNvPr id="4" name="Rechte verbindingslijn 3"/>
          <p:cNvCxnSpPr/>
          <p:nvPr/>
        </p:nvCxnSpPr>
        <p:spPr>
          <a:xfrm>
            <a:off x="755650" y="3068638"/>
            <a:ext cx="6840538"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7589" name="Tekstvak 4"/>
          <p:cNvSpPr txBox="1">
            <a:spLocks noChangeArrowheads="1"/>
          </p:cNvSpPr>
          <p:nvPr/>
        </p:nvSpPr>
        <p:spPr bwMode="auto">
          <a:xfrm>
            <a:off x="684213" y="3357563"/>
            <a:ext cx="8135937" cy="2584450"/>
          </a:xfrm>
          <a:prstGeom prst="rect">
            <a:avLst/>
          </a:prstGeom>
          <a:noFill/>
          <a:ln w="9525">
            <a:noFill/>
            <a:miter lim="800000"/>
            <a:headEnd/>
            <a:tailEnd/>
          </a:ln>
        </p:spPr>
        <p:txBody>
          <a:bodyPr>
            <a:spAutoFit/>
          </a:bodyPr>
          <a:lstStyle/>
          <a:p>
            <a:r>
              <a:rPr lang="nl-NL" dirty="0">
                <a:latin typeface="Calibri" pitchFamily="34" charset="0"/>
              </a:rPr>
              <a:t>Langzaam zwom ik naar het land; ik bereikte reeds veiligheid,</a:t>
            </a:r>
          </a:p>
          <a:p>
            <a:r>
              <a:rPr lang="nl-NL" dirty="0">
                <a:latin typeface="Calibri" pitchFamily="34" charset="0"/>
              </a:rPr>
              <a:t>als niet een wreed volk mij, zwaar gemaakt door </a:t>
            </a:r>
            <a:r>
              <a:rPr lang="nl-NL" dirty="0" err="1">
                <a:latin typeface="Calibri" pitchFamily="34" charset="0"/>
              </a:rPr>
              <a:t>m’n</a:t>
            </a:r>
            <a:r>
              <a:rPr lang="nl-NL" dirty="0">
                <a:latin typeface="Calibri" pitchFamily="34" charset="0"/>
              </a:rPr>
              <a:t> natte kleding</a:t>
            </a:r>
          </a:p>
          <a:p>
            <a:r>
              <a:rPr lang="nl-NL" dirty="0">
                <a:latin typeface="Calibri" pitchFamily="34" charset="0"/>
              </a:rPr>
              <a:t>en terwijl ik met kromme handen de ruwe klippen vastgreep/probeerde te grijpen,</a:t>
            </a:r>
          </a:p>
          <a:p>
            <a:r>
              <a:rPr lang="nl-NL" dirty="0">
                <a:latin typeface="Calibri" pitchFamily="34" charset="0"/>
              </a:rPr>
              <a:t>met een zwaard overvallen had en mij in hun onwetendheid als buit beschouwd had.</a:t>
            </a:r>
          </a:p>
          <a:p>
            <a:r>
              <a:rPr lang="nl-NL" dirty="0">
                <a:latin typeface="Calibri" pitchFamily="34" charset="0"/>
              </a:rPr>
              <a:t>Nu heeft stroming mij in zijn greep en wentelen winden mij op het strand.</a:t>
            </a:r>
          </a:p>
          <a:p>
            <a:r>
              <a:rPr lang="nl-NL" dirty="0">
                <a:latin typeface="Calibri" pitchFamily="34" charset="0"/>
              </a:rPr>
              <a:t>Daarom smeek ik jou bij het aangename licht van de hemel en bij de windvlagen,</a:t>
            </a:r>
          </a:p>
          <a:p>
            <a:r>
              <a:rPr lang="nl-NL" dirty="0">
                <a:latin typeface="Calibri" pitchFamily="34" charset="0"/>
              </a:rPr>
              <a:t>bij jouw vader, bij de hoop op de opgroeiende </a:t>
            </a:r>
            <a:r>
              <a:rPr lang="nl-NL" dirty="0" err="1">
                <a:latin typeface="Calibri" pitchFamily="34" charset="0"/>
              </a:rPr>
              <a:t>Julus</a:t>
            </a:r>
            <a:r>
              <a:rPr lang="nl-NL" dirty="0">
                <a:latin typeface="Calibri" pitchFamily="34" charset="0"/>
              </a:rPr>
              <a:t>,</a:t>
            </a:r>
          </a:p>
          <a:p>
            <a:r>
              <a:rPr lang="nl-NL" dirty="0">
                <a:latin typeface="Calibri" pitchFamily="34" charset="0"/>
              </a:rPr>
              <a:t>ontruk </a:t>
            </a:r>
            <a:r>
              <a:rPr lang="nl-NL" dirty="0" smtClean="0">
                <a:latin typeface="Calibri" pitchFamily="34" charset="0"/>
              </a:rPr>
              <a:t>mij </a:t>
            </a:r>
            <a:r>
              <a:rPr lang="nl-NL" dirty="0">
                <a:latin typeface="Calibri" pitchFamily="34" charset="0"/>
              </a:rPr>
              <a:t>aan deze ellende, onoverwinnelijke: jij moet ofwel aarde op mij</a:t>
            </a:r>
          </a:p>
          <a:p>
            <a:r>
              <a:rPr lang="nl-NL" dirty="0">
                <a:latin typeface="Calibri" pitchFamily="34" charset="0"/>
              </a:rPr>
              <a:t>gooien, want dat kun jij, en de haven van </a:t>
            </a:r>
            <a:r>
              <a:rPr lang="nl-NL" dirty="0" err="1">
                <a:latin typeface="Calibri" pitchFamily="34" charset="0"/>
              </a:rPr>
              <a:t>Velia</a:t>
            </a:r>
            <a:r>
              <a:rPr lang="nl-NL" dirty="0">
                <a:latin typeface="Calibri" pitchFamily="34" charset="0"/>
              </a:rPr>
              <a:t> opzoeken;</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EBB35CBF-550A-48AB-8442-29FC5401F435}" type="slidenum">
              <a:rPr lang="nl-NL"/>
              <a:pPr>
                <a:defRPr/>
              </a:pPr>
              <a:t>66</a:t>
            </a:fld>
            <a:endParaRPr lang="nl-NL"/>
          </a:p>
        </p:txBody>
      </p:sp>
      <p:sp>
        <p:nvSpPr>
          <p:cNvPr id="68611" name="Tekstvak 2"/>
          <p:cNvSpPr txBox="1">
            <a:spLocks noChangeArrowheads="1"/>
          </p:cNvSpPr>
          <p:nvPr/>
        </p:nvSpPr>
        <p:spPr bwMode="auto">
          <a:xfrm>
            <a:off x="684213" y="620713"/>
            <a:ext cx="7488237" cy="1477962"/>
          </a:xfrm>
          <a:prstGeom prst="rect">
            <a:avLst/>
          </a:prstGeom>
          <a:noFill/>
          <a:ln w="9525">
            <a:noFill/>
            <a:miter lim="800000"/>
            <a:headEnd/>
            <a:tailEnd/>
          </a:ln>
        </p:spPr>
        <p:txBody>
          <a:bodyPr>
            <a:spAutoFit/>
          </a:bodyPr>
          <a:lstStyle/>
          <a:p>
            <a:r>
              <a:rPr lang="en-US">
                <a:latin typeface="Calibri" pitchFamily="34" charset="0"/>
              </a:rPr>
              <a:t>367   aut tu, si qua via est, si quam tibi diva creatrix</a:t>
            </a:r>
            <a:endParaRPr lang="nl-NL">
              <a:latin typeface="Calibri" pitchFamily="34" charset="0"/>
            </a:endParaRPr>
          </a:p>
          <a:p>
            <a:r>
              <a:rPr lang="en-US">
                <a:latin typeface="Calibri" pitchFamily="34" charset="0"/>
              </a:rPr>
              <a:t>368   ostendit (neque enim, credo, sine numine divum</a:t>
            </a:r>
            <a:endParaRPr lang="nl-NL">
              <a:latin typeface="Calibri" pitchFamily="34" charset="0"/>
            </a:endParaRPr>
          </a:p>
          <a:p>
            <a:r>
              <a:rPr lang="en-US">
                <a:latin typeface="Calibri" pitchFamily="34" charset="0"/>
              </a:rPr>
              <a:t>369   flumina tanta paras Stygiamque innare paludem)</a:t>
            </a:r>
            <a:endParaRPr lang="nl-NL">
              <a:latin typeface="Calibri" pitchFamily="34" charset="0"/>
            </a:endParaRPr>
          </a:p>
          <a:p>
            <a:r>
              <a:rPr lang="en-US">
                <a:latin typeface="Calibri" pitchFamily="34" charset="0"/>
              </a:rPr>
              <a:t>370   da dextram misero et tecum me tolle per undas,</a:t>
            </a:r>
            <a:endParaRPr lang="nl-NL">
              <a:latin typeface="Calibri" pitchFamily="34" charset="0"/>
            </a:endParaRPr>
          </a:p>
          <a:p>
            <a:r>
              <a:rPr lang="en-US">
                <a:latin typeface="Calibri" pitchFamily="34" charset="0"/>
              </a:rPr>
              <a:t>371   sedibus ut saltem placidis in morte quiescam.”</a:t>
            </a:r>
            <a:endParaRPr lang="nl-NL">
              <a:latin typeface="Calibri" pitchFamily="34" charset="0"/>
            </a:endParaRPr>
          </a:p>
        </p:txBody>
      </p:sp>
      <p:cxnSp>
        <p:nvCxnSpPr>
          <p:cNvPr id="4" name="Rechte verbindingslijn 3"/>
          <p:cNvCxnSpPr/>
          <p:nvPr/>
        </p:nvCxnSpPr>
        <p:spPr>
          <a:xfrm>
            <a:off x="755650" y="3068638"/>
            <a:ext cx="6840538"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8613" name="Tekstvak 4"/>
          <p:cNvSpPr txBox="1">
            <a:spLocks noChangeArrowheads="1"/>
          </p:cNvSpPr>
          <p:nvPr/>
        </p:nvSpPr>
        <p:spPr bwMode="auto">
          <a:xfrm>
            <a:off x="684213" y="3357563"/>
            <a:ext cx="8064500" cy="1476375"/>
          </a:xfrm>
          <a:prstGeom prst="rect">
            <a:avLst/>
          </a:prstGeom>
          <a:noFill/>
          <a:ln w="9525">
            <a:noFill/>
            <a:miter lim="800000"/>
            <a:headEnd/>
            <a:tailEnd/>
          </a:ln>
        </p:spPr>
        <p:txBody>
          <a:bodyPr>
            <a:spAutoFit/>
          </a:bodyPr>
          <a:lstStyle/>
          <a:p>
            <a:r>
              <a:rPr lang="nl-NL">
                <a:latin typeface="Calibri" pitchFamily="34" charset="0"/>
              </a:rPr>
              <a:t>ofwel jij moet, als er een of andere weg is, als je goddelijke moeder jou er eentje</a:t>
            </a:r>
          </a:p>
          <a:p>
            <a:r>
              <a:rPr lang="nl-NL">
                <a:latin typeface="Calibri" pitchFamily="34" charset="0"/>
              </a:rPr>
              <a:t>heeft getoond (want niet, denk ik, bereid jij je zonder de kracht van de goden</a:t>
            </a:r>
          </a:p>
          <a:p>
            <a:r>
              <a:rPr lang="nl-NL">
                <a:latin typeface="Calibri" pitchFamily="34" charset="0"/>
              </a:rPr>
              <a:t>voor de zo grote rivieren en het Stygisch moeras te bevaren)</a:t>
            </a:r>
          </a:p>
          <a:p>
            <a:r>
              <a:rPr lang="nl-NL">
                <a:latin typeface="Calibri" pitchFamily="34" charset="0"/>
              </a:rPr>
              <a:t>je rechterhand geven aan mij ongelukkige en mij met jou meenemen over de golven,</a:t>
            </a:r>
          </a:p>
          <a:p>
            <a:r>
              <a:rPr lang="nl-NL">
                <a:latin typeface="Calibri" pitchFamily="34" charset="0"/>
              </a:rPr>
              <a:t>opdat ik tenminste op een vreedzame plaats in de dood rust/tot rust kom.”</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92C55A9E-3AAA-4F77-ADFE-33319B45A5FD}" type="slidenum">
              <a:rPr lang="nl-NL"/>
              <a:pPr>
                <a:defRPr/>
              </a:pPr>
              <a:t>67</a:t>
            </a:fld>
            <a:endParaRPr lang="nl-NL"/>
          </a:p>
        </p:txBody>
      </p:sp>
      <p:sp>
        <p:nvSpPr>
          <p:cNvPr id="69635" name="Rechthoek 2"/>
          <p:cNvSpPr>
            <a:spLocks noChangeArrowheads="1"/>
          </p:cNvSpPr>
          <p:nvPr/>
        </p:nvSpPr>
        <p:spPr bwMode="auto">
          <a:xfrm>
            <a:off x="611188" y="333375"/>
            <a:ext cx="7921625" cy="6000750"/>
          </a:xfrm>
          <a:prstGeom prst="rect">
            <a:avLst/>
          </a:prstGeom>
          <a:noFill/>
          <a:ln w="9525">
            <a:noFill/>
            <a:miter lim="800000"/>
            <a:headEnd/>
            <a:tailEnd/>
          </a:ln>
        </p:spPr>
        <p:txBody>
          <a:bodyPr>
            <a:spAutoFit/>
          </a:bodyPr>
          <a:lstStyle/>
          <a:p>
            <a:r>
              <a:rPr lang="nl-NL" sz="2400">
                <a:latin typeface="Calibri" pitchFamily="34" charset="0"/>
                <a:sym typeface="Symbol" pitchFamily="18" charset="2"/>
              </a:rPr>
              <a:t></a:t>
            </a:r>
            <a:endParaRPr lang="nl-NL" sz="2400">
              <a:latin typeface="Calibri" pitchFamily="34" charset="0"/>
              <a:sym typeface="Wingdings" pitchFamily="2" charset="2"/>
            </a:endParaRPr>
          </a:p>
          <a:p>
            <a:r>
              <a:rPr lang="nl-NL" sz="2400">
                <a:latin typeface="Calibri" pitchFamily="34" charset="0"/>
                <a:sym typeface="Wingdings" pitchFamily="2" charset="2"/>
              </a:rPr>
              <a:t>Nou richt Palinurus zich wel tot Aeneas, maar … wie geeft er natuurlijk weer antwoord?</a:t>
            </a:r>
          </a:p>
          <a:p>
            <a:endParaRPr lang="nl-NL" sz="2400">
              <a:latin typeface="Calibri" pitchFamily="34" charset="0"/>
              <a:sym typeface="Wingdings" pitchFamily="2" charset="2"/>
            </a:endParaRPr>
          </a:p>
          <a:p>
            <a:r>
              <a:rPr lang="nl-NL" sz="2400">
                <a:latin typeface="Calibri" pitchFamily="34" charset="0"/>
                <a:sym typeface="Wingdings" pitchFamily="2" charset="2"/>
              </a:rPr>
              <a:t>Juist, de Sibylle. Die kan in de toekomst kijken, als profetes en zo meer, Aeneas niet. Die is gewoon held.</a:t>
            </a:r>
          </a:p>
          <a:p>
            <a:endParaRPr lang="nl-NL" sz="2400">
              <a:latin typeface="Calibri" pitchFamily="34" charset="0"/>
              <a:sym typeface="Wingdings" pitchFamily="2" charset="2"/>
            </a:endParaRPr>
          </a:p>
          <a:p>
            <a:r>
              <a:rPr lang="nl-NL" sz="2400">
                <a:latin typeface="Calibri" pitchFamily="34" charset="0"/>
                <a:sym typeface="Wingdings" pitchFamily="2" charset="2"/>
              </a:rPr>
              <a:t>Het gaat volgens de Sibylle nog betrekkelijk goed komen met Palinurus, al is ie dan dood en onbegraven.</a:t>
            </a:r>
          </a:p>
          <a:p>
            <a:endParaRPr lang="nl-NL" sz="2400">
              <a:latin typeface="Calibri" pitchFamily="34" charset="0"/>
              <a:sym typeface="Wingdings" pitchFamily="2" charset="2"/>
            </a:endParaRPr>
          </a:p>
          <a:p>
            <a:r>
              <a:rPr lang="nl-NL" sz="2400">
                <a:latin typeface="Calibri" pitchFamily="34" charset="0"/>
                <a:sym typeface="Wingdings" pitchFamily="2" charset="2"/>
              </a:rPr>
              <a:t>Mensen in de buurt van zijn lichaam zullen hem begraven, ja ja, en hij krijgt nog een toetje ook. De plaats van zijn graf wordt naar hem genoemd! Jippie!</a:t>
            </a:r>
          </a:p>
          <a:p>
            <a:endParaRPr lang="nl-NL" sz="2400">
              <a:latin typeface="Calibri" pitchFamily="34" charset="0"/>
              <a:sym typeface="Wingdings" pitchFamily="2" charset="2"/>
            </a:endParaRPr>
          </a:p>
          <a:p>
            <a:r>
              <a:rPr lang="nl-NL" sz="2400">
                <a:latin typeface="Calibri" pitchFamily="34" charset="0"/>
                <a:sym typeface="Wingdings" pitchFamily="2" charset="2"/>
              </a:rPr>
              <a:t>Palinurus is weer helemaal gerustgesteld en Aeneas en de Sibylle gaan door: fatum, fatum, fatum! Eerst ff Charon doen.</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97E22A26-DE7D-4ACD-A3F1-EA213CF94AD4}" type="slidenum">
              <a:rPr lang="nl-NL"/>
              <a:pPr>
                <a:defRPr/>
              </a:pPr>
              <a:t>68</a:t>
            </a:fld>
            <a:endParaRPr lang="nl-NL"/>
          </a:p>
        </p:txBody>
      </p:sp>
      <p:sp>
        <p:nvSpPr>
          <p:cNvPr id="70659" name="Tekstvak 3"/>
          <p:cNvSpPr txBox="1">
            <a:spLocks noChangeArrowheads="1"/>
          </p:cNvSpPr>
          <p:nvPr/>
        </p:nvSpPr>
        <p:spPr bwMode="auto">
          <a:xfrm>
            <a:off x="539750" y="549275"/>
            <a:ext cx="8135938" cy="1200150"/>
          </a:xfrm>
          <a:prstGeom prst="rect">
            <a:avLst/>
          </a:prstGeom>
          <a:noFill/>
          <a:ln w="9525">
            <a:noFill/>
            <a:miter lim="800000"/>
            <a:headEnd/>
            <a:tailEnd/>
          </a:ln>
        </p:spPr>
        <p:txBody>
          <a:bodyPr>
            <a:spAutoFit/>
          </a:bodyPr>
          <a:lstStyle/>
          <a:p>
            <a:r>
              <a:rPr lang="nl-NL" sz="3600">
                <a:latin typeface="Calibri" pitchFamily="34" charset="0"/>
              </a:rPr>
              <a:t>Capo Palinuro: wat er nog rest van de persoon Palinurus….</a:t>
            </a:r>
          </a:p>
        </p:txBody>
      </p:sp>
      <p:pic>
        <p:nvPicPr>
          <p:cNvPr id="70660" name="Picture 2" descr="http://demgol.units.it/img/upload/palinuro%20cartina.jpg"/>
          <p:cNvPicPr>
            <a:picLocks noChangeAspect="1" noChangeArrowheads="1"/>
          </p:cNvPicPr>
          <p:nvPr/>
        </p:nvPicPr>
        <p:blipFill>
          <a:blip r:embed="rId2" cstate="print"/>
          <a:srcRect/>
          <a:stretch>
            <a:fillRect/>
          </a:stretch>
        </p:blipFill>
        <p:spPr bwMode="auto">
          <a:xfrm>
            <a:off x="4643438" y="1484313"/>
            <a:ext cx="3551237" cy="2449512"/>
          </a:xfrm>
          <a:prstGeom prst="rect">
            <a:avLst/>
          </a:prstGeom>
          <a:noFill/>
          <a:ln w="9525">
            <a:noFill/>
            <a:miter lim="800000"/>
            <a:headEnd/>
            <a:tailEnd/>
          </a:ln>
        </p:spPr>
      </p:pic>
      <p:pic>
        <p:nvPicPr>
          <p:cNvPr id="70661" name="Picture 4" descr="http://blog.mediterraneachartersud.com/wp-content/uploads/2010/01/palinuro.jpg"/>
          <p:cNvPicPr>
            <a:picLocks noChangeAspect="1" noChangeArrowheads="1"/>
          </p:cNvPicPr>
          <p:nvPr/>
        </p:nvPicPr>
        <p:blipFill>
          <a:blip r:embed="rId3" cstate="print"/>
          <a:srcRect/>
          <a:stretch>
            <a:fillRect/>
          </a:stretch>
        </p:blipFill>
        <p:spPr bwMode="auto">
          <a:xfrm>
            <a:off x="468313" y="3500438"/>
            <a:ext cx="3959225" cy="260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9F05ACF0-C558-4386-A63C-371E36744DA2}" type="slidenum">
              <a:rPr lang="nl-NL"/>
              <a:pPr>
                <a:defRPr/>
              </a:pPr>
              <a:t>69</a:t>
            </a:fld>
            <a:endParaRPr lang="nl-NL"/>
          </a:p>
        </p:txBody>
      </p:sp>
      <p:sp>
        <p:nvSpPr>
          <p:cNvPr id="71683" name="Tekstvak 2"/>
          <p:cNvSpPr txBox="1">
            <a:spLocks noChangeArrowheads="1"/>
          </p:cNvSpPr>
          <p:nvPr/>
        </p:nvSpPr>
        <p:spPr bwMode="auto">
          <a:xfrm>
            <a:off x="684213" y="549275"/>
            <a:ext cx="8135937" cy="2308225"/>
          </a:xfrm>
          <a:prstGeom prst="rect">
            <a:avLst/>
          </a:prstGeom>
          <a:noFill/>
          <a:ln w="9525">
            <a:noFill/>
            <a:miter lim="800000"/>
            <a:headEnd/>
            <a:tailEnd/>
          </a:ln>
        </p:spPr>
        <p:txBody>
          <a:bodyPr>
            <a:spAutoFit/>
          </a:bodyPr>
          <a:lstStyle/>
          <a:p>
            <a:r>
              <a:rPr lang="en-US">
                <a:latin typeface="Calibri" pitchFamily="34" charset="0"/>
              </a:rPr>
              <a:t>382   His dictis curae emotae pulsusque parumper</a:t>
            </a:r>
            <a:endParaRPr lang="nl-NL">
              <a:latin typeface="Calibri" pitchFamily="34" charset="0"/>
            </a:endParaRPr>
          </a:p>
          <a:p>
            <a:r>
              <a:rPr lang="en-US">
                <a:latin typeface="Calibri" pitchFamily="34" charset="0"/>
              </a:rPr>
              <a:t>383   corde dolor tristi; gaudet cognomine terra.</a:t>
            </a:r>
            <a:endParaRPr lang="nl-NL">
              <a:latin typeface="Calibri" pitchFamily="34" charset="0"/>
            </a:endParaRPr>
          </a:p>
          <a:p>
            <a:r>
              <a:rPr lang="en-US">
                <a:latin typeface="Calibri" pitchFamily="34" charset="0"/>
              </a:rPr>
              <a:t>384   Ergo iter inceptum peragunt fluvioque propinquant.</a:t>
            </a:r>
            <a:endParaRPr lang="nl-NL">
              <a:latin typeface="Calibri" pitchFamily="34" charset="0"/>
            </a:endParaRPr>
          </a:p>
          <a:p>
            <a:r>
              <a:rPr lang="en-US">
                <a:latin typeface="Calibri" pitchFamily="34" charset="0"/>
              </a:rPr>
              <a:t>385   Navita quos iam inde ut Stygia prospexit ab unda</a:t>
            </a:r>
            <a:endParaRPr lang="nl-NL">
              <a:latin typeface="Calibri" pitchFamily="34" charset="0"/>
            </a:endParaRPr>
          </a:p>
          <a:p>
            <a:r>
              <a:rPr lang="en-US">
                <a:latin typeface="Calibri" pitchFamily="34" charset="0"/>
              </a:rPr>
              <a:t>386   per tacitum nemus ire pedemque advertere ripae,</a:t>
            </a:r>
            <a:endParaRPr lang="nl-NL">
              <a:latin typeface="Calibri" pitchFamily="34" charset="0"/>
            </a:endParaRPr>
          </a:p>
          <a:p>
            <a:r>
              <a:rPr lang="en-US">
                <a:latin typeface="Calibri" pitchFamily="34" charset="0"/>
              </a:rPr>
              <a:t>387   sic prior adgreditur dictis atque increpat ultro:</a:t>
            </a:r>
            <a:endParaRPr lang="nl-NL">
              <a:latin typeface="Calibri" pitchFamily="34" charset="0"/>
            </a:endParaRPr>
          </a:p>
          <a:p>
            <a:r>
              <a:rPr lang="en-US">
                <a:latin typeface="Calibri" pitchFamily="34" charset="0"/>
              </a:rPr>
              <a:t>388   “Quisquis es, armatus qui nostra ad flumina tendis,</a:t>
            </a:r>
            <a:endParaRPr lang="nl-NL">
              <a:latin typeface="Calibri" pitchFamily="34" charset="0"/>
            </a:endParaRPr>
          </a:p>
          <a:p>
            <a:r>
              <a:rPr lang="en-US">
                <a:latin typeface="Calibri" pitchFamily="34" charset="0"/>
              </a:rPr>
              <a:t>389   fare age, quid venias, iam istinc et comprime gressum.</a:t>
            </a:r>
            <a:endParaRPr lang="nl-NL">
              <a:latin typeface="Calibri" pitchFamily="34" charset="0"/>
            </a:endParaRPr>
          </a:p>
        </p:txBody>
      </p:sp>
      <p:cxnSp>
        <p:nvCxnSpPr>
          <p:cNvPr id="4" name="Rechte verbindingslijn 3"/>
          <p:cNvCxnSpPr/>
          <p:nvPr/>
        </p:nvCxnSpPr>
        <p:spPr>
          <a:xfrm>
            <a:off x="755650" y="3068638"/>
            <a:ext cx="6840538"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1685" name="Tekstvak 4"/>
          <p:cNvSpPr txBox="1">
            <a:spLocks noChangeArrowheads="1"/>
          </p:cNvSpPr>
          <p:nvPr/>
        </p:nvSpPr>
        <p:spPr bwMode="auto">
          <a:xfrm>
            <a:off x="684213" y="3500438"/>
            <a:ext cx="8135937" cy="2308225"/>
          </a:xfrm>
          <a:prstGeom prst="rect">
            <a:avLst/>
          </a:prstGeom>
          <a:noFill/>
          <a:ln w="9525">
            <a:noFill/>
            <a:miter lim="800000"/>
            <a:headEnd/>
            <a:tailEnd/>
          </a:ln>
        </p:spPr>
        <p:txBody>
          <a:bodyPr>
            <a:spAutoFit/>
          </a:bodyPr>
          <a:lstStyle/>
          <a:p>
            <a:r>
              <a:rPr lang="nl-NL">
                <a:latin typeface="Calibri" pitchFamily="34" charset="0"/>
              </a:rPr>
              <a:t>Door deze woorden zijn zijn zorgen verwijderd en voor even is zijn verdriet</a:t>
            </a:r>
          </a:p>
          <a:p>
            <a:r>
              <a:rPr lang="nl-NL">
                <a:latin typeface="Calibri" pitchFamily="34" charset="0"/>
              </a:rPr>
              <a:t>uit zijn droeve hart verdreven; hij verheugt zich op het naar hem genoemde land.</a:t>
            </a:r>
          </a:p>
          <a:p>
            <a:r>
              <a:rPr lang="nl-NL">
                <a:latin typeface="Calibri" pitchFamily="34" charset="0"/>
              </a:rPr>
              <a:t>Dus vervolgen zij de begonnen reis en naderen de rivier.</a:t>
            </a:r>
          </a:p>
          <a:p>
            <a:r>
              <a:rPr lang="nl-NL">
                <a:latin typeface="Calibri" pitchFamily="34" charset="0"/>
              </a:rPr>
              <a:t>Zodra de veerman hen precies vanwaar hij was vanaf het Stygische water heeft zien</a:t>
            </a:r>
          </a:p>
          <a:p>
            <a:r>
              <a:rPr lang="nl-NL">
                <a:latin typeface="Calibri" pitchFamily="34" charset="0"/>
              </a:rPr>
              <a:t>gaan door het zwijgende woud en hun schreden (heeft zien) richten naar de oever,</a:t>
            </a:r>
          </a:p>
          <a:p>
            <a:r>
              <a:rPr lang="nl-NL">
                <a:latin typeface="Calibri" pitchFamily="34" charset="0"/>
              </a:rPr>
              <a:t>richt hij zich als eerste tot hen met de woorden en snauwt uit eigen beweging:</a:t>
            </a:r>
          </a:p>
          <a:p>
            <a:r>
              <a:rPr lang="nl-NL">
                <a:latin typeface="Calibri" pitchFamily="34" charset="0"/>
              </a:rPr>
              <a:t>“Wie jij ook bent, die gewapend naar onze/mijn rivier komt,</a:t>
            </a:r>
          </a:p>
          <a:p>
            <a:r>
              <a:rPr lang="nl-NL">
                <a:latin typeface="Calibri" pitchFamily="34" charset="0"/>
              </a:rPr>
              <a:t>kom op, vertel precies vanaf de plaats waar je bent, waarom je komt en houd halt.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AEDF65E1-743F-4298-B968-9E39D8391FE8}" type="slidenum">
              <a:rPr lang="nl-NL"/>
              <a:pPr>
                <a:defRPr/>
              </a:pPr>
              <a:t>7</a:t>
            </a:fld>
            <a:endParaRPr lang="nl-NL"/>
          </a:p>
        </p:txBody>
      </p:sp>
      <p:sp>
        <p:nvSpPr>
          <p:cNvPr id="3" name="Titel 1"/>
          <p:cNvSpPr txBox="1">
            <a:spLocks/>
          </p:cNvSpPr>
          <p:nvPr/>
        </p:nvSpPr>
        <p:spPr>
          <a:xfrm>
            <a:off x="250825" y="260350"/>
            <a:ext cx="8229600" cy="792163"/>
          </a:xfrm>
          <a:prstGeom prst="rect">
            <a:avLst/>
          </a:prstGeom>
        </p:spPr>
        <p:txBody>
          <a:bodyPr/>
          <a:lstStyle/>
          <a:p>
            <a:pPr fontAlgn="auto">
              <a:spcAft>
                <a:spcPts val="0"/>
              </a:spcAft>
              <a:defRPr/>
            </a:pPr>
            <a:r>
              <a:rPr lang="nl-NL" sz="4400" dirty="0">
                <a:latin typeface="+mj-lt"/>
                <a:ea typeface="+mj-ea"/>
                <a:cs typeface="+mj-cs"/>
              </a:rPr>
              <a:t>De </a:t>
            </a:r>
            <a:r>
              <a:rPr lang="nl-NL" sz="4400" dirty="0" err="1">
                <a:latin typeface="+mj-lt"/>
                <a:ea typeface="+mj-ea"/>
                <a:cs typeface="+mj-cs"/>
              </a:rPr>
              <a:t>Aeneis</a:t>
            </a:r>
            <a:r>
              <a:rPr lang="nl-NL" sz="4400" dirty="0">
                <a:latin typeface="+mj-lt"/>
                <a:ea typeface="+mj-ea"/>
                <a:cs typeface="+mj-cs"/>
              </a:rPr>
              <a:t> in context: historie</a:t>
            </a:r>
            <a:endParaRPr lang="nl-NL" sz="4400" dirty="0">
              <a:latin typeface="+mj-lt"/>
              <a:ea typeface="+mj-ea"/>
              <a:cs typeface="+mj-cs"/>
            </a:endParaRPr>
          </a:p>
        </p:txBody>
      </p:sp>
      <p:sp>
        <p:nvSpPr>
          <p:cNvPr id="8196" name="Tekstvak 3"/>
          <p:cNvSpPr txBox="1">
            <a:spLocks noChangeArrowheads="1"/>
          </p:cNvSpPr>
          <p:nvPr/>
        </p:nvSpPr>
        <p:spPr bwMode="auto">
          <a:xfrm>
            <a:off x="539750" y="1052513"/>
            <a:ext cx="8208963" cy="4894262"/>
          </a:xfrm>
          <a:prstGeom prst="rect">
            <a:avLst/>
          </a:prstGeom>
          <a:noFill/>
          <a:ln w="9525">
            <a:noFill/>
            <a:miter lim="800000"/>
            <a:headEnd/>
            <a:tailEnd/>
          </a:ln>
        </p:spPr>
        <p:txBody>
          <a:bodyPr>
            <a:spAutoFit/>
          </a:bodyPr>
          <a:lstStyle/>
          <a:p>
            <a:r>
              <a:rPr lang="nl-NL" sz="2400">
                <a:latin typeface="Calibri" pitchFamily="34" charset="0"/>
                <a:sym typeface="Wingdings" pitchFamily="2" charset="2"/>
              </a:rPr>
              <a:t> stichting van Lavinium, Alba Longa (Aeneas, Julus/Ascanius)</a:t>
            </a:r>
          </a:p>
          <a:p>
            <a:r>
              <a:rPr lang="nl-NL" sz="2400">
                <a:latin typeface="Calibri" pitchFamily="34" charset="0"/>
                <a:sym typeface="Wingdings" pitchFamily="2" charset="2"/>
              </a:rPr>
              <a:t> koningstijd (753-509) Numitor, Rea Silvia x Mars, Romulus en 	Remus); Etruskische koningen</a:t>
            </a:r>
          </a:p>
          <a:p>
            <a:pPr>
              <a:buFont typeface="Wingdings" pitchFamily="2" charset="2"/>
              <a:buChar char="§"/>
            </a:pPr>
            <a:r>
              <a:rPr lang="nl-NL" sz="2400">
                <a:latin typeface="Calibri" pitchFamily="34" charset="0"/>
                <a:sym typeface="Wingdings" pitchFamily="2" charset="2"/>
              </a:rPr>
              <a:t>Republiek (509-27)</a:t>
            </a:r>
          </a:p>
          <a:p>
            <a:pPr>
              <a:buFont typeface="Wingdings" pitchFamily="2" charset="2"/>
              <a:buChar char="§"/>
            </a:pPr>
            <a:r>
              <a:rPr lang="nl-NL" sz="2400">
                <a:latin typeface="Calibri" pitchFamily="34" charset="0"/>
                <a:sym typeface="Wingdings" pitchFamily="2" charset="2"/>
              </a:rPr>
              <a:t>Verovering Italië; contacten met Grieken; expansie 	Middellandse-Zeegebied, Carthago in het nauw</a:t>
            </a:r>
          </a:p>
          <a:p>
            <a:pPr>
              <a:buFont typeface="Wingdings" pitchFamily="2" charset="2"/>
              <a:buChar char="§"/>
            </a:pPr>
            <a:r>
              <a:rPr lang="nl-NL" sz="2400">
                <a:latin typeface="Calibri" pitchFamily="34" charset="0"/>
                <a:sym typeface="Wingdings" pitchFamily="2" charset="2"/>
              </a:rPr>
              <a:t>Punische oorlogen (264-242; 218-201 (Hannibal); 149-146); 	verwoesting Carthago (146)</a:t>
            </a:r>
          </a:p>
          <a:p>
            <a:pPr>
              <a:buFont typeface="Wingdings" pitchFamily="2" charset="2"/>
              <a:buChar char="§"/>
            </a:pPr>
            <a:r>
              <a:rPr lang="nl-NL" sz="2400">
                <a:latin typeface="Calibri" pitchFamily="34" charset="0"/>
                <a:sym typeface="Wingdings" pitchFamily="2" charset="2"/>
              </a:rPr>
              <a:t>Grote omvang Romeinse rijk; burgeroorlogen 1</a:t>
            </a:r>
            <a:r>
              <a:rPr lang="nl-NL" sz="2400" baseline="30000">
                <a:latin typeface="Calibri" pitchFamily="34" charset="0"/>
                <a:sym typeface="Wingdings" pitchFamily="2" charset="2"/>
              </a:rPr>
              <a:t>e</a:t>
            </a:r>
            <a:r>
              <a:rPr lang="nl-NL" sz="2400">
                <a:latin typeface="Calibri" pitchFamily="34" charset="0"/>
                <a:sym typeface="Wingdings" pitchFamily="2" charset="2"/>
              </a:rPr>
              <a:t> eeuw; 	ondergang republiek</a:t>
            </a:r>
          </a:p>
          <a:p>
            <a:pPr>
              <a:buFont typeface="Wingdings" pitchFamily="2" charset="2"/>
              <a:buChar char="§"/>
            </a:pPr>
            <a:r>
              <a:rPr lang="nl-NL" sz="2400">
                <a:latin typeface="Calibri" pitchFamily="34" charset="0"/>
                <a:sym typeface="Wingdings" pitchFamily="2" charset="2"/>
              </a:rPr>
              <a:t>Dictatuur Caesar, moord op Caesar, tweestrijd Octavianus-	Antonius, slag bij Actium (31); principaat Augustus (27)</a:t>
            </a:r>
          </a:p>
          <a:p>
            <a:pPr>
              <a:buFont typeface="Wingdings" pitchFamily="2" charset="2"/>
              <a:buChar char="§"/>
            </a:pPr>
            <a:r>
              <a:rPr lang="nl-NL" sz="2400">
                <a:latin typeface="Calibri" pitchFamily="34" charset="0"/>
                <a:sym typeface="Wingdings" pitchFamily="2" charset="2"/>
              </a:rPr>
              <a:t>Pax Augusta: politiek/moreel herstel; bouwprogramma</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DDDD6FF6-742C-40AA-942C-8E59628154DD}" type="slidenum">
              <a:rPr lang="nl-NL"/>
              <a:pPr>
                <a:defRPr/>
              </a:pPr>
              <a:t>70</a:t>
            </a:fld>
            <a:endParaRPr lang="nl-NL"/>
          </a:p>
        </p:txBody>
      </p:sp>
      <p:sp>
        <p:nvSpPr>
          <p:cNvPr id="72707" name="Tekstvak 2"/>
          <p:cNvSpPr txBox="1">
            <a:spLocks noChangeArrowheads="1"/>
          </p:cNvSpPr>
          <p:nvPr/>
        </p:nvSpPr>
        <p:spPr bwMode="auto">
          <a:xfrm>
            <a:off x="611188" y="549275"/>
            <a:ext cx="8208962" cy="2308225"/>
          </a:xfrm>
          <a:prstGeom prst="rect">
            <a:avLst/>
          </a:prstGeom>
          <a:noFill/>
          <a:ln w="9525">
            <a:noFill/>
            <a:miter lim="800000"/>
            <a:headEnd/>
            <a:tailEnd/>
          </a:ln>
        </p:spPr>
        <p:txBody>
          <a:bodyPr>
            <a:spAutoFit/>
          </a:bodyPr>
          <a:lstStyle/>
          <a:p>
            <a:r>
              <a:rPr lang="en-US">
                <a:latin typeface="Calibri" pitchFamily="34" charset="0"/>
              </a:rPr>
              <a:t>390   Umbrarum hic locus est, somni noctisque soporae:</a:t>
            </a:r>
            <a:endParaRPr lang="nl-NL">
              <a:latin typeface="Calibri" pitchFamily="34" charset="0"/>
            </a:endParaRPr>
          </a:p>
          <a:p>
            <a:r>
              <a:rPr lang="en-US">
                <a:latin typeface="Calibri" pitchFamily="34" charset="0"/>
              </a:rPr>
              <a:t>391   corpora viva nefas Stygia vectare carina.</a:t>
            </a:r>
            <a:endParaRPr lang="nl-NL">
              <a:latin typeface="Calibri" pitchFamily="34" charset="0"/>
            </a:endParaRPr>
          </a:p>
          <a:p>
            <a:r>
              <a:rPr lang="en-US">
                <a:latin typeface="Calibri" pitchFamily="34" charset="0"/>
              </a:rPr>
              <a:t>392   Nec vero Alciden me sum laetatus euntem</a:t>
            </a:r>
            <a:endParaRPr lang="nl-NL">
              <a:latin typeface="Calibri" pitchFamily="34" charset="0"/>
            </a:endParaRPr>
          </a:p>
          <a:p>
            <a:r>
              <a:rPr lang="en-US">
                <a:latin typeface="Calibri" pitchFamily="34" charset="0"/>
              </a:rPr>
              <a:t>393   accepisse lacu, nec Thesea Pirithoumque,</a:t>
            </a:r>
            <a:endParaRPr lang="nl-NL">
              <a:latin typeface="Calibri" pitchFamily="34" charset="0"/>
            </a:endParaRPr>
          </a:p>
          <a:p>
            <a:r>
              <a:rPr lang="en-US">
                <a:latin typeface="Calibri" pitchFamily="34" charset="0"/>
              </a:rPr>
              <a:t>394   dis quamquam geniti atque invicti viribus essent.</a:t>
            </a:r>
            <a:endParaRPr lang="nl-NL">
              <a:latin typeface="Calibri" pitchFamily="34" charset="0"/>
            </a:endParaRPr>
          </a:p>
          <a:p>
            <a:r>
              <a:rPr lang="en-US">
                <a:latin typeface="Calibri" pitchFamily="34" charset="0"/>
              </a:rPr>
              <a:t>395   Tartareum ille manu custodem in vincla petivit</a:t>
            </a:r>
            <a:endParaRPr lang="nl-NL">
              <a:latin typeface="Calibri" pitchFamily="34" charset="0"/>
            </a:endParaRPr>
          </a:p>
          <a:p>
            <a:r>
              <a:rPr lang="en-US">
                <a:latin typeface="Calibri" pitchFamily="34" charset="0"/>
              </a:rPr>
              <a:t>396   ipsius a solio regis traxitque trementem;</a:t>
            </a:r>
            <a:endParaRPr lang="nl-NL">
              <a:latin typeface="Calibri" pitchFamily="34" charset="0"/>
            </a:endParaRPr>
          </a:p>
          <a:p>
            <a:r>
              <a:rPr lang="en-US">
                <a:latin typeface="Calibri" pitchFamily="34" charset="0"/>
              </a:rPr>
              <a:t>397   hi dominam Ditis thalamo deducere adorti.”</a:t>
            </a:r>
            <a:endParaRPr lang="nl-NL">
              <a:latin typeface="Calibri" pitchFamily="34" charset="0"/>
            </a:endParaRPr>
          </a:p>
        </p:txBody>
      </p:sp>
      <p:cxnSp>
        <p:nvCxnSpPr>
          <p:cNvPr id="4" name="Rechte verbindingslijn 3"/>
          <p:cNvCxnSpPr/>
          <p:nvPr/>
        </p:nvCxnSpPr>
        <p:spPr>
          <a:xfrm>
            <a:off x="755650" y="3068638"/>
            <a:ext cx="6840538"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2709" name="Tekstvak 4"/>
          <p:cNvSpPr txBox="1">
            <a:spLocks noChangeArrowheads="1"/>
          </p:cNvSpPr>
          <p:nvPr/>
        </p:nvSpPr>
        <p:spPr bwMode="auto">
          <a:xfrm>
            <a:off x="684213" y="3429000"/>
            <a:ext cx="8064500" cy="2308225"/>
          </a:xfrm>
          <a:prstGeom prst="rect">
            <a:avLst/>
          </a:prstGeom>
          <a:noFill/>
          <a:ln w="9525">
            <a:noFill/>
            <a:miter lim="800000"/>
            <a:headEnd/>
            <a:tailEnd/>
          </a:ln>
        </p:spPr>
        <p:txBody>
          <a:bodyPr>
            <a:spAutoFit/>
          </a:bodyPr>
          <a:lstStyle/>
          <a:p>
            <a:r>
              <a:rPr lang="nl-NL" dirty="0">
                <a:latin typeface="Calibri" pitchFamily="34" charset="0"/>
              </a:rPr>
              <a:t>Hier is de plaats van de schimmen, van de slaap en de bedwelmende nacht:</a:t>
            </a:r>
          </a:p>
          <a:p>
            <a:r>
              <a:rPr lang="nl-NL" dirty="0">
                <a:latin typeface="Calibri" pitchFamily="34" charset="0"/>
              </a:rPr>
              <a:t>het is een goddeloze daad levende lichamen in het </a:t>
            </a:r>
            <a:r>
              <a:rPr lang="nl-NL" dirty="0" err="1">
                <a:latin typeface="Calibri" pitchFamily="34" charset="0"/>
              </a:rPr>
              <a:t>Stygische</a:t>
            </a:r>
            <a:r>
              <a:rPr lang="nl-NL" dirty="0">
                <a:latin typeface="Calibri" pitchFamily="34" charset="0"/>
              </a:rPr>
              <a:t> schip te vervoeren.</a:t>
            </a:r>
          </a:p>
          <a:p>
            <a:r>
              <a:rPr lang="nl-NL" dirty="0">
                <a:latin typeface="Calibri" pitchFamily="34" charset="0"/>
              </a:rPr>
              <a:t>Maar ik was niet blij dat ik Hercules, toen hij kwam,</a:t>
            </a:r>
          </a:p>
          <a:p>
            <a:r>
              <a:rPr lang="nl-NL" dirty="0">
                <a:latin typeface="Calibri" pitchFamily="34" charset="0"/>
              </a:rPr>
              <a:t>ontvangen heb op het meer, en ook </a:t>
            </a:r>
            <a:r>
              <a:rPr lang="nl-NL" dirty="0" err="1">
                <a:latin typeface="Calibri" pitchFamily="34" charset="0"/>
              </a:rPr>
              <a:t>Theseus</a:t>
            </a:r>
            <a:r>
              <a:rPr lang="nl-NL" dirty="0">
                <a:latin typeface="Calibri" pitchFamily="34" charset="0"/>
              </a:rPr>
              <a:t> en </a:t>
            </a:r>
            <a:r>
              <a:rPr lang="nl-NL" dirty="0" err="1">
                <a:latin typeface="Calibri" pitchFamily="34" charset="0"/>
              </a:rPr>
              <a:t>Peirithoos</a:t>
            </a:r>
            <a:r>
              <a:rPr lang="nl-NL" dirty="0">
                <a:latin typeface="Calibri" pitchFamily="34" charset="0"/>
              </a:rPr>
              <a:t> niet,</a:t>
            </a:r>
          </a:p>
          <a:p>
            <a:r>
              <a:rPr lang="nl-NL" dirty="0">
                <a:latin typeface="Calibri" pitchFamily="34" charset="0"/>
              </a:rPr>
              <a:t>hoewel </a:t>
            </a:r>
            <a:r>
              <a:rPr lang="nl-NL" dirty="0" smtClean="0">
                <a:latin typeface="Calibri" pitchFamily="34" charset="0"/>
              </a:rPr>
              <a:t>zij </a:t>
            </a:r>
            <a:r>
              <a:rPr lang="nl-NL" dirty="0">
                <a:latin typeface="Calibri" pitchFamily="34" charset="0"/>
              </a:rPr>
              <a:t>uit de goden geboren en onoverwinnelijk qua krachten waren.</a:t>
            </a:r>
          </a:p>
          <a:p>
            <a:r>
              <a:rPr lang="nl-NL" dirty="0">
                <a:latin typeface="Calibri" pitchFamily="34" charset="0"/>
              </a:rPr>
              <a:t>Die (de een) ging de bewaker van de </a:t>
            </a:r>
            <a:r>
              <a:rPr lang="nl-NL" dirty="0" err="1">
                <a:latin typeface="Calibri" pitchFamily="34" charset="0"/>
              </a:rPr>
              <a:t>Tartarus</a:t>
            </a:r>
            <a:r>
              <a:rPr lang="nl-NL" dirty="0">
                <a:latin typeface="Calibri" pitchFamily="34" charset="0"/>
              </a:rPr>
              <a:t> halen om hem met geweld te boeien</a:t>
            </a:r>
          </a:p>
          <a:p>
            <a:r>
              <a:rPr lang="nl-NL" dirty="0">
                <a:latin typeface="Calibri" pitchFamily="34" charset="0"/>
              </a:rPr>
              <a:t>van de troon van de koning zelf vandaan en hij sleepte hem bevend mee;</a:t>
            </a:r>
          </a:p>
          <a:p>
            <a:r>
              <a:rPr lang="nl-NL" dirty="0">
                <a:latin typeface="Calibri" pitchFamily="34" charset="0"/>
              </a:rPr>
              <a:t>dezen kwamen op het idee de meesteres uit de slaapkamer van </a:t>
            </a:r>
            <a:r>
              <a:rPr lang="nl-NL" dirty="0" err="1">
                <a:latin typeface="Calibri" pitchFamily="34" charset="0"/>
              </a:rPr>
              <a:t>Pluto</a:t>
            </a:r>
            <a:r>
              <a:rPr lang="nl-NL" dirty="0">
                <a:latin typeface="Calibri" pitchFamily="34" charset="0"/>
              </a:rPr>
              <a:t> te ontvoeren.”</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7927BA5D-AB8B-4634-8ACF-377022811034}" type="slidenum">
              <a:rPr lang="nl-NL"/>
              <a:pPr>
                <a:defRPr/>
              </a:pPr>
              <a:t>71</a:t>
            </a:fld>
            <a:endParaRPr lang="nl-NL"/>
          </a:p>
        </p:txBody>
      </p:sp>
      <p:sp>
        <p:nvSpPr>
          <p:cNvPr id="73731" name="Rechthoek 2"/>
          <p:cNvSpPr>
            <a:spLocks noChangeArrowheads="1"/>
          </p:cNvSpPr>
          <p:nvPr/>
        </p:nvSpPr>
        <p:spPr bwMode="auto">
          <a:xfrm>
            <a:off x="611188" y="333375"/>
            <a:ext cx="7921625" cy="3416300"/>
          </a:xfrm>
          <a:prstGeom prst="rect">
            <a:avLst/>
          </a:prstGeom>
          <a:noFill/>
          <a:ln w="9525">
            <a:noFill/>
            <a:miter lim="800000"/>
            <a:headEnd/>
            <a:tailEnd/>
          </a:ln>
        </p:spPr>
        <p:txBody>
          <a:bodyPr>
            <a:spAutoFit/>
          </a:bodyPr>
          <a:lstStyle/>
          <a:p>
            <a:r>
              <a:rPr lang="nl-NL" sz="2400">
                <a:latin typeface="Calibri" pitchFamily="34" charset="0"/>
                <a:sym typeface="Symbol" pitchFamily="18" charset="2"/>
              </a:rPr>
              <a:t></a:t>
            </a:r>
            <a:endParaRPr lang="nl-NL" sz="2400">
              <a:latin typeface="Calibri" pitchFamily="34" charset="0"/>
              <a:sym typeface="Wingdings" pitchFamily="2" charset="2"/>
            </a:endParaRPr>
          </a:p>
          <a:p>
            <a:r>
              <a:rPr lang="nl-NL" sz="2400">
                <a:latin typeface="Calibri" pitchFamily="34" charset="0"/>
                <a:sym typeface="Wingdings" pitchFamily="2" charset="2"/>
              </a:rPr>
              <a:t>Charon ziet het dus niet zo zitten, zo’n levende persoon in de onderwereld toelaten. Met Hercules en aanverwante gasten had hij ook al heel wat te stellen.</a:t>
            </a:r>
          </a:p>
          <a:p>
            <a:endParaRPr lang="nl-NL" sz="2400">
              <a:latin typeface="Calibri" pitchFamily="34" charset="0"/>
              <a:sym typeface="Wingdings" pitchFamily="2" charset="2"/>
            </a:endParaRPr>
          </a:p>
          <a:p>
            <a:endParaRPr lang="nl-NL" sz="2400">
              <a:latin typeface="Calibri" pitchFamily="34" charset="0"/>
              <a:sym typeface="Wingdings" pitchFamily="2" charset="2"/>
            </a:endParaRPr>
          </a:p>
          <a:p>
            <a:endParaRPr lang="nl-NL" sz="2400">
              <a:latin typeface="Calibri" pitchFamily="34" charset="0"/>
              <a:sym typeface="Wingdings" pitchFamily="2" charset="2"/>
            </a:endParaRPr>
          </a:p>
          <a:p>
            <a:endParaRPr lang="nl-NL" sz="2400">
              <a:latin typeface="Calibri" pitchFamily="34" charset="0"/>
              <a:sym typeface="Wingdings" pitchFamily="2" charset="2"/>
            </a:endParaRPr>
          </a:p>
          <a:p>
            <a:endParaRPr lang="nl-NL" sz="2400">
              <a:latin typeface="Calibri" pitchFamily="34" charset="0"/>
              <a:sym typeface="Wingdings" pitchFamily="2" charset="2"/>
            </a:endParaRPr>
          </a:p>
        </p:txBody>
      </p:sp>
      <p:pic>
        <p:nvPicPr>
          <p:cNvPr id="30722" name="Picture 2" descr="http://t1.gstatic.com/images?q=tbn:ANd9GcRvRQ33Nvv7GiemkFvao9L30W1qC7hSt4lZEMYu4EVXPw3UnvviaA"/>
          <p:cNvPicPr>
            <a:picLocks noChangeAspect="1" noChangeArrowheads="1"/>
          </p:cNvPicPr>
          <p:nvPr/>
        </p:nvPicPr>
        <p:blipFill>
          <a:blip r:embed="rId2" cstate="print"/>
          <a:srcRect/>
          <a:stretch>
            <a:fillRect/>
          </a:stretch>
        </p:blipFill>
        <p:spPr bwMode="auto">
          <a:xfrm>
            <a:off x="684213" y="1989138"/>
            <a:ext cx="1800225" cy="1347787"/>
          </a:xfrm>
          <a:prstGeom prst="rect">
            <a:avLst/>
          </a:prstGeom>
          <a:noFill/>
          <a:ln w="9525">
            <a:noFill/>
            <a:miter lim="800000"/>
            <a:headEnd/>
            <a:tailEnd/>
          </a:ln>
        </p:spPr>
      </p:pic>
      <p:pic>
        <p:nvPicPr>
          <p:cNvPr id="30724" name="Picture 4" descr="http://t1.gstatic.com/images?q=tbn:ANd9GcRItWjfekF0ogol-MH6WMseIwzyMrQwe_Ct-zkFwvRmbPK6HG487w"/>
          <p:cNvPicPr>
            <a:picLocks noChangeAspect="1" noChangeArrowheads="1"/>
          </p:cNvPicPr>
          <p:nvPr/>
        </p:nvPicPr>
        <p:blipFill>
          <a:blip r:embed="rId3" cstate="print"/>
          <a:srcRect/>
          <a:stretch>
            <a:fillRect/>
          </a:stretch>
        </p:blipFill>
        <p:spPr bwMode="auto">
          <a:xfrm>
            <a:off x="2771775" y="2349500"/>
            <a:ext cx="1479550" cy="1511300"/>
          </a:xfrm>
          <a:prstGeom prst="rect">
            <a:avLst/>
          </a:prstGeom>
          <a:noFill/>
          <a:ln w="9525">
            <a:noFill/>
            <a:miter lim="800000"/>
            <a:headEnd/>
            <a:tailEnd/>
          </a:ln>
        </p:spPr>
      </p:pic>
      <p:pic>
        <p:nvPicPr>
          <p:cNvPr id="30726" name="Picture 6" descr="http://t3.gstatic.com/images?q=tbn:ANd9GcTwRZW8p1uUaSlDgyUCuIN4LT5wDF8QDypUmSl-4QPjTOcOn-F3ag"/>
          <p:cNvPicPr>
            <a:picLocks noChangeAspect="1" noChangeArrowheads="1"/>
          </p:cNvPicPr>
          <p:nvPr/>
        </p:nvPicPr>
        <p:blipFill>
          <a:blip r:embed="rId4" cstate="print"/>
          <a:srcRect/>
          <a:stretch>
            <a:fillRect/>
          </a:stretch>
        </p:blipFill>
        <p:spPr bwMode="auto">
          <a:xfrm>
            <a:off x="4500563" y="2781300"/>
            <a:ext cx="1212850" cy="1800225"/>
          </a:xfrm>
          <a:prstGeom prst="rect">
            <a:avLst/>
          </a:prstGeom>
          <a:noFill/>
          <a:ln w="9525">
            <a:noFill/>
            <a:miter lim="800000"/>
            <a:headEnd/>
            <a:tailEnd/>
          </a:ln>
        </p:spPr>
      </p:pic>
      <p:sp>
        <p:nvSpPr>
          <p:cNvPr id="73735" name="Tekstvak 8"/>
          <p:cNvSpPr txBox="1">
            <a:spLocks noChangeArrowheads="1"/>
          </p:cNvSpPr>
          <p:nvPr/>
        </p:nvSpPr>
        <p:spPr bwMode="auto">
          <a:xfrm>
            <a:off x="971550" y="3429000"/>
            <a:ext cx="1008063" cy="369888"/>
          </a:xfrm>
          <a:prstGeom prst="rect">
            <a:avLst/>
          </a:prstGeom>
          <a:noFill/>
          <a:ln w="9525">
            <a:noFill/>
            <a:miter lim="800000"/>
            <a:headEnd/>
            <a:tailEnd/>
          </a:ln>
        </p:spPr>
        <p:txBody>
          <a:bodyPr>
            <a:spAutoFit/>
          </a:bodyPr>
          <a:lstStyle/>
          <a:p>
            <a:r>
              <a:rPr lang="nl-NL">
                <a:latin typeface="Calibri" pitchFamily="34" charset="0"/>
              </a:rPr>
              <a:t>Hercules</a:t>
            </a:r>
          </a:p>
        </p:txBody>
      </p:sp>
      <p:sp>
        <p:nvSpPr>
          <p:cNvPr id="73736" name="Tekstvak 9"/>
          <p:cNvSpPr txBox="1">
            <a:spLocks noChangeArrowheads="1"/>
          </p:cNvSpPr>
          <p:nvPr/>
        </p:nvSpPr>
        <p:spPr bwMode="auto">
          <a:xfrm>
            <a:off x="2987675" y="3933825"/>
            <a:ext cx="1008063" cy="368300"/>
          </a:xfrm>
          <a:prstGeom prst="rect">
            <a:avLst/>
          </a:prstGeom>
          <a:noFill/>
          <a:ln w="9525">
            <a:noFill/>
            <a:miter lim="800000"/>
            <a:headEnd/>
            <a:tailEnd/>
          </a:ln>
        </p:spPr>
        <p:txBody>
          <a:bodyPr>
            <a:spAutoFit/>
          </a:bodyPr>
          <a:lstStyle/>
          <a:p>
            <a:r>
              <a:rPr lang="nl-NL">
                <a:latin typeface="Calibri" pitchFamily="34" charset="0"/>
              </a:rPr>
              <a:t>Theseus</a:t>
            </a:r>
          </a:p>
        </p:txBody>
      </p:sp>
      <p:sp>
        <p:nvSpPr>
          <p:cNvPr id="73737" name="Tekstvak 10"/>
          <p:cNvSpPr txBox="1">
            <a:spLocks noChangeArrowheads="1"/>
          </p:cNvSpPr>
          <p:nvPr/>
        </p:nvSpPr>
        <p:spPr bwMode="auto">
          <a:xfrm>
            <a:off x="4572000" y="4652963"/>
            <a:ext cx="4176713" cy="369887"/>
          </a:xfrm>
          <a:prstGeom prst="rect">
            <a:avLst/>
          </a:prstGeom>
          <a:noFill/>
          <a:ln w="9525">
            <a:noFill/>
            <a:miter lim="800000"/>
            <a:headEnd/>
            <a:tailEnd/>
          </a:ln>
        </p:spPr>
        <p:txBody>
          <a:bodyPr>
            <a:spAutoFit/>
          </a:bodyPr>
          <a:lstStyle/>
          <a:p>
            <a:r>
              <a:rPr lang="nl-NL">
                <a:latin typeface="Calibri" pitchFamily="34" charset="0"/>
              </a:rPr>
              <a:t>Peirithoös, met een wraakgodin in z’n nek</a:t>
            </a:r>
          </a:p>
        </p:txBody>
      </p:sp>
      <p:sp>
        <p:nvSpPr>
          <p:cNvPr id="73738" name="Tekstvak 11"/>
          <p:cNvSpPr txBox="1">
            <a:spLocks noChangeArrowheads="1"/>
          </p:cNvSpPr>
          <p:nvPr/>
        </p:nvSpPr>
        <p:spPr bwMode="auto">
          <a:xfrm>
            <a:off x="611188" y="5516563"/>
            <a:ext cx="7489825" cy="831850"/>
          </a:xfrm>
          <a:prstGeom prst="rect">
            <a:avLst/>
          </a:prstGeom>
          <a:noFill/>
          <a:ln w="9525">
            <a:noFill/>
            <a:miter lim="800000"/>
            <a:headEnd/>
            <a:tailEnd/>
          </a:ln>
        </p:spPr>
        <p:txBody>
          <a:bodyPr>
            <a:spAutoFit/>
          </a:bodyPr>
          <a:lstStyle/>
          <a:p>
            <a:r>
              <a:rPr lang="nl-NL" sz="2400">
                <a:latin typeface="Calibri" pitchFamily="34" charset="0"/>
              </a:rPr>
              <a:t>En nou staat deze patjepeeër voor z’n boot… Heet Aeneas en is ook al een godenzoon!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checkerboard(across)">
                                      <p:cBhvr>
                                        <p:cTn id="7" dur="500"/>
                                        <p:tgtEl>
                                          <p:spTgt spid="3072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0724"/>
                                        </p:tgtEl>
                                        <p:attrNameLst>
                                          <p:attrName>style.visibility</p:attrName>
                                        </p:attrNameLst>
                                      </p:cBhvr>
                                      <p:to>
                                        <p:strVal val="visible"/>
                                      </p:to>
                                    </p:set>
                                    <p:animEffect transition="in" filter="wipe(down)">
                                      <p:cBhvr>
                                        <p:cTn id="12" dur="580">
                                          <p:stCondLst>
                                            <p:cond delay="0"/>
                                          </p:stCondLst>
                                        </p:cTn>
                                        <p:tgtEl>
                                          <p:spTgt spid="30724"/>
                                        </p:tgtEl>
                                      </p:cBhvr>
                                    </p:animEffect>
                                    <p:anim calcmode="lin" valueType="num">
                                      <p:cBhvr>
                                        <p:cTn id="13" dur="1822" tmFilter="0,0; 0.14,0.36; 0.43,0.73; 0.71,0.91; 1.0,1.0">
                                          <p:stCondLst>
                                            <p:cond delay="0"/>
                                          </p:stCondLst>
                                        </p:cTn>
                                        <p:tgtEl>
                                          <p:spTgt spid="3072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072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072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072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0724"/>
                                        </p:tgtEl>
                                        <p:attrNameLst>
                                          <p:attrName>ppt_y</p:attrName>
                                        </p:attrNameLst>
                                      </p:cBhvr>
                                      <p:tavLst>
                                        <p:tav tm="0" fmla="#ppt_y-sin(pi*$)/81">
                                          <p:val>
                                            <p:fltVal val="0"/>
                                          </p:val>
                                        </p:tav>
                                        <p:tav tm="100000">
                                          <p:val>
                                            <p:fltVal val="1"/>
                                          </p:val>
                                        </p:tav>
                                      </p:tavLst>
                                    </p:anim>
                                    <p:animScale>
                                      <p:cBhvr>
                                        <p:cTn id="18" dur="26">
                                          <p:stCondLst>
                                            <p:cond delay="650"/>
                                          </p:stCondLst>
                                        </p:cTn>
                                        <p:tgtEl>
                                          <p:spTgt spid="30724"/>
                                        </p:tgtEl>
                                      </p:cBhvr>
                                      <p:to x="100000" y="60000"/>
                                    </p:animScale>
                                    <p:animScale>
                                      <p:cBhvr>
                                        <p:cTn id="19" dur="166" decel="50000">
                                          <p:stCondLst>
                                            <p:cond delay="676"/>
                                          </p:stCondLst>
                                        </p:cTn>
                                        <p:tgtEl>
                                          <p:spTgt spid="30724"/>
                                        </p:tgtEl>
                                      </p:cBhvr>
                                      <p:to x="100000" y="100000"/>
                                    </p:animScale>
                                    <p:animScale>
                                      <p:cBhvr>
                                        <p:cTn id="20" dur="26">
                                          <p:stCondLst>
                                            <p:cond delay="1312"/>
                                          </p:stCondLst>
                                        </p:cTn>
                                        <p:tgtEl>
                                          <p:spTgt spid="30724"/>
                                        </p:tgtEl>
                                      </p:cBhvr>
                                      <p:to x="100000" y="80000"/>
                                    </p:animScale>
                                    <p:animScale>
                                      <p:cBhvr>
                                        <p:cTn id="21" dur="166" decel="50000">
                                          <p:stCondLst>
                                            <p:cond delay="1338"/>
                                          </p:stCondLst>
                                        </p:cTn>
                                        <p:tgtEl>
                                          <p:spTgt spid="30724"/>
                                        </p:tgtEl>
                                      </p:cBhvr>
                                      <p:to x="100000" y="100000"/>
                                    </p:animScale>
                                    <p:animScale>
                                      <p:cBhvr>
                                        <p:cTn id="22" dur="26">
                                          <p:stCondLst>
                                            <p:cond delay="1642"/>
                                          </p:stCondLst>
                                        </p:cTn>
                                        <p:tgtEl>
                                          <p:spTgt spid="30724"/>
                                        </p:tgtEl>
                                      </p:cBhvr>
                                      <p:to x="100000" y="90000"/>
                                    </p:animScale>
                                    <p:animScale>
                                      <p:cBhvr>
                                        <p:cTn id="23" dur="166" decel="50000">
                                          <p:stCondLst>
                                            <p:cond delay="1668"/>
                                          </p:stCondLst>
                                        </p:cTn>
                                        <p:tgtEl>
                                          <p:spTgt spid="30724"/>
                                        </p:tgtEl>
                                      </p:cBhvr>
                                      <p:to x="100000" y="100000"/>
                                    </p:animScale>
                                    <p:animScale>
                                      <p:cBhvr>
                                        <p:cTn id="24" dur="26">
                                          <p:stCondLst>
                                            <p:cond delay="1808"/>
                                          </p:stCondLst>
                                        </p:cTn>
                                        <p:tgtEl>
                                          <p:spTgt spid="30724"/>
                                        </p:tgtEl>
                                      </p:cBhvr>
                                      <p:to x="100000" y="95000"/>
                                    </p:animScale>
                                    <p:animScale>
                                      <p:cBhvr>
                                        <p:cTn id="25" dur="166" decel="50000">
                                          <p:stCondLst>
                                            <p:cond delay="1834"/>
                                          </p:stCondLst>
                                        </p:cTn>
                                        <p:tgtEl>
                                          <p:spTgt spid="30724"/>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nodeType="clickEffect">
                                  <p:stCondLst>
                                    <p:cond delay="0"/>
                                  </p:stCondLst>
                                  <p:childTnLst>
                                    <p:set>
                                      <p:cBhvr>
                                        <p:cTn id="29" dur="1" fill="hold">
                                          <p:stCondLst>
                                            <p:cond delay="0"/>
                                          </p:stCondLst>
                                        </p:cTn>
                                        <p:tgtEl>
                                          <p:spTgt spid="30726"/>
                                        </p:tgtEl>
                                        <p:attrNameLst>
                                          <p:attrName>style.visibility</p:attrName>
                                        </p:attrNameLst>
                                      </p:cBhvr>
                                      <p:to>
                                        <p:strVal val="visible"/>
                                      </p:to>
                                    </p:set>
                                    <p:animEffect transition="in" filter="diamond(in)">
                                      <p:cBhvr>
                                        <p:cTn id="30" dur="2000"/>
                                        <p:tgtEl>
                                          <p:spTgt spid="307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74BF9A82-A9D2-4CD9-A268-A081B589CD84}" type="slidenum">
              <a:rPr lang="nl-NL"/>
              <a:pPr>
                <a:defRPr/>
              </a:pPr>
              <a:t>72</a:t>
            </a:fld>
            <a:endParaRPr lang="nl-NL"/>
          </a:p>
        </p:txBody>
      </p:sp>
      <p:sp>
        <p:nvSpPr>
          <p:cNvPr id="74755" name="Rechthoek 2"/>
          <p:cNvSpPr>
            <a:spLocks noChangeArrowheads="1"/>
          </p:cNvSpPr>
          <p:nvPr/>
        </p:nvSpPr>
        <p:spPr bwMode="auto">
          <a:xfrm>
            <a:off x="611188" y="333375"/>
            <a:ext cx="8064500" cy="6000750"/>
          </a:xfrm>
          <a:prstGeom prst="rect">
            <a:avLst/>
          </a:prstGeom>
          <a:noFill/>
          <a:ln w="9525">
            <a:noFill/>
            <a:miter lim="800000"/>
            <a:headEnd/>
            <a:tailEnd/>
          </a:ln>
        </p:spPr>
        <p:txBody>
          <a:bodyPr>
            <a:spAutoFit/>
          </a:bodyPr>
          <a:lstStyle/>
          <a:p>
            <a:r>
              <a:rPr lang="nl-NL" sz="2400">
                <a:latin typeface="Calibri" pitchFamily="34" charset="0"/>
                <a:sym typeface="Symbol" pitchFamily="18" charset="2"/>
              </a:rPr>
              <a:t></a:t>
            </a:r>
            <a:endParaRPr lang="nl-NL" sz="2400">
              <a:latin typeface="Calibri" pitchFamily="34" charset="0"/>
              <a:sym typeface="Wingdings" pitchFamily="2" charset="2"/>
            </a:endParaRPr>
          </a:p>
          <a:p>
            <a:r>
              <a:rPr lang="nl-NL" sz="2400">
                <a:latin typeface="Calibri" pitchFamily="34" charset="0"/>
                <a:sym typeface="Wingdings" pitchFamily="2" charset="2"/>
              </a:rPr>
              <a:t>Dus Charon is niet echt coöperatief te noemen. Maar dan stelt de Sibylle hem gerust: Joh, wind je niet zo op.</a:t>
            </a:r>
          </a:p>
          <a:p>
            <a:endParaRPr lang="nl-NL" sz="2400">
              <a:latin typeface="Calibri" pitchFamily="34" charset="0"/>
              <a:sym typeface="Wingdings" pitchFamily="2" charset="2"/>
            </a:endParaRPr>
          </a:p>
          <a:p>
            <a:r>
              <a:rPr lang="nl-NL" sz="2400">
                <a:latin typeface="Calibri" pitchFamily="34" charset="0"/>
                <a:sym typeface="Wingdings" pitchFamily="2" charset="2"/>
              </a:rPr>
              <a:t>Dit is wel even andere koek dan een paar van die helden die jij noemt; dít is Aeneas! De enige echte!!</a:t>
            </a:r>
          </a:p>
          <a:p>
            <a:endParaRPr lang="nl-NL" sz="2400">
              <a:latin typeface="Calibri" pitchFamily="34" charset="0"/>
              <a:sym typeface="Wingdings" pitchFamily="2" charset="2"/>
            </a:endParaRPr>
          </a:p>
          <a:p>
            <a:endParaRPr lang="nl-NL" sz="2400">
              <a:latin typeface="Calibri" pitchFamily="34" charset="0"/>
              <a:sym typeface="Wingdings" pitchFamily="2" charset="2"/>
            </a:endParaRPr>
          </a:p>
          <a:p>
            <a:endParaRPr lang="nl-NL" sz="2400">
              <a:latin typeface="Calibri" pitchFamily="34" charset="0"/>
              <a:sym typeface="Wingdings" pitchFamily="2" charset="2"/>
            </a:endParaRPr>
          </a:p>
          <a:p>
            <a:r>
              <a:rPr lang="nl-NL" sz="2400">
                <a:latin typeface="Calibri" pitchFamily="34" charset="0"/>
                <a:sym typeface="Wingdings" pitchFamily="2" charset="2"/>
              </a:rPr>
              <a:t>Die is voor de duvel niet bang, Cerberus kriebelt ie in zijn nekken. Proserpina? Daar heeft ie een cadeautje voor bij zich.</a:t>
            </a:r>
          </a:p>
          <a:p>
            <a:endParaRPr lang="nl-NL" sz="2400">
              <a:latin typeface="Calibri" pitchFamily="34" charset="0"/>
              <a:sym typeface="Wingdings" pitchFamily="2" charset="2"/>
            </a:endParaRPr>
          </a:p>
          <a:p>
            <a:endParaRPr lang="nl-NL" sz="2400">
              <a:latin typeface="Calibri" pitchFamily="34" charset="0"/>
              <a:sym typeface="Wingdings" pitchFamily="2" charset="2"/>
            </a:endParaRPr>
          </a:p>
          <a:p>
            <a:endParaRPr lang="nl-NL" sz="2400">
              <a:latin typeface="Calibri" pitchFamily="34" charset="0"/>
              <a:sym typeface="Wingdings" pitchFamily="2" charset="2"/>
            </a:endParaRPr>
          </a:p>
          <a:p>
            <a:r>
              <a:rPr lang="nl-NL" sz="2400">
                <a:latin typeface="Calibri" pitchFamily="34" charset="0"/>
                <a:sym typeface="Wingdings" pitchFamily="2" charset="2"/>
              </a:rPr>
              <a:t>En dan komt de aap uit de mouw, in dit geval de gouden tak uit haar bloesje: en dát trekt Charon over de streep (die tak dus).</a:t>
            </a:r>
          </a:p>
        </p:txBody>
      </p:sp>
      <p:pic>
        <p:nvPicPr>
          <p:cNvPr id="29698" name="Picture 2" descr="http://t3.gstatic.com/images?q=tbn:ANd9GcSXjEZiv-CRvjCRq5b8FLJ21rZPoLtPcHzWI25Q0hyKqP-qVTYecA"/>
          <p:cNvPicPr>
            <a:picLocks noChangeAspect="1" noChangeArrowheads="1"/>
          </p:cNvPicPr>
          <p:nvPr/>
        </p:nvPicPr>
        <p:blipFill>
          <a:blip r:embed="rId2" cstate="print"/>
          <a:srcRect/>
          <a:stretch>
            <a:fillRect/>
          </a:stretch>
        </p:blipFill>
        <p:spPr bwMode="auto">
          <a:xfrm>
            <a:off x="2051050" y="4365625"/>
            <a:ext cx="936625" cy="1195388"/>
          </a:xfrm>
          <a:prstGeom prst="rect">
            <a:avLst/>
          </a:prstGeom>
          <a:noFill/>
          <a:ln w="9525">
            <a:noFill/>
            <a:miter lim="800000"/>
            <a:headEnd/>
            <a:tailEnd/>
          </a:ln>
        </p:spPr>
      </p:pic>
      <p:sp>
        <p:nvSpPr>
          <p:cNvPr id="74757" name="AutoShape 4" descr="data:image/jpg;base64,/9j/4AAQSkZJRgABAQAAAQABAAD/2wCEAAkGBhQSEBUUEBQUFBQUFBUUFBQWFBUXFBYUFBQVFBUWFBUYGyYeFxojGhUUHy8gIycpLCwsFSAxNTAqNScrLCkBCQoKDgwOGg8PGikdHyQpKSkpLSwpLCwqLCksKSwpLCksKSwpKSwpKSkpKSwsLCkpLCwsLCkpLCkpLCksLCwsKf/AABEIAOUA3QMBIgACEQEDEQH/xAAbAAABBQEBAAAAAAAAAAAAAAAAAQMEBQYCB//EAEEQAAIBAgQDBgMGAwcCBwAAAAECEQADBBIhMQVBUQYTImFxgTKRoRQjQrHB8FJiciQzgpLR4fFDogcVFlNzstL/xAAZAQEAAwEBAAAAAAAAAAAAAAAAAQMEAgX/xAAjEQACAgICAgIDAQAAAAAAAAAAAQIRAyESMQRBIlETMmEj/9oADAMBAAIRAxEAPwD3CiiigCiiigCiiKShAUTRSUAtFJRQBSiqDtNxhrZS1bbK9ySW0JW2u5AOkkkAT59KrrPaW7aYI33+YErJCMuWJNwgQV1AkCZ68q3kinTLFilKPJI2FJVPwntGt1u7de7uGSomVYDfK2mo6EA1cV3Fpq0cNNOmLRSUV0QLRRRUAKKKKkBNFAoqAAoopKAWlpBS0Ak0UGigFooooApDRQaAWiaSigFmia5qOeIWxc7s3EFzfJmGbrtvQEimcViltoXuEKqiST0p4Vmu3uDDYRmJcMnwZSYliFlh0HXlUPSJStmYuY83r73X0LGFU/hRdFHruT5k0Ya5Ja8dQwCW/wChSSW/xNJ9FFM4dQNN4Eb/AC+lJjr5+ETMZRHIt4f1FeY25M9lJQiv4S7eKhkujxd063IBBkDRwPPKT8q9Es3QyhlIIIBBGxB2Irzm5gRbuysKsQI6Kqrr6xTmD4o1mRbuOozEkQGQE6wFiB7D860Yp8NMyZ4fkqS7PRqKznBO1XeP3d3KpJhDsX84OnyM+VaKtiafRhars6pKKKEBRRRUgWikpaAIpKKKAWiaSioAUUUVIOqK5omoAtFFFAJS0UlSANecceu/2jEaEzeVQBuTktqIPIzz5V6MTXld/FFne4Njic8+XfgA/IVTlei7CrZsuyXHzeU27hPeW+Z3ZZiW/mB0PsedU/bTtAz27tuzGVQQW/jdT8I6KCN+ZHzruIXnwmL722NwzAcjpDqfbKfVahW7YZcrmQRBIO4/EffWq3k+NHccfyEwzeEOecE+UiancJ4UwLX3kFyCi9FAhSwjfVj7io2L7i0V7x0Ufx3WZ9YByrbU66EHWAMw3rS4XFEC3nKXbV0hVuICpDN8EiSGB2kcyKojxT43tluTMm0ioxnOZ/cVXkaae9X+LwcuQtR24QQPr70cWaFJMr7NySN5ABkfEDMgr0I/StZhO1692veW72ePEBb0kcwSQIO9Z/DcOM+h58/X986YxWOInK1sH8FsgtcbpmgjLPntXcJSj0VZYwk9mrTtgn47V1F5uQhAHUhWJj51fI4IBGoOoPka8/fEhFzOYAEtzHoOus1pex2Mz4RFIIa3Nt1O4I1A/wApWrsWRy0zPnwrHVF7RSTRNaDMLRSTRNALSTQaSaAWikpaAWikpagBRRWP7bYLK6X2GZIFtt5QyxVljaZIPtUSdKyUrdGworz3h3H8Tay65lZQ6JcObMhg+C4NQROoMx6VocH22sNpczWm5hlJUH+tZEesVysiZ04SRoaQtVViO1WFRSxv2yByVgzHoABrJ296w/GcfdxNzPcZlRdVsAnIJ2zkau0e2tRLIokwxuXRsO0vHBbtm3bM3nUhQNcgOhdugGsdTWHs4b7trY2KFR6gafWjCYG1+G2oPMxlM9c29WK4eFJCyRsBzO/Os85uRrx4+N2c8dxK3MPaYnxEI8c4YZH9Pi+lU+B1A8pQ+RXT9BT5s3Et3A6n4UQGCRAYREAwPiYz1prh9ovdAswSXulj+GBqGMa6ExHORUPoJtOxrinCrhd3spbuZ7XdsHRnNrMIzqACQYXcA7Vp+zgt4fBpakubYBzNbZQWktKBgJg/LSnAFwqFmJe45HQFmA0VR+FRr6CTWcfGM+IGY5nPxNrAWZyrOy6Vy6bT+jj8SlKzVWrkWnu5lTnncFkCjeQGHKedR+F9qbWIOUPacSFFy3mGVjoouI+qg7BpImqriGDu38EAviRyzZdyALue3p+JYEEdDVXwrhgW7euNbFs3lCFERktWlBViRngsxKggAQK6uS2VT5ctF12rxzWkypo7nLME5Rz5b1WcJsQJiJ+vqeu9N8f4kb2IEHQBmj3gfr7Dzpy1iSABtA1P751xN/RtxLdslm1NzNd1AI7tAdJj42HMzt0itD2QvE4i/Hw5bQJ5d4M0j1ylfpWVs27t24LdpJZoAua5FIGZpPULBjzr0fg/C0w9oW05asx3Zj8THzNXYcbvkynyMkWuKJ81BwPGLV4uLThu7bK0ToffcaHUaaVm+1XbAAPYw7eL4bl38NoHQhTzfl5fSoPYPEr9quIhBU2F2ne25XnzhxV7n8kkZVC4uRvppQabpQasKxygUgNKKABS0lBoBaK5JooDuoPGuH9/YuW+bKcp6MNVPzAqdQagHm/A7YvYdrFyVey/hP4kmShHocy/4SK4Nkhsl4AXRqCNA6/xJ1Hlyqb2owj4TFDE2xNu4fvB5n4lPQE+IHkZ611xrFLesK1u2Lqydc2UoR7Zlasc40zdjmmisuYeRG8HrGoMidPSn7eEkeL/AJ96j8FJbU5oJAgtmg+sT862GE4WNzVai26Re5JK2ZnuYI89BpWjwWCBGokxFLxDhIKkjp9RXOD4kEsFmBJBCqo1ZmbRVXzJ/KukuL+RXOacbid4vggKnLv+tY27eOFvi4wgaJdyiRBIMn+EyAZ5xvVg/bx/tHdZrSvmyC3kdlzzpba9MBuUhSJrrjrC4i3EX+8Qb85nwt76VCnGXWiqMnLTGe1+EXEYUXrTk92M4ynQgwDJ5ECsjwrEXyZt22uj4ZynQtoJYe29WeDx9p0C3lgspGoILAeGZHOOtXGA7VW7CC2FDqBCusW16Q0iC3mN6tVVTRw7u0y7xb/ZsJIEm1bUAciQAonymsrirrmMz5iN45n06VI41xl76ZRltrIMauWjUAnQAelUbG4CD923lkKjTUTlbX1iuGXRtHZtzeQBS9xlYKAJYkkaD671q+F9izAfGvlG/dI0BfJrnM9Yj1qj4fxdrbo628rLm5gocywSfxdDEct6k38UbzB7pLnlm1A6Quw+VSpRjutkOM5Ol0eg4C3at24s5FtrJ8JGUTqSTWJ7RdrnvEph2KWts40e5PMH8KfU+VVhwgIYAuhIYEK58QbSIiIqL3JX4oGhk7AD9NK6ebkqRzHx6dyLDszw0Pe1HhtAPHIu5ISesBWPyqx4QuXjbgc8NmPrKj9BTXZm94XNtczO8/wqqBQqZjHOCYAJhuVSOyrd9xPEXl1RLYtA8jBUaeUq9Mf7HORqjcilAoFBrWZToUorgGugaAWlpJpaASilpKAcpKKWoA1iMOrqVcBlIggiQayOM7BZGL4W81ob5STl+YIMes1sqaxSyjAblWA9SDUNJ9kptHnfAyS0uZJ8cyToRoTPWtZxHia2LIcidgqzGZiCYnkAASTyANYTg+OG2khVB6ghUEH5mtFxXD/aLaqpEqHBUmAy3EyMM0aGNjWGMmr+z0MsbiqF4B2t+1Plt3rLRq1sWriws6lWZpPrEbVJuAW74JgqWkdASCAR03PzrJ8C7M37b+ImVtNYRiLahLbGWaEJNx94JgflVlxQEM9tZhbdo2xOgUArHzU1z8t8na9WU416KrG8AVsXcNsumW737qXXuhcExeCxmOkmNp51dYsqtoBDKIgIMzKgEzPPrVFieOZEVrjfeWj4N/GhgMhHmPYFQeVT8bw/+zd5h3i02Ru7YSApZdEO4Gvw66SNK74prRMahJnWE4EbuEVR4bieK2x/iILFT1XxZT/tTfZnjwtj7LiwFyyiFogwY7tp0zD/ALhBrS8EuhlkctGXmrD4gTz6zzFReP8AZm1eBZgVYwMwjUTAzKdGifXzrtK0JFfxTswoBuYaRzNrUqf6I+H6isrY4iGbKqNmmIzqQN5Jj4RpGsGnL/B2VjbS+LipoQWu5FOkLlzwT5Dap3DeFFAQxDT/AAgKo8lUfrrXEnXZ3BSk9Da6biJ9PYVKwl6RFWPCuA94ZO1Xf/kmHkLmRXHIOob5TXKg5F8pxh2Zp7Z3/XWq+6Ecw4MEGGChis6EgHSelbLEcCAcJrDTH0mpbcCsKAGCLO0kT7SamOKVnM80KMHwuy7jucEpTvT43YjvMoMMWC/3SzMySxOm9ej8D4MmFsrbt8tWbmzbEn8o5CqTgB+z4q5ZYAd7DK0bso685WD/AITWqrZjSo8/Jp0KDXVcV0KsKxQK6oU0ooApaKWgEpKWigHKSliigEoNFFAef8c7H/Zu8v2ZKMxd0j4RuI6jcH26VWcP4+GifBmErmIhtgwVuoOhFepMKxHaRbYv5URAtu3BUKoXPcbOdIiYVf8ANWbLCNcjVhyStRGvtmdYDlDGjAiQdNp3qBiMJexNq3ctuEuZSjyNCAxmDBjWT71YWcHZMHurfnCL6knSplvgCrraZ7QO6oRknrkYED2iqYIuyb9GHvdl2w9+092Lys+oUy7ZddQ3LbnzrSYvinelLYtOgkXLkhdFtsDACkyS2X2BqTiez97Pm71XEZQXWCgmTGSAZ0+VLh+G92CZzO0Sx0mNgByA10867myvHDZDw9zusUpXa4IaJhojLPKddD5xz074rx/vLxsWw0CVuOvLqM3IDy15ab05h7Ga8sjSWuEHlyj5tUIRnuFQIZzpEALJUAeZMn3NVXUS9x5TKTg+KVgQghcxlvNmkwI5SBPUVe4Zdo2Me2lRBwnuMpX+7gKeo+PTTzK61MtuIlYIIGX0I0rmf2WYtaZdC7mC2VbIrIzMQYdwgHgQ7iZkneB51kcZiWbE3LNoYe0lpC7d6qw2VQx3EkmdIq+e2HUBiRlMqy6MrcipqPiuy4vsDeZHgRmFsLcI82zFfp8q2Yc0VCumef5HjSlktbRd8OuAYbDXACJh8pJOUMJKifwjkKzHb3h0LmRS/wB5muMPFcykT8XIeQ0GlX3FPDaVU0CoFXXbLoKyZyi4z3FLqxGcSdDEZssww0Ejly6UWVJt12RLA3GKvofa8DYz2y6qGZ7BuGXRF1STvuCfQit32Z4qcRhrd1gAWGsGQSDBI8pBrJ2MCcVcNtPhgC442RDroebkaAecmt5hMIttQqgADoAJPMmOZ3pht3JnWZJVFeh2uxSRXQFXmcUCuopBSzQBFLSUTQBSTSmkoB2kpaSgFpKWkoCNxLGizZe42yIzH/CJivOcPfuOWa4IZnLepOrT6a6coAr0jG4RbttkcSraEbSJB/SvPOLXAuLvW20hyZ/+ViVA9RFZ86+Jp8dpSLDDtNXWCbw1ncDcMa7zr7GrrA3ZB/fnWWD2bMkdFhfSRFRL2H26Cptt64uJrHpNXNWURdFfbsgSY1iqe1gpOu4YsdORLf8A6rRMm9NjDaajWqnEuUqdkQ4PkdRIBqLb7OlXbu2lGOYKxjIdoUjcHpyq9t2v39KkW7WUef8AyasjHVMrlN3aMxjcA9tZaAvMz503geIjMqHdpAbkSBMepAPyNaLGqGUqwBBBBB1EHcGsF9hu2yVVXYIwKOGQEAQV+I7jbXf3riUUmdqUmjWcT4R3yKA7W8rAkqdSsQV/fSsq/ZW79qFu5ePclS5YHKxUEAqeh1GvSpmH7R3gN8/8r2mDaEiQbYII06VR4/iV2/DsxOZXXKpIVZICgCZMkc96sT4qmVxxSyt8fW2ei9k8AtrDxbGVGd3QfyEwp66hZ/xVdgU3b0AERAiOlOA1rMJ1XM0UkVJAs0s0kUUB0DXVciloBaSg0UA5S0lFQAoooqQBrD9vMEO9tuqjOyPr/EbbWioPXTMPc1uKznbjDzYVx/07gJ/pcG2fqyn2quauLO8bqSM7gcQtwSDBzHw6TpqPoQferTB3f9DWXtESSRr79ZG1WmAxY2JO8id/9/WvPpI9RW1TNXaubTzqS1U+Ex4IAJ5flUtcSI36fWtKejK1skOgmnHAFMI9OF/0qSGKBr+966uNUe5dAqK3ERrPzqHJIlRbOsXiAAT71mL+MyyxESNfWdI+vypzinHlzELLkGIGiyORY6VR3bz3XbvCAAICoSAOup3Ooqhrk7ZoT4ql2bjsZjO8w5B+JLjhh0zHOCPI5vzpcH2LspeFwFiA2ZUJGQNuDtJg7SaznZzjK4e4M+iMAjzyg+B/MCSCf5vKvREIIkVug1JGCTlBunVnIWuq5vXlRSzEKAJJJgAdSazeK7Wkn+zoCv8AHclQR1VdyPMxXUpKPZXGLlpGmArqKpeCdoO+YpcAW4BIg+F12JWdiDuPMVdCpTTVohprTCKSlNZHtBgrli42ITxoSDcGudNIlTzXy5UbpBK9GtBrqsjw7tLckZsr29JP4gDoCsaH3/WtVbuAiQQQdQRqD6VCkmGmuxykNE0k10QPUUUtQBKKKKkBTGMwq3LbI4lWUqR5ERT5pDUA8p4jgWs3mtOfEuo/nTUBh8tRyINN2r0gH2Iq77f2h9oWROa0I9UdufL46zllI2mJkTB+u+9YcsUnSPSwybVstsPeKwQdJ36VIPF+7IG45dZ1MDygGq9Wyr6iogxEshbZTqeinSfbT61XDstydWaP/wBQAFQCNT8RkqAdpjmdgPXpVg3GQyyv/BrG43C91aYKZLZfmsxHuRUnD4rQ+9dt0tFMFb2XOI4kToNuZ/KqfG8QnRT70mKxHh0151T9+5MKkQd3IAB8gsk/Sq0r2XtqOkTUXLHMnRR1P+lPHBlQNeWp6kmT+td8HwZ8bMcxBUTER4QSqjpJqxv250rqTrRzBXspXtHy9+fSrDg/a65hvBlDWtgCW8JjSNNB5ee1M3rf794/0qsxNsiSszBjUbxt5jyNdQk10cZYJrZpcVjnxPiusCvK2v8Adg9TOrnzPyFNO3LlVbwi5KTyYDTo3T8voOVN2+IkuZ1GcqvkFBU/NgT71xJuTO4KMIqixe6yMrr8SNmX1HL0IkH1r0TCYkOiuuzqGHowBH515s1/N8xWu7G4rNhQCI7t3Qf0hjlj2IHtWnx2+jJ5KV2jQTXF1JEHY0CuiK1GU85xNr7NiXtLOU+NP6WOqj0YGKu+C8Qe1cVG/unJCcyGZ9JPTWKr+2q/2m2R/wC2Z9M//NNYG6cviPwuHHkIJn56Vm/WZorlCz0AUU3h7uZFYaZgGjmJE13FaDMSaSiigCiiipAUhpTQaAx3/iJg5t2rg/A5Q+lwaf8Acq/Osfh2EfvevTe0eB77C3UG5Qlf6l8S/UCvMbQmD1E/P/msmdbs2+M7VEq++gqqvKW6iAdvyqwvHQef+1Sez3BTib2Vv7tRNwjpOiz1bX2BqnHG2aM0kkVV4NCKdVVWYayWOw8soMx6U7hm+Ec4Bj11q349wU2LmQfDlLWGJ1yDVrRPMrp7EedVVqNCNQQDPrt+td5FRVhdjt9o9KioYkxM6AcyToIrvENoasOzeB7y7mPw2gD5FzOX5CT8qrii6bLbAcPKWwp3+Jj/ADMZb/T2pvEWYNXhtfT9/wCtQsXYldNwZrg7TKZrW886qsXaIPl08qvbtoT02qu4gfCTtAOp20G58qldiXRH4WQGdRrDA+zAn/7Zqax/DoYMk5AGzRy1zz58x11FLwlZm5sGCaeeUGR7lqtssg/v51EnUiYx5RKjh6ycts5200BnQiBP/bpXo/AcGbeHRWmYLGdDLsW1HXWqbsVgFzXrgRVgraSANMiktHTVyPatVXoYo0rPLyyuVCikL0TWa7WcdyDubR+8ceIj/poef9R1AHvyruTpFaVujPcZx4vYl2/Cv3anrlJk/wCaflTmGsllfKYhdTygEGB56TVdYw45AwNAPPrVzgSmQAAkPctpsYYG4oMeQ/0rGnykbnHhA2+FSEUdFA+Qp6kpa3Hnj9FFFQAooooANJRUfF45LS5rrqg6sQB9aAeavJETQdBmj0zGD8orW9oe2tnujbsMz3bgKgKrSoOhcgidjpWWyz4VVlgAQVjTyOxrNnkmqRs8aLuznE8vKrTsJxy3ZzLeOTvWDqxBygiUKsfwiMkTzJqLdsQuv7/elRMPYS46IRmTMc8HwgMCFDeRaNP5aqwyot8iN+zXdt8XbFuzJGbvgyxvkCnvG/pCnWsJwp5zCICuxUcwjQyz/m+lNnD22ebchWLQonJ4TITXeBDkTGvlVjw/D5WJ5swPyAA/Kpyzs58eDs6v2PCJrRdkbX9nnmblyfVWyj6AVT8RuqIzGOnUnoo5mjhPHHsNkNp8lw5gCVEPEGNY13I3BFcQ2qLMunZsbizUe+mmnSKbwHGEunKvhcEhrbEZhpIMA6g9RUi7tpUNCMrKW+mo/fnVZjUAttm0GVp6c5/WrnEDn0FZ3iid44Qk5Bq8T4ttJ9YHuelEvZ3J6pCcIQiwgIgwCRz8v0qa9whfCJJ8KDmXOige9c2/hJOgGpPIVDwHaXLeDraN0JORQYyk6F2MRMaATOvnUQSlK30dZZcI8Y9no/COHixZS2NSBLHq7asfck1LLVh2/wDEO9JVcLqOt0fTTWq/E8bv4keO4VQmMiAoPRp8R+dbnlilo8xYpP0aHj/bFLc27H3l3Ykaonm5H5b1lLRJJLHMzmWY7knn5eldJhgNuQ2jSpGFwxL6kDy8uXpWac3I148ShthYwhYwCB7df2avey+DLsCFHdWjo0a3LkRp/Ku/mY6VXJcVCFtjM8xCR3jHpPKfnvtW5wlkKigDLAGkzB5689efOrcUK2U5sl6Q9FLSClitJlHqKKKAKSlooCNj8YLVtnaSFEwNydgB5kkD3rzXiDXb1xrjRcyEu2b4FRTlVUAH4rkx1yA16LxbhnfoELsgDqxK6E5TMTy1jXyrJ2uH3Gt3FsWctr7Q0ktDEWWhFQMfgGUEknmYFVzVo7g6ZVplbEOk6khRpOiIGMnlqW+VP45cls5T4mIQGdieeumgk+1GGvW7eRiVDuLt19RoXypaUnackmP5vOuc1u5cTOQbdsXLr/wEIkBSdjLOulY3D5JHoLL/AJtkLHYe4mGuwxb7sshJkjm0HnpJFUPZ63lt3C1zIGVQqkxmZgVDwdwocn/itV3Z7lUjVrS2wvMu65QPma3K8Htmwtl1VlCKhEaHKB+oq3DG0yjyGrT/AIeb28JaNxlzOlpGJsiXViCiKrKgHQE5tZkUuDsPmvBC0KQLZuA5hKgzBgldefSvVBbArEY8f2zETzddPIWkg+hIb5V1mjUbOfHdySKazbyX1BJfMpAZtSCPEYPIMJ0GnhqVxnDhLGaQIYZJn+83AnlMR713jsKwDXM2ll7LMhjS2w1ccxqxB5EelTBiVZFOXvAr5nX+JMrK0TodGrPx3G/Zpc9S4mfxbgOt1BH3SuLmgCsCzICdxKi4D5elapeOWjbDB1MqDlUy2on4RrWfQKbF4JbN3DqjWy+WQFRu9sPr8UZ4I6VIwXZ7ElTksqFmUIcAZWAZYkTlgx7Ryq/8bozLJ8jjEcR7xiMwtD+YjvGnoDovrqfSm7pRAJIAmIn8ubGrRexF9x42sqOhDXP0Apu52IvWhmtiy56KCjR5Tp9RXMsMmWwzRRR37D3/AAiUt81EZm/qPL0ruxge6PdEGCJSfIwy+caH3qZhcUVbK6kFWgiCCCNYI61D4i6KtllOS4Lv3qGQCWLfeLOhBUkEj+WdqpUXK11Ra5KDUu79jvErarZDBWLqSwyiRkUAvm12iNucedO2ltgF8wzNcAe238DBVtXEB+Rj9Kcw3EPvUCobsZlZEIJZXUqY5DrrA0qZwfsqmJsMzu2hdLXhhkyMVDNOpbQaaDersULRTnyVJkW9w9p0kc9gddYFSuG4JjcCLAEal1BJP8qhh9RpWkfs1aaM+Zo/iIP1IJ+tTcHw23a+BQOp5n3q2OFJ7KpZ21oY4fwRLRkAFtdcqjfeABz51PIroCiKuM7ZyBSxSxRFSQOUUUtQBKKKKkAa4v2cyspkBgVMb6iNK7oqARMDwu3atLaRRkUQAQDPUnqT1qHjOAi7iLbvBtpbZe7jQuzAgkbEAD5xVxSVIK/C8CsW3zpbAYbakhZ3ygmF9qngUsUVBNiRULiHBrV+DcWSvwsCVYeQZSDHlU6ipBneJ9j7TWXFkZLpXKtwsxP9LEkyh5j3qQnZPDaHul6kAsFJ80Byn5Vc0tRoWQcFwe3aFwIul1y7qYiWABAHTTbzqWiAAACABAA5AbCu6KkgSKSK6ooCm4r2at32DksjxBZCBmA2DAggx1phOxtgQSGZlZWDsxZpUzA5AHYgDWr+KCKildnXJ1RFsYRUEIqqOiqAPpTlmwF+EAAkkwIkkyT6k07FEVJyJFLSxRQHNFLRFAEUlLFFAdUUUUAUUUVACiiigCiiigFFJRRQBRRRQBRRRUgKSiioAE0CkoqQdUlFFAEUUUUAUUUUAUUlFAKaSiigP//Z"/>
          <p:cNvSpPr>
            <a:spLocks noChangeAspect="1" noChangeArrowheads="1"/>
          </p:cNvSpPr>
          <p:nvPr/>
        </p:nvSpPr>
        <p:spPr bwMode="auto">
          <a:xfrm>
            <a:off x="73025" y="-1042988"/>
            <a:ext cx="2105025" cy="2181226"/>
          </a:xfrm>
          <a:prstGeom prst="rect">
            <a:avLst/>
          </a:prstGeom>
          <a:noFill/>
          <a:ln w="9525">
            <a:noFill/>
            <a:miter lim="800000"/>
            <a:headEnd/>
            <a:tailEnd/>
          </a:ln>
        </p:spPr>
        <p:txBody>
          <a:bodyPr/>
          <a:lstStyle/>
          <a:p>
            <a:endParaRPr lang="nl-NL">
              <a:latin typeface="Calibri" pitchFamily="34" charset="0"/>
            </a:endParaRPr>
          </a:p>
        </p:txBody>
      </p:sp>
      <p:sp>
        <p:nvSpPr>
          <p:cNvPr id="74758" name="AutoShape 6" descr="data:image/jpg;base64,/9j/4AAQSkZJRgABAQAAAQABAAD/2wCEAAkGBhQSEBUUEBQUFBQUFBUUFBQWFBUXFBYUFBQVFBUWFBUYGyYeFxojGhUUHy8gIycpLCwsFSAxNTAqNScrLCkBCQoKDgwOGg8PGikdHyQpKSkpLSwpLCwqLCksKSwpLCksKSwpKSwpKSkpKSwsLCkpLCwsLCkpLCkpLCksLCwsKf/AABEIAOUA3QMBIgACEQEDEQH/xAAbAAABBQEBAAAAAAAAAAAAAAAAAQMEBQYCB//EAEEQAAIBAgQDBgMGAwcCBwAAAAECEQADBBIhMQVBUQYTImFxgTKRoRQjQrHB8FJiciQzgpLR4fFDogcVFlNzstL/xAAZAQEAAwEBAAAAAAAAAAAAAAAAAQMEAgX/xAAjEQACAgICAgIDAQAAAAAAAAAAAQIRAyESMQRBIlETMmEj/9oADAMBAAIRAxEAPwD3CiiigCiiigCiiKShAUTRSUAtFJRQBSiqDtNxhrZS1bbK9ySW0JW2u5AOkkkAT59KrrPaW7aYI33+YErJCMuWJNwgQV1AkCZ68q3kinTLFilKPJI2FJVPwntGt1u7de7uGSomVYDfK2mo6EA1cV3Fpq0cNNOmLRSUV0QLRRRUAKKKKkBNFAoqAAoopKAWlpBS0Ak0UGigFooooApDRQaAWiaSigFmia5qOeIWxc7s3EFzfJmGbrtvQEimcViltoXuEKqiST0p4Vmu3uDDYRmJcMnwZSYliFlh0HXlUPSJStmYuY83r73X0LGFU/hRdFHruT5k0Ya5Ja8dQwCW/wChSSW/xNJ9FFM4dQNN4Eb/AC+lJjr5+ETMZRHIt4f1FeY25M9lJQiv4S7eKhkujxd063IBBkDRwPPKT8q9Es3QyhlIIIBBGxB2Irzm5gRbuysKsQI6Kqrr6xTmD4o1mRbuOozEkQGQE6wFiB7D860Yp8NMyZ4fkqS7PRqKznBO1XeP3d3KpJhDsX84OnyM+VaKtiafRhars6pKKKEBRRRUgWikpaAIpKKKAWiaSioAUUUVIOqK5omoAtFFFAJS0UlSANecceu/2jEaEzeVQBuTktqIPIzz5V6MTXld/FFne4Njic8+XfgA/IVTlei7CrZsuyXHzeU27hPeW+Z3ZZiW/mB0PsedU/bTtAz27tuzGVQQW/jdT8I6KCN+ZHzruIXnwmL722NwzAcjpDqfbKfVahW7YZcrmQRBIO4/EffWq3k+NHccfyEwzeEOecE+UiancJ4UwLX3kFyCi9FAhSwjfVj7io2L7i0V7x0Ufx3WZ9YByrbU66EHWAMw3rS4XFEC3nKXbV0hVuICpDN8EiSGB2kcyKojxT43tluTMm0ioxnOZ/cVXkaae9X+LwcuQtR24QQPr70cWaFJMr7NySN5ABkfEDMgr0I/StZhO1692veW72ePEBb0kcwSQIO9Z/DcOM+h58/X986YxWOInK1sH8FsgtcbpmgjLPntXcJSj0VZYwk9mrTtgn47V1F5uQhAHUhWJj51fI4IBGoOoPka8/fEhFzOYAEtzHoOus1pex2Mz4RFIIa3Nt1O4I1A/wApWrsWRy0zPnwrHVF7RSTRNaDMLRSTRNALSTQaSaAWikpaAWikpagBRRWP7bYLK6X2GZIFtt5QyxVljaZIPtUSdKyUrdGworz3h3H8Tay65lZQ6JcObMhg+C4NQROoMx6VocH22sNpczWm5hlJUH+tZEesVysiZ04SRoaQtVViO1WFRSxv2yByVgzHoABrJ296w/GcfdxNzPcZlRdVsAnIJ2zkau0e2tRLIokwxuXRsO0vHBbtm3bM3nUhQNcgOhdugGsdTWHs4b7trY2KFR6gafWjCYG1+G2oPMxlM9c29WK4eFJCyRsBzO/Os85uRrx4+N2c8dxK3MPaYnxEI8c4YZH9Pi+lU+B1A8pQ+RXT9BT5s3Et3A6n4UQGCRAYREAwPiYz1prh9ovdAswSXulj+GBqGMa6ExHORUPoJtOxrinCrhd3spbuZ7XdsHRnNrMIzqACQYXcA7Vp+zgt4fBpakubYBzNbZQWktKBgJg/LSnAFwqFmJe45HQFmA0VR+FRr6CTWcfGM+IGY5nPxNrAWZyrOy6Vy6bT+jj8SlKzVWrkWnu5lTnncFkCjeQGHKedR+F9qbWIOUPacSFFy3mGVjoouI+qg7BpImqriGDu38EAviRyzZdyALue3p+JYEEdDVXwrhgW7euNbFs3lCFERktWlBViRngsxKggAQK6uS2VT5ctF12rxzWkypo7nLME5Rz5b1WcJsQJiJ+vqeu9N8f4kb2IEHQBmj3gfr7Dzpy1iSABtA1P751xN/RtxLdslm1NzNd1AI7tAdJj42HMzt0itD2QvE4i/Hw5bQJ5d4M0j1ylfpWVs27t24LdpJZoAua5FIGZpPULBjzr0fg/C0w9oW05asx3Zj8THzNXYcbvkynyMkWuKJ81BwPGLV4uLThu7bK0ToffcaHUaaVm+1XbAAPYw7eL4bl38NoHQhTzfl5fSoPYPEr9quIhBU2F2ne25XnzhxV7n8kkZVC4uRvppQabpQasKxygUgNKKABS0lBoBaK5JooDuoPGuH9/YuW+bKcp6MNVPzAqdQagHm/A7YvYdrFyVey/hP4kmShHocy/4SK4Nkhsl4AXRqCNA6/xJ1Hlyqb2owj4TFDE2xNu4fvB5n4lPQE+IHkZ611xrFLesK1u2Lqydc2UoR7Zlasc40zdjmmisuYeRG8HrGoMidPSn7eEkeL/AJ96j8FJbU5oJAgtmg+sT862GE4WNzVai26Re5JK2ZnuYI89BpWjwWCBGokxFLxDhIKkjp9RXOD4kEsFmBJBCqo1ZmbRVXzJ/KukuL+RXOacbid4vggKnLv+tY27eOFvi4wgaJdyiRBIMn+EyAZ5xvVg/bx/tHdZrSvmyC3kdlzzpba9MBuUhSJrrjrC4i3EX+8Qb85nwt76VCnGXWiqMnLTGe1+EXEYUXrTk92M4ynQgwDJ5ECsjwrEXyZt22uj4ZynQtoJYe29WeDx9p0C3lgspGoILAeGZHOOtXGA7VW7CC2FDqBCusW16Q0iC3mN6tVVTRw7u0y7xb/ZsJIEm1bUAciQAonymsrirrmMz5iN45n06VI41xl76ZRltrIMauWjUAnQAelUbG4CD923lkKjTUTlbX1iuGXRtHZtzeQBS9xlYKAJYkkaD671q+F9izAfGvlG/dI0BfJrnM9Yj1qj4fxdrbo628rLm5gocywSfxdDEct6k38UbzB7pLnlm1A6Quw+VSpRjutkOM5Ol0eg4C3at24s5FtrJ8JGUTqSTWJ7RdrnvEph2KWts40e5PMH8KfU+VVhwgIYAuhIYEK58QbSIiIqL3JX4oGhk7AD9NK6ebkqRzHx6dyLDszw0Pe1HhtAPHIu5ISesBWPyqx4QuXjbgc8NmPrKj9BTXZm94XNtczO8/wqqBQqZjHOCYAJhuVSOyrd9xPEXl1RLYtA8jBUaeUq9Mf7HORqjcilAoFBrWZToUorgGugaAWlpJpaASilpKAcpKKWoA1iMOrqVcBlIggiQayOM7BZGL4W81ob5STl+YIMes1sqaxSyjAblWA9SDUNJ9kptHnfAyS0uZJ8cyToRoTPWtZxHia2LIcidgqzGZiCYnkAASTyANYTg+OG2khVB6ghUEH5mtFxXD/aLaqpEqHBUmAy3EyMM0aGNjWGMmr+z0MsbiqF4B2t+1Plt3rLRq1sWriws6lWZpPrEbVJuAW74JgqWkdASCAR03PzrJ8C7M37b+ImVtNYRiLahLbGWaEJNx94JgflVlxQEM9tZhbdo2xOgUArHzU1z8t8na9WU416KrG8AVsXcNsumW737qXXuhcExeCxmOkmNp51dYsqtoBDKIgIMzKgEzPPrVFieOZEVrjfeWj4N/GhgMhHmPYFQeVT8bw/+zd5h3i02Ru7YSApZdEO4Gvw66SNK74prRMahJnWE4EbuEVR4bieK2x/iILFT1XxZT/tTfZnjwtj7LiwFyyiFogwY7tp0zD/ALhBrS8EuhlkctGXmrD4gTz6zzFReP8AZm1eBZgVYwMwjUTAzKdGifXzrtK0JFfxTswoBuYaRzNrUqf6I+H6isrY4iGbKqNmmIzqQN5Jj4RpGsGnL/B2VjbS+LipoQWu5FOkLlzwT5Dap3DeFFAQxDT/AAgKo8lUfrrXEnXZ3BSk9Da6biJ9PYVKwl6RFWPCuA94ZO1Xf/kmHkLmRXHIOob5TXKg5F8pxh2Zp7Z3/XWq+6Ecw4MEGGChis6EgHSelbLEcCAcJrDTH0mpbcCsKAGCLO0kT7SamOKVnM80KMHwuy7jucEpTvT43YjvMoMMWC/3SzMySxOm9ej8D4MmFsrbt8tWbmzbEn8o5CqTgB+z4q5ZYAd7DK0bso685WD/AITWqrZjSo8/Jp0KDXVcV0KsKxQK6oU0ooApaKWgEpKWigHKSliigEoNFFAef8c7H/Zu8v2ZKMxd0j4RuI6jcH26VWcP4+GifBmErmIhtgwVuoOhFepMKxHaRbYv5URAtu3BUKoXPcbOdIiYVf8ANWbLCNcjVhyStRGvtmdYDlDGjAiQdNp3qBiMJexNq3ctuEuZSjyNCAxmDBjWT71YWcHZMHurfnCL6knSplvgCrraZ7QO6oRknrkYED2iqYIuyb9GHvdl2w9+092Lys+oUy7ZddQ3LbnzrSYvinelLYtOgkXLkhdFtsDACkyS2X2BqTiez97Pm71XEZQXWCgmTGSAZ0+VLh+G92CZzO0Sx0mNgByA10867myvHDZDw9zusUpXa4IaJhojLPKddD5xz074rx/vLxsWw0CVuOvLqM3IDy15ab05h7Ga8sjSWuEHlyj5tUIRnuFQIZzpEALJUAeZMn3NVXUS9x5TKTg+KVgQghcxlvNmkwI5SBPUVe4Zdo2Me2lRBwnuMpX+7gKeo+PTTzK61MtuIlYIIGX0I0rmf2WYtaZdC7mC2VbIrIzMQYdwgHgQ7iZkneB51kcZiWbE3LNoYe0lpC7d6qw2VQx3EkmdIq+e2HUBiRlMqy6MrcipqPiuy4vsDeZHgRmFsLcI82zFfp8q2Yc0VCumef5HjSlktbRd8OuAYbDXACJh8pJOUMJKifwjkKzHb3h0LmRS/wB5muMPFcykT8XIeQ0GlX3FPDaVU0CoFXXbLoKyZyi4z3FLqxGcSdDEZssww0Ejly6UWVJt12RLA3GKvofa8DYz2y6qGZ7BuGXRF1STvuCfQit32Z4qcRhrd1gAWGsGQSDBI8pBrJ2MCcVcNtPhgC442RDroebkaAecmt5hMIttQqgADoAJPMmOZ3pht3JnWZJVFeh2uxSRXQFXmcUCuopBSzQBFLSUTQBSTSmkoB2kpaSgFpKWkoCNxLGizZe42yIzH/CJivOcPfuOWa4IZnLepOrT6a6coAr0jG4RbttkcSraEbSJB/SvPOLXAuLvW20hyZ/+ViVA9RFZ86+Jp8dpSLDDtNXWCbw1ncDcMa7zr7GrrA3ZB/fnWWD2bMkdFhfSRFRL2H26Cptt64uJrHpNXNWURdFfbsgSY1iqe1gpOu4YsdORLf8A6rRMm9NjDaajWqnEuUqdkQ4PkdRIBqLb7OlXbu2lGOYKxjIdoUjcHpyq9t2v39KkW7WUef8AyasjHVMrlN3aMxjcA9tZaAvMz503geIjMqHdpAbkSBMepAPyNaLGqGUqwBBBBB1EHcGsF9hu2yVVXYIwKOGQEAQV+I7jbXf3riUUmdqUmjWcT4R3yKA7W8rAkqdSsQV/fSsq/ZW79qFu5ePclS5YHKxUEAqeh1GvSpmH7R3gN8/8r2mDaEiQbYII06VR4/iV2/DsxOZXXKpIVZICgCZMkc96sT4qmVxxSyt8fW2ei9k8AtrDxbGVGd3QfyEwp66hZ/xVdgU3b0AERAiOlOA1rMJ1XM0UkVJAs0s0kUUB0DXVciloBaSg0UA5S0lFQAoooqQBrD9vMEO9tuqjOyPr/EbbWioPXTMPc1uKznbjDzYVx/07gJ/pcG2fqyn2quauLO8bqSM7gcQtwSDBzHw6TpqPoQferTB3f9DWXtESSRr79ZG1WmAxY2JO8id/9/WvPpI9RW1TNXaubTzqS1U+Ex4IAJ5flUtcSI36fWtKejK1skOgmnHAFMI9OF/0qSGKBr+966uNUe5dAqK3ERrPzqHJIlRbOsXiAAT71mL+MyyxESNfWdI+vypzinHlzELLkGIGiyORY6VR3bz3XbvCAAICoSAOup3Ooqhrk7ZoT4ql2bjsZjO8w5B+JLjhh0zHOCPI5vzpcH2LspeFwFiA2ZUJGQNuDtJg7SaznZzjK4e4M+iMAjzyg+B/MCSCf5vKvREIIkVug1JGCTlBunVnIWuq5vXlRSzEKAJJJgAdSazeK7Wkn+zoCv8AHclQR1VdyPMxXUpKPZXGLlpGmArqKpeCdoO+YpcAW4BIg+F12JWdiDuPMVdCpTTVohprTCKSlNZHtBgrli42ITxoSDcGudNIlTzXy5UbpBK9GtBrqsjw7tLckZsr29JP4gDoCsaH3/WtVbuAiQQQdQRqD6VCkmGmuxykNE0k10QPUUUtQBKKKKkBTGMwq3LbI4lWUqR5ERT5pDUA8p4jgWs3mtOfEuo/nTUBh8tRyINN2r0gH2Iq77f2h9oWROa0I9UdufL46zllI2mJkTB+u+9YcsUnSPSwybVstsPeKwQdJ36VIPF+7IG45dZ1MDygGq9Wyr6iogxEshbZTqeinSfbT61XDstydWaP/wBQAFQCNT8RkqAdpjmdgPXpVg3GQyyv/BrG43C91aYKZLZfmsxHuRUnD4rQ+9dt0tFMFb2XOI4kToNuZ/KqfG8QnRT70mKxHh0151T9+5MKkQd3IAB8gsk/Sq0r2XtqOkTUXLHMnRR1P+lPHBlQNeWp6kmT+td8HwZ8bMcxBUTER4QSqjpJqxv250rqTrRzBXspXtHy9+fSrDg/a65hvBlDWtgCW8JjSNNB5ee1M3rf794/0qsxNsiSszBjUbxt5jyNdQk10cZYJrZpcVjnxPiusCvK2v8Adg9TOrnzPyFNO3LlVbwi5KTyYDTo3T8voOVN2+IkuZ1GcqvkFBU/NgT71xJuTO4KMIqixe6yMrr8SNmX1HL0IkH1r0TCYkOiuuzqGHowBH515s1/N8xWu7G4rNhQCI7t3Qf0hjlj2IHtWnx2+jJ5KV2jQTXF1JEHY0CuiK1GU85xNr7NiXtLOU+NP6WOqj0YGKu+C8Qe1cVG/unJCcyGZ9JPTWKr+2q/2m2R/wC2Z9M//NNYG6cviPwuHHkIJn56Vm/WZorlCz0AUU3h7uZFYaZgGjmJE13FaDMSaSiigCiiipAUhpTQaAx3/iJg5t2rg/A5Q+lwaf8Acq/Osfh2EfvevTe0eB77C3UG5Qlf6l8S/UCvMbQmD1E/P/msmdbs2+M7VEq++gqqvKW6iAdvyqwvHQef+1Sez3BTib2Vv7tRNwjpOiz1bX2BqnHG2aM0kkVV4NCKdVVWYayWOw8soMx6U7hm+Ec4Bj11q349wU2LmQfDlLWGJ1yDVrRPMrp7EedVVqNCNQQDPrt+td5FRVhdjt9o9KioYkxM6AcyToIrvENoasOzeB7y7mPw2gD5FzOX5CT8qrii6bLbAcPKWwp3+Jj/ADMZb/T2pvEWYNXhtfT9/wCtQsXYldNwZrg7TKZrW886qsXaIPl08qvbtoT02qu4gfCTtAOp20G58qldiXRH4WQGdRrDA+zAn/7Zqax/DoYMk5AGzRy1zz58x11FLwlZm5sGCaeeUGR7lqtssg/v51EnUiYx5RKjh6ycts5200BnQiBP/bpXo/AcGbeHRWmYLGdDLsW1HXWqbsVgFzXrgRVgraSANMiktHTVyPatVXoYo0rPLyyuVCikL0TWa7WcdyDubR+8ceIj/poef9R1AHvyruTpFaVujPcZx4vYl2/Cv3anrlJk/wCaflTmGsllfKYhdTygEGB56TVdYw45AwNAPPrVzgSmQAAkPctpsYYG4oMeQ/0rGnykbnHhA2+FSEUdFA+Qp6kpa3Hnj9FFFQAooooANJRUfF45LS5rrqg6sQB9aAeavJETQdBmj0zGD8orW9oe2tnujbsMz3bgKgKrSoOhcgidjpWWyz4VVlgAQVjTyOxrNnkmqRs8aLuznE8vKrTsJxy3ZzLeOTvWDqxBygiUKsfwiMkTzJqLdsQuv7/elRMPYS46IRmTMc8HwgMCFDeRaNP5aqwyot8iN+zXdt8XbFuzJGbvgyxvkCnvG/pCnWsJwp5zCICuxUcwjQyz/m+lNnD22ebchWLQonJ4TITXeBDkTGvlVjw/D5WJ5swPyAA/Kpyzs58eDs6v2PCJrRdkbX9nnmblyfVWyj6AVT8RuqIzGOnUnoo5mjhPHHsNkNp8lw5gCVEPEGNY13I3BFcQ2qLMunZsbizUe+mmnSKbwHGEunKvhcEhrbEZhpIMA6g9RUi7tpUNCMrKW+mo/fnVZjUAttm0GVp6c5/WrnEDn0FZ3iid44Qk5Bq8T4ttJ9YHuelEvZ3J6pCcIQiwgIgwCRz8v0qa9whfCJJ8KDmXOige9c2/hJOgGpPIVDwHaXLeDraN0JORQYyk6F2MRMaATOvnUQSlK30dZZcI8Y9no/COHixZS2NSBLHq7asfck1LLVh2/wDEO9JVcLqOt0fTTWq/E8bv4keO4VQmMiAoPRp8R+dbnlilo8xYpP0aHj/bFLc27H3l3Ykaonm5H5b1lLRJJLHMzmWY7knn5eldJhgNuQ2jSpGFwxL6kDy8uXpWac3I148ShthYwhYwCB7df2avey+DLsCFHdWjo0a3LkRp/Ku/mY6VXJcVCFtjM8xCR3jHpPKfnvtW5wlkKigDLAGkzB5689efOrcUK2U5sl6Q9FLSClitJlHqKKKAKSlooCNj8YLVtnaSFEwNydgB5kkD3rzXiDXb1xrjRcyEu2b4FRTlVUAH4rkx1yA16LxbhnfoELsgDqxK6E5TMTy1jXyrJ2uH3Gt3FsWctr7Q0ktDEWWhFQMfgGUEknmYFVzVo7g6ZVplbEOk6khRpOiIGMnlqW+VP45cls5T4mIQGdieeumgk+1GGvW7eRiVDuLt19RoXypaUnackmP5vOuc1u5cTOQbdsXLr/wEIkBSdjLOulY3D5JHoLL/AJtkLHYe4mGuwxb7sshJkjm0HnpJFUPZ63lt3C1zIGVQqkxmZgVDwdwocn/itV3Z7lUjVrS2wvMu65QPma3K8Htmwtl1VlCKhEaHKB+oq3DG0yjyGrT/AIeb28JaNxlzOlpGJsiXViCiKrKgHQE5tZkUuDsPmvBC0KQLZuA5hKgzBgldefSvVBbArEY8f2zETzddPIWkg+hIb5V1mjUbOfHdySKazbyX1BJfMpAZtSCPEYPIMJ0GnhqVxnDhLGaQIYZJn+83AnlMR713jsKwDXM2ll7LMhjS2w1ccxqxB5EelTBiVZFOXvAr5nX+JMrK0TodGrPx3G/Zpc9S4mfxbgOt1BH3SuLmgCsCzICdxKi4D5elapeOWjbDB1MqDlUy2on4RrWfQKbF4JbN3DqjWy+WQFRu9sPr8UZ4I6VIwXZ7ElTksqFmUIcAZWAZYkTlgx7Ryq/8bozLJ8jjEcR7xiMwtD+YjvGnoDovrqfSm7pRAJIAmIn8ubGrRexF9x42sqOhDXP0Apu52IvWhmtiy56KCjR5Tp9RXMsMmWwzRRR37D3/AAiUt81EZm/qPL0ruxge6PdEGCJSfIwy+caH3qZhcUVbK6kFWgiCCCNYI61D4i6KtllOS4Lv3qGQCWLfeLOhBUkEj+WdqpUXK11Ra5KDUu79jvErarZDBWLqSwyiRkUAvm12iNucedO2ltgF8wzNcAe238DBVtXEB+Rj9Kcw3EPvUCobsZlZEIJZXUqY5DrrA0qZwfsqmJsMzu2hdLXhhkyMVDNOpbQaaDersULRTnyVJkW9w9p0kc9gddYFSuG4JjcCLAEal1BJP8qhh9RpWkfs1aaM+Zo/iIP1IJ+tTcHw23a+BQOp5n3q2OFJ7KpZ21oY4fwRLRkAFtdcqjfeABz51PIroCiKuM7ZyBSxSxRFSQOUUUtQBKKKKkAa4v2cyspkBgVMb6iNK7oqARMDwu3atLaRRkUQAQDPUnqT1qHjOAi7iLbvBtpbZe7jQuzAgkbEAD5xVxSVIK/C8CsW3zpbAYbakhZ3ygmF9qngUsUVBNiRULiHBrV+DcWSvwsCVYeQZSDHlU6ipBneJ9j7TWXFkZLpXKtwsxP9LEkyh5j3qQnZPDaHul6kAsFJ80Byn5Vc0tRoWQcFwe3aFwIul1y7qYiWABAHTTbzqWiAAACABAA5AbCu6KkgSKSK6ooCm4r2at32DksjxBZCBmA2DAggx1phOxtgQSGZlZWDsxZpUzA5AHYgDWr+KCKildnXJ1RFsYRUEIqqOiqAPpTlmwF+EAAkkwIkkyT6k07FEVJyJFLSxRQHNFLRFAEUlLFFAdUUUUAUUUVACiiigCiiigFFJRRQBRRRQBRRRUgKSiioAE0CkoqQdUlFFAEUUUUAUUUUAUUlFAKaSiigP//Z"/>
          <p:cNvSpPr>
            <a:spLocks noChangeAspect="1" noChangeArrowheads="1"/>
          </p:cNvSpPr>
          <p:nvPr/>
        </p:nvSpPr>
        <p:spPr bwMode="auto">
          <a:xfrm>
            <a:off x="73025" y="-1042988"/>
            <a:ext cx="2105025" cy="2181226"/>
          </a:xfrm>
          <a:prstGeom prst="rect">
            <a:avLst/>
          </a:prstGeom>
          <a:noFill/>
          <a:ln w="9525">
            <a:noFill/>
            <a:miter lim="800000"/>
            <a:headEnd/>
            <a:tailEnd/>
          </a:ln>
        </p:spPr>
        <p:txBody>
          <a:bodyPr/>
          <a:lstStyle/>
          <a:p>
            <a:endParaRPr lang="nl-NL">
              <a:latin typeface="Calibri" pitchFamily="34" charset="0"/>
            </a:endParaRPr>
          </a:p>
        </p:txBody>
      </p:sp>
      <p:sp>
        <p:nvSpPr>
          <p:cNvPr id="74759" name="AutoShape 8" descr="data:image/jpg;base64,/9j/4AAQSkZJRgABAQAAAQABAAD/2wCEAAkGBhQSEBUUEBQUFBQUFBUUFBQWFBUXFBYUFBQVFBUWFBUYGyYeFxojGhUUHy8gIycpLCwsFSAxNTAqNScrLCkBCQoKDgwOGg8PGikdHyQpKSkpLSwpLCwqLCksKSwpLCksKSwpKSwpKSkpKSwsLCkpLCwsLCkpLCkpLCksLCwsKf/AABEIAOUA3QMBIgACEQEDEQH/xAAbAAABBQEBAAAAAAAAAAAAAAAAAQMEBQYCB//EAEEQAAIBAgQDBgMGAwcCBwAAAAECEQADBBIhMQVBUQYTImFxgTKRoRQjQrHB8FJiciQzgpLR4fFDogcVFlNzstL/xAAZAQEAAwEBAAAAAAAAAAAAAAAAAQMEAgX/xAAjEQACAgICAgIDAQAAAAAAAAAAAQIRAyESMQRBIlETMmEj/9oADAMBAAIRAxEAPwD3CiiigCiiigCiiKShAUTRSUAtFJRQBSiqDtNxhrZS1bbK9ySW0JW2u5AOkkkAT59KrrPaW7aYI33+YErJCMuWJNwgQV1AkCZ68q3kinTLFilKPJI2FJVPwntGt1u7de7uGSomVYDfK2mo6EA1cV3Fpq0cNNOmLRSUV0QLRRRUAKKKKkBNFAoqAAoopKAWlpBS0Ak0UGigFooooApDRQaAWiaSigFmia5qOeIWxc7s3EFzfJmGbrtvQEimcViltoXuEKqiST0p4Vmu3uDDYRmJcMnwZSYliFlh0HXlUPSJStmYuY83r73X0LGFU/hRdFHruT5k0Ya5Ja8dQwCW/wChSSW/xNJ9FFM4dQNN4Eb/AC+lJjr5+ETMZRHIt4f1FeY25M9lJQiv4S7eKhkujxd063IBBkDRwPPKT8q9Es3QyhlIIIBBGxB2Irzm5gRbuysKsQI6Kqrr6xTmD4o1mRbuOozEkQGQE6wFiB7D860Yp8NMyZ4fkqS7PRqKznBO1XeP3d3KpJhDsX84OnyM+VaKtiafRhars6pKKKEBRRRUgWikpaAIpKKKAWiaSioAUUUVIOqK5omoAtFFFAJS0UlSANecceu/2jEaEzeVQBuTktqIPIzz5V6MTXld/FFne4Njic8+XfgA/IVTlei7CrZsuyXHzeU27hPeW+Z3ZZiW/mB0PsedU/bTtAz27tuzGVQQW/jdT8I6KCN+ZHzruIXnwmL722NwzAcjpDqfbKfVahW7YZcrmQRBIO4/EffWq3k+NHccfyEwzeEOecE+UiancJ4UwLX3kFyCi9FAhSwjfVj7io2L7i0V7x0Ufx3WZ9YByrbU66EHWAMw3rS4XFEC3nKXbV0hVuICpDN8EiSGB2kcyKojxT43tluTMm0ioxnOZ/cVXkaae9X+LwcuQtR24QQPr70cWaFJMr7NySN5ABkfEDMgr0I/StZhO1692veW72ePEBb0kcwSQIO9Z/DcOM+h58/X986YxWOInK1sH8FsgtcbpmgjLPntXcJSj0VZYwk9mrTtgn47V1F5uQhAHUhWJj51fI4IBGoOoPka8/fEhFzOYAEtzHoOus1pex2Mz4RFIIa3Nt1O4I1A/wApWrsWRy0zPnwrHVF7RSTRNaDMLRSTRNALSTQaSaAWikpaAWikpagBRRWP7bYLK6X2GZIFtt5QyxVljaZIPtUSdKyUrdGworz3h3H8Tay65lZQ6JcObMhg+C4NQROoMx6VocH22sNpczWm5hlJUH+tZEesVysiZ04SRoaQtVViO1WFRSxv2yByVgzHoABrJ296w/GcfdxNzPcZlRdVsAnIJ2zkau0e2tRLIokwxuXRsO0vHBbtm3bM3nUhQNcgOhdugGsdTWHs4b7trY2KFR6gafWjCYG1+G2oPMxlM9c29WK4eFJCyRsBzO/Os85uRrx4+N2c8dxK3MPaYnxEI8c4YZH9Pi+lU+B1A8pQ+RXT9BT5s3Et3A6n4UQGCRAYREAwPiYz1prh9ovdAswSXulj+GBqGMa6ExHORUPoJtOxrinCrhd3spbuZ7XdsHRnNrMIzqACQYXcA7Vp+zgt4fBpakubYBzNbZQWktKBgJg/LSnAFwqFmJe45HQFmA0VR+FRr6CTWcfGM+IGY5nPxNrAWZyrOy6Vy6bT+jj8SlKzVWrkWnu5lTnncFkCjeQGHKedR+F9qbWIOUPacSFFy3mGVjoouI+qg7BpImqriGDu38EAviRyzZdyALue3p+JYEEdDVXwrhgW7euNbFs3lCFERktWlBViRngsxKggAQK6uS2VT5ctF12rxzWkypo7nLME5Rz5b1WcJsQJiJ+vqeu9N8f4kb2IEHQBmj3gfr7Dzpy1iSABtA1P751xN/RtxLdslm1NzNd1AI7tAdJj42HMzt0itD2QvE4i/Hw5bQJ5d4M0j1ylfpWVs27t24LdpJZoAua5FIGZpPULBjzr0fg/C0w9oW05asx3Zj8THzNXYcbvkynyMkWuKJ81BwPGLV4uLThu7bK0ToffcaHUaaVm+1XbAAPYw7eL4bl38NoHQhTzfl5fSoPYPEr9quIhBU2F2ne25XnzhxV7n8kkZVC4uRvppQabpQasKxygUgNKKABS0lBoBaK5JooDuoPGuH9/YuW+bKcp6MNVPzAqdQagHm/A7YvYdrFyVey/hP4kmShHocy/4SK4Nkhsl4AXRqCNA6/xJ1Hlyqb2owj4TFDE2xNu4fvB5n4lPQE+IHkZ611xrFLesK1u2Lqydc2UoR7Zlasc40zdjmmisuYeRG8HrGoMidPSn7eEkeL/AJ96j8FJbU5oJAgtmg+sT862GE4WNzVai26Re5JK2ZnuYI89BpWjwWCBGokxFLxDhIKkjp9RXOD4kEsFmBJBCqo1ZmbRVXzJ/KukuL+RXOacbid4vggKnLv+tY27eOFvi4wgaJdyiRBIMn+EyAZ5xvVg/bx/tHdZrSvmyC3kdlzzpba9MBuUhSJrrjrC4i3EX+8Qb85nwt76VCnGXWiqMnLTGe1+EXEYUXrTk92M4ynQgwDJ5ECsjwrEXyZt22uj4ZynQtoJYe29WeDx9p0C3lgspGoILAeGZHOOtXGA7VW7CC2FDqBCusW16Q0iC3mN6tVVTRw7u0y7xb/ZsJIEm1bUAciQAonymsrirrmMz5iN45n06VI41xl76ZRltrIMauWjUAnQAelUbG4CD923lkKjTUTlbX1iuGXRtHZtzeQBS9xlYKAJYkkaD671q+F9izAfGvlG/dI0BfJrnM9Yj1qj4fxdrbo628rLm5gocywSfxdDEct6k38UbzB7pLnlm1A6Quw+VSpRjutkOM5Ol0eg4C3at24s5FtrJ8JGUTqSTWJ7RdrnvEph2KWts40e5PMH8KfU+VVhwgIYAuhIYEK58QbSIiIqL3JX4oGhk7AD9NK6ebkqRzHx6dyLDszw0Pe1HhtAPHIu5ISesBWPyqx4QuXjbgc8NmPrKj9BTXZm94XNtczO8/wqqBQqZjHOCYAJhuVSOyrd9xPEXl1RLYtA8jBUaeUq9Mf7HORqjcilAoFBrWZToUorgGugaAWlpJpaASilpKAcpKKWoA1iMOrqVcBlIggiQayOM7BZGL4W81ob5STl+YIMes1sqaxSyjAblWA9SDUNJ9kptHnfAyS0uZJ8cyToRoTPWtZxHia2LIcidgqzGZiCYnkAASTyANYTg+OG2khVB6ghUEH5mtFxXD/aLaqpEqHBUmAy3EyMM0aGNjWGMmr+z0MsbiqF4B2t+1Plt3rLRq1sWriws6lWZpPrEbVJuAW74JgqWkdASCAR03PzrJ8C7M37b+ImVtNYRiLahLbGWaEJNx94JgflVlxQEM9tZhbdo2xOgUArHzU1z8t8na9WU416KrG8AVsXcNsumW737qXXuhcExeCxmOkmNp51dYsqtoBDKIgIMzKgEzPPrVFieOZEVrjfeWj4N/GhgMhHmPYFQeVT8bw/+zd5h3i02Ru7YSApZdEO4Gvw66SNK74prRMahJnWE4EbuEVR4bieK2x/iILFT1XxZT/tTfZnjwtj7LiwFyyiFogwY7tp0zD/ALhBrS8EuhlkctGXmrD4gTz6zzFReP8AZm1eBZgVYwMwjUTAzKdGifXzrtK0JFfxTswoBuYaRzNrUqf6I+H6isrY4iGbKqNmmIzqQN5Jj4RpGsGnL/B2VjbS+LipoQWu5FOkLlzwT5Dap3DeFFAQxDT/AAgKo8lUfrrXEnXZ3BSk9Da6biJ9PYVKwl6RFWPCuA94ZO1Xf/kmHkLmRXHIOob5TXKg5F8pxh2Zp7Z3/XWq+6Ecw4MEGGChis6EgHSelbLEcCAcJrDTH0mpbcCsKAGCLO0kT7SamOKVnM80KMHwuy7jucEpTvT43YjvMoMMWC/3SzMySxOm9ej8D4MmFsrbt8tWbmzbEn8o5CqTgB+z4q5ZYAd7DK0bso685WD/AITWqrZjSo8/Jp0KDXVcV0KsKxQK6oU0ooApaKWgEpKWigHKSliigEoNFFAef8c7H/Zu8v2ZKMxd0j4RuI6jcH26VWcP4+GifBmErmIhtgwVuoOhFepMKxHaRbYv5URAtu3BUKoXPcbOdIiYVf8ANWbLCNcjVhyStRGvtmdYDlDGjAiQdNp3qBiMJexNq3ctuEuZSjyNCAxmDBjWT71YWcHZMHurfnCL6knSplvgCrraZ7QO6oRknrkYED2iqYIuyb9GHvdl2w9+092Lys+oUy7ZddQ3LbnzrSYvinelLYtOgkXLkhdFtsDACkyS2X2BqTiez97Pm71XEZQXWCgmTGSAZ0+VLh+G92CZzO0Sx0mNgByA10867myvHDZDw9zusUpXa4IaJhojLPKddD5xz074rx/vLxsWw0CVuOvLqM3IDy15ab05h7Ga8sjSWuEHlyj5tUIRnuFQIZzpEALJUAeZMn3NVXUS9x5TKTg+KVgQghcxlvNmkwI5SBPUVe4Zdo2Me2lRBwnuMpX+7gKeo+PTTzK61MtuIlYIIGX0I0rmf2WYtaZdC7mC2VbIrIzMQYdwgHgQ7iZkneB51kcZiWbE3LNoYe0lpC7d6qw2VQx3EkmdIq+e2HUBiRlMqy6MrcipqPiuy4vsDeZHgRmFsLcI82zFfp8q2Yc0VCumef5HjSlktbRd8OuAYbDXACJh8pJOUMJKifwjkKzHb3h0LmRS/wB5muMPFcykT8XIeQ0GlX3FPDaVU0CoFXXbLoKyZyi4z3FLqxGcSdDEZssww0Ejly6UWVJt12RLA3GKvofa8DYz2y6qGZ7BuGXRF1STvuCfQit32Z4qcRhrd1gAWGsGQSDBI8pBrJ2MCcVcNtPhgC442RDroebkaAecmt5hMIttQqgADoAJPMmOZ3pht3JnWZJVFeh2uxSRXQFXmcUCuopBSzQBFLSUTQBSTSmkoB2kpaSgFpKWkoCNxLGizZe42yIzH/CJivOcPfuOWa4IZnLepOrT6a6coAr0jG4RbttkcSraEbSJB/SvPOLXAuLvW20hyZ/+ViVA9RFZ86+Jp8dpSLDDtNXWCbw1ncDcMa7zr7GrrA3ZB/fnWWD2bMkdFhfSRFRL2H26Cptt64uJrHpNXNWURdFfbsgSY1iqe1gpOu4YsdORLf8A6rRMm9NjDaajWqnEuUqdkQ4PkdRIBqLb7OlXbu2lGOYKxjIdoUjcHpyq9t2v39KkW7WUef8AyasjHVMrlN3aMxjcA9tZaAvMz503geIjMqHdpAbkSBMepAPyNaLGqGUqwBBBBB1EHcGsF9hu2yVVXYIwKOGQEAQV+I7jbXf3riUUmdqUmjWcT4R3yKA7W8rAkqdSsQV/fSsq/ZW79qFu5ePclS5YHKxUEAqeh1GvSpmH7R3gN8/8r2mDaEiQbYII06VR4/iV2/DsxOZXXKpIVZICgCZMkc96sT4qmVxxSyt8fW2ei9k8AtrDxbGVGd3QfyEwp66hZ/xVdgU3b0AERAiOlOA1rMJ1XM0UkVJAs0s0kUUB0DXVciloBaSg0UA5S0lFQAoooqQBrD9vMEO9tuqjOyPr/EbbWioPXTMPc1uKznbjDzYVx/07gJ/pcG2fqyn2quauLO8bqSM7gcQtwSDBzHw6TpqPoQferTB3f9DWXtESSRr79ZG1WmAxY2JO8id/9/WvPpI9RW1TNXaubTzqS1U+Ex4IAJ5flUtcSI36fWtKejK1skOgmnHAFMI9OF/0qSGKBr+966uNUe5dAqK3ERrPzqHJIlRbOsXiAAT71mL+MyyxESNfWdI+vypzinHlzELLkGIGiyORY6VR3bz3XbvCAAICoSAOup3Ooqhrk7ZoT4ql2bjsZjO8w5B+JLjhh0zHOCPI5vzpcH2LspeFwFiA2ZUJGQNuDtJg7SaznZzjK4e4M+iMAjzyg+B/MCSCf5vKvREIIkVug1JGCTlBunVnIWuq5vXlRSzEKAJJJgAdSazeK7Wkn+zoCv8AHclQR1VdyPMxXUpKPZXGLlpGmArqKpeCdoO+YpcAW4BIg+F12JWdiDuPMVdCpTTVohprTCKSlNZHtBgrli42ITxoSDcGudNIlTzXy5UbpBK9GtBrqsjw7tLckZsr29JP4gDoCsaH3/WtVbuAiQQQdQRqD6VCkmGmuxykNE0k10QPUUUtQBKKKKkBTGMwq3LbI4lWUqR5ERT5pDUA8p4jgWs3mtOfEuo/nTUBh8tRyINN2r0gH2Iq77f2h9oWROa0I9UdufL46zllI2mJkTB+u+9YcsUnSPSwybVstsPeKwQdJ36VIPF+7IG45dZ1MDygGq9Wyr6iogxEshbZTqeinSfbT61XDstydWaP/wBQAFQCNT8RkqAdpjmdgPXpVg3GQyyv/BrG43C91aYKZLZfmsxHuRUnD4rQ+9dt0tFMFb2XOI4kToNuZ/KqfG8QnRT70mKxHh0151T9+5MKkQd3IAB8gsk/Sq0r2XtqOkTUXLHMnRR1P+lPHBlQNeWp6kmT+td8HwZ8bMcxBUTER4QSqjpJqxv250rqTrRzBXspXtHy9+fSrDg/a65hvBlDWtgCW8JjSNNB5ee1M3rf794/0qsxNsiSszBjUbxt5jyNdQk10cZYJrZpcVjnxPiusCvK2v8Adg9TOrnzPyFNO3LlVbwi5KTyYDTo3T8voOVN2+IkuZ1GcqvkFBU/NgT71xJuTO4KMIqixe6yMrr8SNmX1HL0IkH1r0TCYkOiuuzqGHowBH515s1/N8xWu7G4rNhQCI7t3Qf0hjlj2IHtWnx2+jJ5KV2jQTXF1JEHY0CuiK1GU85xNr7NiXtLOU+NP6WOqj0YGKu+C8Qe1cVG/unJCcyGZ9JPTWKr+2q/2m2R/wC2Z9M//NNYG6cviPwuHHkIJn56Vm/WZorlCz0AUU3h7uZFYaZgGjmJE13FaDMSaSiigCiiipAUhpTQaAx3/iJg5t2rg/A5Q+lwaf8Acq/Osfh2EfvevTe0eB77C3UG5Qlf6l8S/UCvMbQmD1E/P/msmdbs2+M7VEq++gqqvKW6iAdvyqwvHQef+1Sez3BTib2Vv7tRNwjpOiz1bX2BqnHG2aM0kkVV4NCKdVVWYayWOw8soMx6U7hm+Ec4Bj11q349wU2LmQfDlLWGJ1yDVrRPMrp7EedVVqNCNQQDPrt+td5FRVhdjt9o9KioYkxM6AcyToIrvENoasOzeB7y7mPw2gD5FzOX5CT8qrii6bLbAcPKWwp3+Jj/ADMZb/T2pvEWYNXhtfT9/wCtQsXYldNwZrg7TKZrW886qsXaIPl08qvbtoT02qu4gfCTtAOp20G58qldiXRH4WQGdRrDA+zAn/7Zqax/DoYMk5AGzRy1zz58x11FLwlZm5sGCaeeUGR7lqtssg/v51EnUiYx5RKjh6ycts5200BnQiBP/bpXo/AcGbeHRWmYLGdDLsW1HXWqbsVgFzXrgRVgraSANMiktHTVyPatVXoYo0rPLyyuVCikL0TWa7WcdyDubR+8ceIj/poef9R1AHvyruTpFaVujPcZx4vYl2/Cv3anrlJk/wCaflTmGsllfKYhdTygEGB56TVdYw45AwNAPPrVzgSmQAAkPctpsYYG4oMeQ/0rGnykbnHhA2+FSEUdFA+Qp6kpa3Hnj9FFFQAooooANJRUfF45LS5rrqg6sQB9aAeavJETQdBmj0zGD8orW9oe2tnujbsMz3bgKgKrSoOhcgidjpWWyz4VVlgAQVjTyOxrNnkmqRs8aLuznE8vKrTsJxy3ZzLeOTvWDqxBygiUKsfwiMkTzJqLdsQuv7/elRMPYS46IRmTMc8HwgMCFDeRaNP5aqwyot8iN+zXdt8XbFuzJGbvgyxvkCnvG/pCnWsJwp5zCICuxUcwjQyz/m+lNnD22ebchWLQonJ4TITXeBDkTGvlVjw/D5WJ5swPyAA/Kpyzs58eDs6v2PCJrRdkbX9nnmblyfVWyj6AVT8RuqIzGOnUnoo5mjhPHHsNkNp8lw5gCVEPEGNY13I3BFcQ2qLMunZsbizUe+mmnSKbwHGEunKvhcEhrbEZhpIMA6g9RUi7tpUNCMrKW+mo/fnVZjUAttm0GVp6c5/WrnEDn0FZ3iid44Qk5Bq8T4ttJ9YHuelEvZ3J6pCcIQiwgIgwCRz8v0qa9whfCJJ8KDmXOige9c2/hJOgGpPIVDwHaXLeDraN0JORQYyk6F2MRMaATOvnUQSlK30dZZcI8Y9no/COHixZS2NSBLHq7asfck1LLVh2/wDEO9JVcLqOt0fTTWq/E8bv4keO4VQmMiAoPRp8R+dbnlilo8xYpP0aHj/bFLc27H3l3Ykaonm5H5b1lLRJJLHMzmWY7knn5eldJhgNuQ2jSpGFwxL6kDy8uXpWac3I148ShthYwhYwCB7df2avey+DLsCFHdWjo0a3LkRp/Ku/mY6VXJcVCFtjM8xCR3jHpPKfnvtW5wlkKigDLAGkzB5689efOrcUK2U5sl6Q9FLSClitJlHqKKKAKSlooCNj8YLVtnaSFEwNydgB5kkD3rzXiDXb1xrjRcyEu2b4FRTlVUAH4rkx1yA16LxbhnfoELsgDqxK6E5TMTy1jXyrJ2uH3Gt3FsWctr7Q0ktDEWWhFQMfgGUEknmYFVzVo7g6ZVplbEOk6khRpOiIGMnlqW+VP45cls5T4mIQGdieeumgk+1GGvW7eRiVDuLt19RoXypaUnackmP5vOuc1u5cTOQbdsXLr/wEIkBSdjLOulY3D5JHoLL/AJtkLHYe4mGuwxb7sshJkjm0HnpJFUPZ63lt3C1zIGVQqkxmZgVDwdwocn/itV3Z7lUjVrS2wvMu65QPma3K8Htmwtl1VlCKhEaHKB+oq3DG0yjyGrT/AIeb28JaNxlzOlpGJsiXViCiKrKgHQE5tZkUuDsPmvBC0KQLZuA5hKgzBgldefSvVBbArEY8f2zETzddPIWkg+hIb5V1mjUbOfHdySKazbyX1BJfMpAZtSCPEYPIMJ0GnhqVxnDhLGaQIYZJn+83AnlMR713jsKwDXM2ll7LMhjS2w1ccxqxB5EelTBiVZFOXvAr5nX+JMrK0TodGrPx3G/Zpc9S4mfxbgOt1BH3SuLmgCsCzICdxKi4D5elapeOWjbDB1MqDlUy2on4RrWfQKbF4JbN3DqjWy+WQFRu9sPr8UZ4I6VIwXZ7ElTksqFmUIcAZWAZYkTlgx7Ryq/8bozLJ8jjEcR7xiMwtD+YjvGnoDovrqfSm7pRAJIAmIn8ubGrRexF9x42sqOhDXP0Apu52IvWhmtiy56KCjR5Tp9RXMsMmWwzRRR37D3/AAiUt81EZm/qPL0ruxge6PdEGCJSfIwy+caH3qZhcUVbK6kFWgiCCCNYI61D4i6KtllOS4Lv3qGQCWLfeLOhBUkEj+WdqpUXK11Ra5KDUu79jvErarZDBWLqSwyiRkUAvm12iNucedO2ltgF8wzNcAe238DBVtXEB+Rj9Kcw3EPvUCobsZlZEIJZXUqY5DrrA0qZwfsqmJsMzu2hdLXhhkyMVDNOpbQaaDersULRTnyVJkW9w9p0kc9gddYFSuG4JjcCLAEal1BJP8qhh9RpWkfs1aaM+Zo/iIP1IJ+tTcHw23a+BQOp5n3q2OFJ7KpZ21oY4fwRLRkAFtdcqjfeABz51PIroCiKuM7ZyBSxSxRFSQOUUUtQBKKKKkAa4v2cyspkBgVMb6iNK7oqARMDwu3atLaRRkUQAQDPUnqT1qHjOAi7iLbvBtpbZe7jQuzAgkbEAD5xVxSVIK/C8CsW3zpbAYbakhZ3ygmF9qngUsUVBNiRULiHBrV+DcWSvwsCVYeQZSDHlU6ipBneJ9j7TWXFkZLpXKtwsxP9LEkyh5j3qQnZPDaHul6kAsFJ80Byn5Vc0tRoWQcFwe3aFwIul1y7qYiWABAHTTbzqWiAAACABAA5AbCu6KkgSKSK6ooCm4r2at32DksjxBZCBmA2DAggx1phOxtgQSGZlZWDsxZpUzA5AHYgDWr+KCKildnXJ1RFsYRUEIqqOiqAPpTlmwF+EAAkkwIkkyT6k07FEVJyJFLSxRQHNFLRFAEUlLFFAdUUUUAUUUVACiiigCiiigFFJRRQBRRRQBRRRUgKSiioAE0CkoqQdUlFFAEUUUUAUUUUAUUlFAKaSiigP//Z"/>
          <p:cNvSpPr>
            <a:spLocks noChangeAspect="1" noChangeArrowheads="1"/>
          </p:cNvSpPr>
          <p:nvPr/>
        </p:nvSpPr>
        <p:spPr bwMode="auto">
          <a:xfrm>
            <a:off x="73025" y="-1042988"/>
            <a:ext cx="2105025" cy="2181226"/>
          </a:xfrm>
          <a:prstGeom prst="rect">
            <a:avLst/>
          </a:prstGeom>
          <a:noFill/>
          <a:ln w="9525">
            <a:noFill/>
            <a:miter lim="800000"/>
            <a:headEnd/>
            <a:tailEnd/>
          </a:ln>
        </p:spPr>
        <p:txBody>
          <a:bodyPr/>
          <a:lstStyle/>
          <a:p>
            <a:endParaRPr lang="nl-NL">
              <a:latin typeface="Calibri" pitchFamily="34" charset="0"/>
            </a:endParaRPr>
          </a:p>
        </p:txBody>
      </p:sp>
      <p:pic>
        <p:nvPicPr>
          <p:cNvPr id="29706" name="Picture 10" descr="http://images.elfwood.com/art/t/r/trumbo/cerberus.jpg"/>
          <p:cNvPicPr>
            <a:picLocks noChangeAspect="1" noChangeArrowheads="1"/>
          </p:cNvPicPr>
          <p:nvPr/>
        </p:nvPicPr>
        <p:blipFill>
          <a:blip r:embed="rId3" cstate="print"/>
          <a:srcRect/>
          <a:stretch>
            <a:fillRect/>
          </a:stretch>
        </p:blipFill>
        <p:spPr bwMode="auto">
          <a:xfrm>
            <a:off x="6588125" y="2205038"/>
            <a:ext cx="1458913" cy="1511300"/>
          </a:xfrm>
          <a:prstGeom prst="rect">
            <a:avLst/>
          </a:prstGeom>
          <a:noFill/>
          <a:ln w="9525">
            <a:noFill/>
            <a:miter lim="800000"/>
            <a:headEnd/>
            <a:tailEnd/>
          </a:ln>
        </p:spPr>
      </p:pic>
      <p:pic>
        <p:nvPicPr>
          <p:cNvPr id="29708" name="Picture 12" descr="http://t0.gstatic.com/images?q=tbn:ANd9GcS2Hxn69sln6BJrW8QL3DmNNwHt9AS4XtWqcvXWjacGO6oQY-JPtQ"/>
          <p:cNvPicPr>
            <a:picLocks noChangeAspect="1" noChangeArrowheads="1"/>
          </p:cNvPicPr>
          <p:nvPr/>
        </p:nvPicPr>
        <p:blipFill>
          <a:blip r:embed="rId4" cstate="print"/>
          <a:srcRect/>
          <a:stretch>
            <a:fillRect/>
          </a:stretch>
        </p:blipFill>
        <p:spPr bwMode="auto">
          <a:xfrm>
            <a:off x="1619250" y="2565400"/>
            <a:ext cx="998538" cy="1150938"/>
          </a:xfrm>
          <a:prstGeom prst="rect">
            <a:avLst/>
          </a:prstGeom>
          <a:noFill/>
          <a:ln w="9525">
            <a:noFill/>
            <a:miter lim="800000"/>
            <a:headEnd/>
            <a:tailEnd/>
          </a:ln>
        </p:spPr>
      </p:pic>
      <p:sp>
        <p:nvSpPr>
          <p:cNvPr id="74762" name="AutoShape 14" descr="data:image/jpg;base64,/9j/4AAQSkZJRgABAQAAAQABAAD/2wCEAAkGBhIQERQUExISFRUWFiIaFxgYFhoYGBgeFhwaIBshGh4XJyseIyUmIB4bIS8sIzMpLCwsFx4xNTArQTIrMykBCQoKDgwNGg4PGjQiHyU1NDU1MTE1LDU1LyozNTUtNTY1MCw1NCwsLCw0MywzMiwtNS00NC01NCo0LSw0NDAvKf/AABEIAGYAZgMBIgACEQEDEQH/xAAcAAACAwEAAwAAAAAAAAAAAAAABgMFBwQBAgj/xABEEAACAQMCAgYECggEBwAAAAABAgMABBESIQUxBgcTIkFRMmFxkhdUcoGRobGy0dMUIzM1QkRScxUWYsI0Q1OClKLB/8QAGwEAAgMBAQEAAAAAAAAAAAAABAUAAwYCAQf/xAA0EQABAwIDBQYEBgMAAAAAAAABAAIDBBEhMUEFElFxsRMzYYGR0RRSweEWIjRi8PEycqH/2gAMAwEAAhEDEQA/ANxoooqKIqC2vY5dXZuj6GKNpYNpYYyrY5EZGx33rPesXjomuV4flgixdtOOQkBYKiE59H0mYY3wgzjUKQZZ+HqwaG5itpU9GSBwjD1HRsw9RznFLp69sUvZbpPG2iIZAXN3rr6HorOOifWvG0ei8kiLrkmaEhoyoxhpFUl4z55GnbORyGhW10kqK8bq6MMqykMpHmCNjRzJGvF2m6oLS3NS0UVRdKOl8Ngq6xJJJJns4o11O+MZPkFGRksQBmuiQBcrwC6vaoJ+n3Do5jC17biQHBUuNjnGCeQOfDOazO547xG9mxcT9lGigmK2LxqWJBCs+dbbDJwQBkY50vwv+puIEjRi9zIkSkAgrlcyPnOoISdznJRRnPJXJtSMG0Y3svAIptM613YL6LorJ+r/AIlNY3VvZdo0ttMrBNZJeJ4kLdzyQqD3TnB5Y8dYo+CZk7BIzIqh7Cx26UUUUVcuEUt9YHSg8Ps3lQKZWISJW5F28SOZCjLHHgtWXSPjiWNtLcOrMsa5KqMsckAAZ9ZFY3c9ncb3lwtxJqLd+UYjZsaljUHuqMYA9XOgqusbTNBIJJ4K+CLfdjlqqKx4jNe8TLXTiVjbYbuKqsFbYFV2IzvvTgTpXYHYbKNuQ2A8PUKUuHcPzczXFoIyqYiVSxKybZch98blcHcbHNMR4iwODbz+1dDDf16vCstXOM0gdfQevJN7x7zjG3dbfAZ4c1EbW2uxq0IzY3ONMi7EYYjDgjcYPliqZ+ml9wl4rKK4/UZXs9SxFlR2OsM0g2wc4J2Ax5VYXwE7b2dxqxhZMpGwHPAcPqA+r6aoej98Ybm5Uu8s5Kxwq0mokDUzAuo0d0kFvLfANEUUj4g5zTew/wAbjrpbXAYIeUBxAI81dX3WZxeGBpGnVgT+rkiSCSIbgESELkEbjIOCfLx9b3jaxh3R5L26ZcGRR2pbTnTrMfdCg+AOcefMwLZDhcLSgs6EEzjP8TeiyDkO8dJ8wwJ5VzdGrfMEaG4eN2jyjxy90+a6dRUupO4GMqV5HOLZqgzx3cbtB9eYzwtfzvYKtke46wz6f2pOFyXifqzbTBDkvIGjEjSOcuSS2FXcgY32Bz4C2tYZIU0Q2wXfcyTg5zkkkrqYnJJ5eJrm4bxe5V3iuI0aRd00EKZRgnKhu6TtghTsfDG9TSdK41IVobtWO2OwY7+rGx+agZRI51gwHXC+Pjmr27oGa4uM8RubSezlWfMqSs+hVCoQqnI051EEFkyST3zy5DdujnHo762iuItQSQZAbAYEEgg4zuCCD7KwS3MXELxnZG7OCPRpkUoe0diTtnIwB9tNfRbiY4VOixBf0e5uFWVSSSjSZVXQs2ANWkMCDsBinNBVNiLaZ+BPhqcelkPURtezfaMb8dMOmK2KigUU+S5Zl1zdJk7EcPXvSTYaXB9CNWB39bkYA8gT5ZyNraMEKIlZz6KBV1Hw2H/3kK5rrjk91K9ydLTXMmy6SfHCKDqGyjYezenzgHA1tlyTqlcDtH9n8I8lGfnxk0h2jVdmbnyHXyWwoZY6GlDQ0GR+JJsQAcv6+16Gye54dGxeFBCz6joLO0WQNRIXAI28xgnnV7ZSduNUd7rBP/LWHAzyGGVmH/cc103FmZwyy7RnYoDu4/1MPAnfA9WTzFVnGOBWMSGZ4gnZjYxlkY7YAGgjJOwHt9tJDIyU/mH5jwAPLPXkUrdvlxd9ui9+IWiRAtcXlxoPNTIEByQO6sShvEbLS3cyteSQQW4/RoA5Kgd2TbJZgB6O2QN99Qzz2rIYXB1lgWPLXqkKA/whi3h9dMvQyDVLK74LoqhCMjAk16tiSP4RR5jFPGZCbkegOWWWuaYPoOzp+0lBBOnub3y0sMVYf5T1qUmurmWM/wABYAHHLOBk4OD4cqXLngq/pK25k7GZT2lu6gaJcE6S6qAFcacEjnjlsMvsquSNLKB45Qt9YYerz/BP6e2waaHGFYo2HwdQ0MpXBBGCCSR7aGo53vk3C7O+mR5ZHx4+ll/w/aODWjFW11x2FRovVWJgQQMO6HI2MbqPaPAj186rJeNhiEs7xzq2HaBTEnh6cy6vMhRqJPLHh2dGuO/pavb3ABdV73gJkO2QPPzx7dvCz4NahYOwZRhMxsvgyncH16lIJ9ZI5g1w7dgJDm4jS4LbcQCL/wAzXLmP3t04db8EiycI7GQpcoGkYlhI3eEufEEjn5jnUjcKi8I1B8CBgg+YxT5dcIikh7Er3AMKP6cDCkeseFJfGLCezZQzI8TnSj47+rwDLn6xtRsFX2xtezuvL29Fotn1lM1ggqIwdAbD/vv6+O5dXPTgcShdXXRPAQsoHJsjusvjggePI557V5rBbLpldcLk7aF01SLoYaNiAQRnJPLfHyjRWkifvsDlkdoU4pql0Qy05HEKr4VGrQpnwOR4EHPMHmKveHdKprZh2rmWAncnd4/WDzI9vl9M/WN0dtoOLTxRQokYjjYIuygsozgVQf4RD/QPpNLKiKMuLZMfLotNBC+to2FrACBYG5vhh8uXgtVjkDAEHIIyD5g8qTOlvFe1m7AAaIiGY55uRsPLug5PrP08PCekcltE9siZPOJzuEDc9QPPB5efI1VPwiNjlwWY7sxY5JPMnfxpXTUQilLnnDT3/mqqpaSZ0l90flONzYEjyN/RdmoeYpn6FoP1zeege7r/ABNJf+CQ/wBH/sfxpt6AQLGtwqjADr9aDzq6tDewdunh1CP2jJP2QEjQAToSdD+0JspT6bftLf2P/spspR6cxK7wqwOysQQSPFB4e2lND348+hSmmBMzN3O490vSs0ZWVB34jqXnvjmDjwIyK0iwuxNEki8nUMPnFZi3DIz4N77fjTP0Hv8As4pYpHAER1qWPKM+vyBB+mmNfEHxBzcx0P3Ru04niQTFoAOBsb4+OA0Vt0g6Qi2AVRqlcdxTnTgHcsR4D6+VJtw7yydpKxd+QJGAo8lA2Ar04g36VM8zliCSIxkrpjz3RgfT8+9c/wDhqf6vfb8aup6dkLP3a+yIoKR7WiVzAScRcnAcrHFcPSX0U9p+wUVo3VV0EsuISXK3MTSCNYygMkgwXL59Fh5Cin1OLRhZba0hkrHki2noLLm61P31cf2YvuilqmXrU/fVx/Zi+6KWqX1Pela/Yf6Fnn1KKKKKHTlFMfQf+Y+Wv3BS5TH0H/mPlr9wULV9w7y6hJ9sdy3/AG+hTRSP0qfN4efdhUeoFmc/Zj6KeKRekf8Axcu39AHrGhT9rGl+z+9PL2SrZ7N6pb4X6FV1QTWupgckbaWA5MMg4PzgH5qnop2CRktTJEyVu68XCKKKK8Vi03qJ/bXvyIvtloo6if2178iL7ZaKdQ92F8z2n+sk5lK/Wp++rj+zF90UtVu/SPqptb65e5kluUkdVUhGjC4QYGzox+uq/wCA+z+MXnvQ/lUNNTue/eCdbO2zBS0zYng3F8rceaxiitn+A+z+MXnvQ/lUfAfZ/GLz3ofyqq+DfxCP/EVL8rvQe6ximDoVKA86Z3IR8e+pP1L9NaK/UdZ4OLi8BxsdUJx83Z0vS9Vd7w+cSW2b1Xj0OCYoHUg5GNRCkfSd+VD1NDI6FzRifug6zbVPURhjQRjqB9CVOazriBzcXH99vtrU/wDJ/FP+hZ/+S/5VS2XUnE+uS5nlEsjs7CEoI11HkO0Qscee2fIUHQ7Onjc7fFsOI+iEpdow08okdcjw+9lkNFbP8B9n8YvPeh/Ko+A+z+MXnvQ/lU0+DfxCb/iKl+V3oPdYxRWz/AfZ/GLz3ofyq8HqOsj/ADF778I+yKp8G/iFPxHTfK70HuqbqJ/bXvyIvtlopx6C9XicKadknll7YrjtMZVU1YGRz9Lnt7K80wjbutDVj6uYTzulGpTbRRRXaGRRRRUURRRRUURRRRUURRRRUURRRRUURRRRUUX/2Q=="/>
          <p:cNvSpPr>
            <a:spLocks noChangeAspect="1" noChangeArrowheads="1"/>
          </p:cNvSpPr>
          <p:nvPr/>
        </p:nvSpPr>
        <p:spPr bwMode="auto">
          <a:xfrm>
            <a:off x="73025" y="-465138"/>
            <a:ext cx="971550" cy="971551"/>
          </a:xfrm>
          <a:prstGeom prst="rect">
            <a:avLst/>
          </a:prstGeom>
          <a:noFill/>
          <a:ln w="9525">
            <a:noFill/>
            <a:miter lim="800000"/>
            <a:headEnd/>
            <a:tailEnd/>
          </a:ln>
        </p:spPr>
        <p:txBody>
          <a:bodyPr/>
          <a:lstStyle/>
          <a:p>
            <a:endParaRPr lang="nl-NL">
              <a:latin typeface="Calibri" pitchFamily="34" charset="0"/>
            </a:endParaRPr>
          </a:p>
        </p:txBody>
      </p:sp>
      <p:pic>
        <p:nvPicPr>
          <p:cNvPr id="29712" name="Picture 16" descr="http://members.multimania.nl/PeuterPagina/cadeautje.gif"/>
          <p:cNvPicPr>
            <a:picLocks noChangeAspect="1" noChangeArrowheads="1"/>
          </p:cNvPicPr>
          <p:nvPr/>
        </p:nvPicPr>
        <p:blipFill>
          <a:blip r:embed="rId5" cstate="print"/>
          <a:srcRect/>
          <a:stretch>
            <a:fillRect/>
          </a:stretch>
        </p:blipFill>
        <p:spPr bwMode="auto">
          <a:xfrm>
            <a:off x="7740650" y="4437063"/>
            <a:ext cx="647700" cy="647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9708"/>
                                        </p:tgtEl>
                                        <p:attrNameLst>
                                          <p:attrName>style.visibility</p:attrName>
                                        </p:attrNameLst>
                                      </p:cBhvr>
                                      <p:to>
                                        <p:strVal val="visible"/>
                                      </p:to>
                                    </p:set>
                                    <p:anim calcmode="lin" valueType="num">
                                      <p:cBhvr>
                                        <p:cTn id="7" dur="500" fill="hold"/>
                                        <p:tgtEl>
                                          <p:spTgt spid="29708"/>
                                        </p:tgtEl>
                                        <p:attrNameLst>
                                          <p:attrName>ppt_w</p:attrName>
                                        </p:attrNameLst>
                                      </p:cBhvr>
                                      <p:tavLst>
                                        <p:tav tm="0">
                                          <p:val>
                                            <p:fltVal val="0"/>
                                          </p:val>
                                        </p:tav>
                                        <p:tav tm="100000">
                                          <p:val>
                                            <p:strVal val="#ppt_w"/>
                                          </p:val>
                                        </p:tav>
                                      </p:tavLst>
                                    </p:anim>
                                    <p:anim calcmode="lin" valueType="num">
                                      <p:cBhvr>
                                        <p:cTn id="8" dur="500" fill="hold"/>
                                        <p:tgtEl>
                                          <p:spTgt spid="29708"/>
                                        </p:tgtEl>
                                        <p:attrNameLst>
                                          <p:attrName>ppt_h</p:attrName>
                                        </p:attrNameLst>
                                      </p:cBhvr>
                                      <p:tavLst>
                                        <p:tav tm="0">
                                          <p:val>
                                            <p:fltVal val="0"/>
                                          </p:val>
                                        </p:tav>
                                        <p:tav tm="100000">
                                          <p:val>
                                            <p:strVal val="#ppt_h"/>
                                          </p:val>
                                        </p:tav>
                                      </p:tavLst>
                                    </p:anim>
                                    <p:anim calcmode="lin" valueType="num">
                                      <p:cBhvr>
                                        <p:cTn id="9" dur="500" fill="hold"/>
                                        <p:tgtEl>
                                          <p:spTgt spid="29708"/>
                                        </p:tgtEl>
                                        <p:attrNameLst>
                                          <p:attrName>style.rotation</p:attrName>
                                        </p:attrNameLst>
                                      </p:cBhvr>
                                      <p:tavLst>
                                        <p:tav tm="0">
                                          <p:val>
                                            <p:fltVal val="360"/>
                                          </p:val>
                                        </p:tav>
                                        <p:tav tm="100000">
                                          <p:val>
                                            <p:fltVal val="0"/>
                                          </p:val>
                                        </p:tav>
                                      </p:tavLst>
                                    </p:anim>
                                    <p:animEffect transition="in" filter="fade">
                                      <p:cBhvr>
                                        <p:cTn id="10" dur="500"/>
                                        <p:tgtEl>
                                          <p:spTgt spid="2970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9706"/>
                                        </p:tgtEl>
                                        <p:attrNameLst>
                                          <p:attrName>style.visibility</p:attrName>
                                        </p:attrNameLst>
                                      </p:cBhvr>
                                      <p:to>
                                        <p:strVal val="visible"/>
                                      </p:to>
                                    </p:set>
                                    <p:animEffect transition="in" filter="fade">
                                      <p:cBhvr>
                                        <p:cTn id="15" dur="2000"/>
                                        <p:tgtEl>
                                          <p:spTgt spid="29706"/>
                                        </p:tgtEl>
                                      </p:cBhvr>
                                    </p:animEffect>
                                  </p:childTnLst>
                                </p:cTn>
                              </p:par>
                            </p:childTnLst>
                          </p:cTn>
                        </p:par>
                      </p:childTnLst>
                    </p:cTn>
                  </p:par>
                  <p:par>
                    <p:cTn id="16" fill="hold">
                      <p:stCondLst>
                        <p:cond delay="indefinite"/>
                      </p:stCondLst>
                      <p:childTnLst>
                        <p:par>
                          <p:cTn id="17" fill="hold">
                            <p:stCondLst>
                              <p:cond delay="0"/>
                            </p:stCondLst>
                            <p:childTnLst>
                              <p:par>
                                <p:cTn id="18" presetID="35" presetClass="entr" presetSubtype="0" fill="hold" nodeType="clickEffect">
                                  <p:stCondLst>
                                    <p:cond delay="0"/>
                                  </p:stCondLst>
                                  <p:childTnLst>
                                    <p:set>
                                      <p:cBhvr>
                                        <p:cTn id="19" dur="1" fill="hold">
                                          <p:stCondLst>
                                            <p:cond delay="0"/>
                                          </p:stCondLst>
                                        </p:cTn>
                                        <p:tgtEl>
                                          <p:spTgt spid="29698"/>
                                        </p:tgtEl>
                                        <p:attrNameLst>
                                          <p:attrName>style.visibility</p:attrName>
                                        </p:attrNameLst>
                                      </p:cBhvr>
                                      <p:to>
                                        <p:strVal val="visible"/>
                                      </p:to>
                                    </p:set>
                                    <p:animEffect transition="in" filter="fade">
                                      <p:cBhvr>
                                        <p:cTn id="20" dur="2000"/>
                                        <p:tgtEl>
                                          <p:spTgt spid="29698"/>
                                        </p:tgtEl>
                                      </p:cBhvr>
                                    </p:animEffect>
                                    <p:anim calcmode="lin" valueType="num">
                                      <p:cBhvr>
                                        <p:cTn id="21" dur="2000" fill="hold"/>
                                        <p:tgtEl>
                                          <p:spTgt spid="29698"/>
                                        </p:tgtEl>
                                        <p:attrNameLst>
                                          <p:attrName>style.rotation</p:attrName>
                                        </p:attrNameLst>
                                      </p:cBhvr>
                                      <p:tavLst>
                                        <p:tav tm="0">
                                          <p:val>
                                            <p:fltVal val="720"/>
                                          </p:val>
                                        </p:tav>
                                        <p:tav tm="100000">
                                          <p:val>
                                            <p:fltVal val="0"/>
                                          </p:val>
                                        </p:tav>
                                      </p:tavLst>
                                    </p:anim>
                                    <p:anim calcmode="lin" valueType="num">
                                      <p:cBhvr>
                                        <p:cTn id="22" dur="2000" fill="hold"/>
                                        <p:tgtEl>
                                          <p:spTgt spid="29698"/>
                                        </p:tgtEl>
                                        <p:attrNameLst>
                                          <p:attrName>ppt_h</p:attrName>
                                        </p:attrNameLst>
                                      </p:cBhvr>
                                      <p:tavLst>
                                        <p:tav tm="0">
                                          <p:val>
                                            <p:fltVal val="0"/>
                                          </p:val>
                                        </p:tav>
                                        <p:tav tm="100000">
                                          <p:val>
                                            <p:strVal val="#ppt_h"/>
                                          </p:val>
                                        </p:tav>
                                      </p:tavLst>
                                    </p:anim>
                                    <p:anim calcmode="lin" valueType="num">
                                      <p:cBhvr>
                                        <p:cTn id="23" dur="2000" fill="hold"/>
                                        <p:tgtEl>
                                          <p:spTgt spid="29698"/>
                                        </p:tgtEl>
                                        <p:attrNameLst>
                                          <p:attrName>ppt_w</p:attrName>
                                        </p:attrNameLst>
                                      </p:cBhvr>
                                      <p:tavLst>
                                        <p:tav tm="0">
                                          <p:val>
                                            <p:fltVal val="0"/>
                                          </p:val>
                                        </p:tav>
                                        <p:tav tm="100000">
                                          <p:val>
                                            <p:strVal val="#ppt_w"/>
                                          </p:val>
                                        </p:tav>
                                      </p:tavLst>
                                    </p:anim>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nodeType="clickEffect">
                                  <p:stCondLst>
                                    <p:cond delay="0"/>
                                  </p:stCondLst>
                                  <p:childTnLst>
                                    <p:set>
                                      <p:cBhvr>
                                        <p:cTn id="27" dur="1" fill="hold">
                                          <p:stCondLst>
                                            <p:cond delay="0"/>
                                          </p:stCondLst>
                                        </p:cTn>
                                        <p:tgtEl>
                                          <p:spTgt spid="29712"/>
                                        </p:tgtEl>
                                        <p:attrNameLst>
                                          <p:attrName>style.visibility</p:attrName>
                                        </p:attrNameLst>
                                      </p:cBhvr>
                                      <p:to>
                                        <p:strVal val="visible"/>
                                      </p:to>
                                    </p:set>
                                    <p:anim calcmode="lin" valueType="num">
                                      <p:cBhvr>
                                        <p:cTn id="28" dur="1000" fill="hold"/>
                                        <p:tgtEl>
                                          <p:spTgt spid="29712"/>
                                        </p:tgtEl>
                                        <p:attrNameLst>
                                          <p:attrName>ppt_w</p:attrName>
                                        </p:attrNameLst>
                                      </p:cBhvr>
                                      <p:tavLst>
                                        <p:tav tm="0">
                                          <p:val>
                                            <p:strVal val="#ppt_w+.3"/>
                                          </p:val>
                                        </p:tav>
                                        <p:tav tm="100000">
                                          <p:val>
                                            <p:strVal val="#ppt_w"/>
                                          </p:val>
                                        </p:tav>
                                      </p:tavLst>
                                    </p:anim>
                                    <p:anim calcmode="lin" valueType="num">
                                      <p:cBhvr>
                                        <p:cTn id="29" dur="1000" fill="hold"/>
                                        <p:tgtEl>
                                          <p:spTgt spid="29712"/>
                                        </p:tgtEl>
                                        <p:attrNameLst>
                                          <p:attrName>ppt_h</p:attrName>
                                        </p:attrNameLst>
                                      </p:cBhvr>
                                      <p:tavLst>
                                        <p:tav tm="0">
                                          <p:val>
                                            <p:strVal val="#ppt_h"/>
                                          </p:val>
                                        </p:tav>
                                        <p:tav tm="100000">
                                          <p:val>
                                            <p:strVal val="#ppt_h"/>
                                          </p:val>
                                        </p:tav>
                                      </p:tavLst>
                                    </p:anim>
                                    <p:animEffect transition="in" filter="fade">
                                      <p:cBhvr>
                                        <p:cTn id="30" dur="1000"/>
                                        <p:tgtEl>
                                          <p:spTgt spid="297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B8EF59AB-7D2A-4FC9-9756-1DA7B536A9CF}" type="slidenum">
              <a:rPr lang="nl-NL"/>
              <a:pPr>
                <a:defRPr/>
              </a:pPr>
              <a:t>73</a:t>
            </a:fld>
            <a:endParaRPr lang="nl-NL"/>
          </a:p>
        </p:txBody>
      </p:sp>
      <p:sp>
        <p:nvSpPr>
          <p:cNvPr id="3" name="Tekstvak 2"/>
          <p:cNvSpPr txBox="1"/>
          <p:nvPr/>
        </p:nvSpPr>
        <p:spPr>
          <a:xfrm>
            <a:off x="611188" y="549275"/>
            <a:ext cx="8064500" cy="2862263"/>
          </a:xfrm>
          <a:prstGeom prst="rect">
            <a:avLst/>
          </a:prstGeom>
          <a:noFill/>
        </p:spPr>
        <p:txBody>
          <a:bodyPr>
            <a:spAutoFit/>
          </a:bodyPr>
          <a:lstStyle/>
          <a:p>
            <a:pPr fontAlgn="auto">
              <a:spcBef>
                <a:spcPts val="0"/>
              </a:spcBef>
              <a:spcAft>
                <a:spcPts val="0"/>
              </a:spcAft>
              <a:defRPr/>
            </a:pPr>
            <a:r>
              <a:rPr lang="en-US" dirty="0">
                <a:latin typeface="+mn-lt"/>
              </a:rPr>
              <a:t>398   Quae contra </a:t>
            </a:r>
            <a:r>
              <a:rPr lang="en-US" dirty="0" err="1">
                <a:latin typeface="+mn-lt"/>
              </a:rPr>
              <a:t>breviter</a:t>
            </a:r>
            <a:r>
              <a:rPr lang="en-US" dirty="0">
                <a:latin typeface="+mn-lt"/>
              </a:rPr>
              <a:t> </a:t>
            </a:r>
            <a:r>
              <a:rPr lang="en-US" dirty="0" err="1">
                <a:latin typeface="+mn-lt"/>
              </a:rPr>
              <a:t>fata</a:t>
            </a:r>
            <a:r>
              <a:rPr lang="en-US" dirty="0">
                <a:latin typeface="+mn-lt"/>
              </a:rPr>
              <a:t> </a:t>
            </a:r>
            <a:r>
              <a:rPr lang="en-US" dirty="0" err="1">
                <a:latin typeface="+mn-lt"/>
              </a:rPr>
              <a:t>est</a:t>
            </a:r>
            <a:r>
              <a:rPr lang="en-US" dirty="0">
                <a:latin typeface="+mn-lt"/>
              </a:rPr>
              <a:t> </a:t>
            </a:r>
            <a:r>
              <a:rPr lang="en-US" dirty="0" err="1">
                <a:latin typeface="+mn-lt"/>
              </a:rPr>
              <a:t>Amphrysia</a:t>
            </a:r>
            <a:r>
              <a:rPr lang="en-US" dirty="0">
                <a:latin typeface="+mn-lt"/>
              </a:rPr>
              <a:t> </a:t>
            </a:r>
            <a:r>
              <a:rPr lang="en-US" dirty="0" err="1">
                <a:latin typeface="+mn-lt"/>
              </a:rPr>
              <a:t>vates</a:t>
            </a:r>
            <a:r>
              <a:rPr lang="en-US" dirty="0">
                <a:latin typeface="+mn-lt"/>
              </a:rPr>
              <a:t>:</a:t>
            </a:r>
            <a:endParaRPr lang="nl-NL" dirty="0">
              <a:latin typeface="+mn-lt"/>
            </a:endParaRPr>
          </a:p>
          <a:p>
            <a:pPr fontAlgn="auto">
              <a:spcBef>
                <a:spcPts val="0"/>
              </a:spcBef>
              <a:spcAft>
                <a:spcPts val="0"/>
              </a:spcAft>
              <a:defRPr/>
            </a:pPr>
            <a:r>
              <a:rPr lang="en-US" dirty="0">
                <a:latin typeface="+mn-lt"/>
              </a:rPr>
              <a:t>399   “</a:t>
            </a:r>
            <a:r>
              <a:rPr lang="en-US" dirty="0" err="1">
                <a:latin typeface="+mn-lt"/>
              </a:rPr>
              <a:t>Nullae</a:t>
            </a:r>
            <a:r>
              <a:rPr lang="en-US" dirty="0">
                <a:latin typeface="+mn-lt"/>
              </a:rPr>
              <a:t> hic </a:t>
            </a:r>
            <a:r>
              <a:rPr lang="en-US" dirty="0" err="1">
                <a:latin typeface="+mn-lt"/>
              </a:rPr>
              <a:t>insidiae</a:t>
            </a:r>
            <a:r>
              <a:rPr lang="en-US" dirty="0">
                <a:latin typeface="+mn-lt"/>
              </a:rPr>
              <a:t> tales (</a:t>
            </a:r>
            <a:r>
              <a:rPr lang="en-US" dirty="0" err="1">
                <a:latin typeface="+mn-lt"/>
              </a:rPr>
              <a:t>absiste</a:t>
            </a:r>
            <a:r>
              <a:rPr lang="en-US" dirty="0">
                <a:latin typeface="+mn-lt"/>
              </a:rPr>
              <a:t> </a:t>
            </a:r>
            <a:r>
              <a:rPr lang="en-US" dirty="0" err="1">
                <a:latin typeface="+mn-lt"/>
              </a:rPr>
              <a:t>moveri</a:t>
            </a:r>
            <a:r>
              <a:rPr lang="en-US" dirty="0">
                <a:latin typeface="+mn-lt"/>
              </a:rPr>
              <a:t>),</a:t>
            </a:r>
            <a:endParaRPr lang="nl-NL" dirty="0">
              <a:latin typeface="+mn-lt"/>
            </a:endParaRPr>
          </a:p>
          <a:p>
            <a:pPr fontAlgn="auto">
              <a:spcBef>
                <a:spcPts val="0"/>
              </a:spcBef>
              <a:spcAft>
                <a:spcPts val="0"/>
              </a:spcAft>
              <a:defRPr/>
            </a:pPr>
            <a:r>
              <a:rPr lang="en-US" dirty="0">
                <a:latin typeface="+mn-lt"/>
              </a:rPr>
              <a:t>400   </a:t>
            </a:r>
            <a:r>
              <a:rPr lang="en-US" dirty="0" err="1">
                <a:latin typeface="+mn-lt"/>
              </a:rPr>
              <a:t>nec</a:t>
            </a:r>
            <a:r>
              <a:rPr lang="en-US" dirty="0">
                <a:latin typeface="+mn-lt"/>
              </a:rPr>
              <a:t> vim </a:t>
            </a:r>
            <a:r>
              <a:rPr lang="en-US" dirty="0" err="1">
                <a:latin typeface="+mn-lt"/>
              </a:rPr>
              <a:t>tela</a:t>
            </a:r>
            <a:r>
              <a:rPr lang="en-US" dirty="0">
                <a:latin typeface="+mn-lt"/>
              </a:rPr>
              <a:t> </a:t>
            </a:r>
            <a:r>
              <a:rPr lang="en-US" dirty="0" err="1">
                <a:latin typeface="+mn-lt"/>
              </a:rPr>
              <a:t>ferunt</a:t>
            </a:r>
            <a:r>
              <a:rPr lang="en-US" dirty="0">
                <a:latin typeface="+mn-lt"/>
              </a:rPr>
              <a:t>; licet </a:t>
            </a:r>
            <a:r>
              <a:rPr lang="en-US" dirty="0" err="1">
                <a:latin typeface="+mn-lt"/>
              </a:rPr>
              <a:t>ingens</a:t>
            </a:r>
            <a:r>
              <a:rPr lang="en-US" dirty="0">
                <a:latin typeface="+mn-lt"/>
              </a:rPr>
              <a:t> </a:t>
            </a:r>
            <a:r>
              <a:rPr lang="en-US" dirty="0" err="1">
                <a:latin typeface="+mn-lt"/>
              </a:rPr>
              <a:t>ianitor</a:t>
            </a:r>
            <a:r>
              <a:rPr lang="en-US" dirty="0">
                <a:latin typeface="+mn-lt"/>
              </a:rPr>
              <a:t> </a:t>
            </a:r>
            <a:r>
              <a:rPr lang="en-US" dirty="0" err="1">
                <a:latin typeface="+mn-lt"/>
              </a:rPr>
              <a:t>antro</a:t>
            </a:r>
            <a:endParaRPr lang="nl-NL" dirty="0">
              <a:latin typeface="+mn-lt"/>
            </a:endParaRPr>
          </a:p>
          <a:p>
            <a:pPr fontAlgn="auto">
              <a:spcBef>
                <a:spcPts val="0"/>
              </a:spcBef>
              <a:spcAft>
                <a:spcPts val="0"/>
              </a:spcAft>
              <a:defRPr/>
            </a:pPr>
            <a:r>
              <a:rPr lang="en-US" dirty="0">
                <a:latin typeface="+mn-lt"/>
              </a:rPr>
              <a:t>401   </a:t>
            </a:r>
            <a:r>
              <a:rPr lang="en-US" dirty="0" err="1">
                <a:latin typeface="+mn-lt"/>
              </a:rPr>
              <a:t>aeternum</a:t>
            </a:r>
            <a:r>
              <a:rPr lang="en-US" dirty="0">
                <a:latin typeface="+mn-lt"/>
              </a:rPr>
              <a:t> </a:t>
            </a:r>
            <a:r>
              <a:rPr lang="en-US" dirty="0" err="1">
                <a:latin typeface="+mn-lt"/>
              </a:rPr>
              <a:t>latrans</a:t>
            </a:r>
            <a:r>
              <a:rPr lang="en-US" dirty="0">
                <a:latin typeface="+mn-lt"/>
              </a:rPr>
              <a:t> </a:t>
            </a:r>
            <a:r>
              <a:rPr lang="en-US" dirty="0" err="1">
                <a:latin typeface="+mn-lt"/>
              </a:rPr>
              <a:t>exsanguis</a:t>
            </a:r>
            <a:r>
              <a:rPr lang="en-US" dirty="0">
                <a:latin typeface="+mn-lt"/>
              </a:rPr>
              <a:t> </a:t>
            </a:r>
            <a:r>
              <a:rPr lang="en-US" dirty="0" err="1">
                <a:latin typeface="+mn-lt"/>
              </a:rPr>
              <a:t>terreat</a:t>
            </a:r>
            <a:r>
              <a:rPr lang="en-US" dirty="0">
                <a:latin typeface="+mn-lt"/>
              </a:rPr>
              <a:t> </a:t>
            </a:r>
            <a:r>
              <a:rPr lang="en-US" dirty="0" err="1">
                <a:latin typeface="+mn-lt"/>
              </a:rPr>
              <a:t>umbras</a:t>
            </a:r>
            <a:r>
              <a:rPr lang="en-US" dirty="0">
                <a:latin typeface="+mn-lt"/>
              </a:rPr>
              <a:t>,</a:t>
            </a:r>
            <a:endParaRPr lang="nl-NL" dirty="0">
              <a:latin typeface="+mn-lt"/>
            </a:endParaRPr>
          </a:p>
          <a:p>
            <a:pPr fontAlgn="auto">
              <a:spcBef>
                <a:spcPts val="0"/>
              </a:spcBef>
              <a:spcAft>
                <a:spcPts val="0"/>
              </a:spcAft>
              <a:defRPr/>
            </a:pPr>
            <a:r>
              <a:rPr lang="en-US" dirty="0">
                <a:latin typeface="+mn-lt"/>
              </a:rPr>
              <a:t>402   </a:t>
            </a:r>
            <a:r>
              <a:rPr lang="en-US" dirty="0" err="1">
                <a:latin typeface="+mn-lt"/>
              </a:rPr>
              <a:t>casta</a:t>
            </a:r>
            <a:r>
              <a:rPr lang="en-US" dirty="0">
                <a:latin typeface="+mn-lt"/>
              </a:rPr>
              <a:t> licet </a:t>
            </a:r>
            <a:r>
              <a:rPr lang="en-US" dirty="0" err="1">
                <a:latin typeface="+mn-lt"/>
              </a:rPr>
              <a:t>patrui</a:t>
            </a:r>
            <a:r>
              <a:rPr lang="en-US" dirty="0">
                <a:latin typeface="+mn-lt"/>
              </a:rPr>
              <a:t> </a:t>
            </a:r>
            <a:r>
              <a:rPr lang="en-US" dirty="0" err="1">
                <a:latin typeface="+mn-lt"/>
              </a:rPr>
              <a:t>servet</a:t>
            </a:r>
            <a:r>
              <a:rPr lang="en-US" dirty="0">
                <a:latin typeface="+mn-lt"/>
              </a:rPr>
              <a:t> Proserpina </a:t>
            </a:r>
            <a:r>
              <a:rPr lang="en-US" dirty="0" err="1">
                <a:latin typeface="+mn-lt"/>
              </a:rPr>
              <a:t>limen</a:t>
            </a:r>
            <a:r>
              <a:rPr lang="en-US" dirty="0">
                <a:latin typeface="+mn-lt"/>
              </a:rPr>
              <a:t>.</a:t>
            </a:r>
            <a:endParaRPr lang="nl-NL" dirty="0">
              <a:latin typeface="+mn-lt"/>
            </a:endParaRPr>
          </a:p>
          <a:p>
            <a:pPr fontAlgn="auto">
              <a:spcBef>
                <a:spcPts val="0"/>
              </a:spcBef>
              <a:spcAft>
                <a:spcPts val="0"/>
              </a:spcAft>
              <a:defRPr/>
            </a:pPr>
            <a:r>
              <a:rPr lang="en-US" dirty="0">
                <a:latin typeface="+mn-lt"/>
              </a:rPr>
              <a:t>403   </a:t>
            </a:r>
            <a:r>
              <a:rPr lang="en-US" dirty="0" err="1">
                <a:latin typeface="+mn-lt"/>
              </a:rPr>
              <a:t>Troius</a:t>
            </a:r>
            <a:r>
              <a:rPr lang="en-US" dirty="0">
                <a:latin typeface="+mn-lt"/>
              </a:rPr>
              <a:t> Aeneas, </a:t>
            </a:r>
            <a:r>
              <a:rPr lang="en-US" dirty="0" err="1">
                <a:latin typeface="+mn-lt"/>
              </a:rPr>
              <a:t>pietate</a:t>
            </a:r>
            <a:r>
              <a:rPr lang="en-US" dirty="0">
                <a:latin typeface="+mn-lt"/>
              </a:rPr>
              <a:t> </a:t>
            </a:r>
            <a:r>
              <a:rPr lang="en-US" dirty="0" err="1">
                <a:latin typeface="+mn-lt"/>
              </a:rPr>
              <a:t>insignis</a:t>
            </a:r>
            <a:r>
              <a:rPr lang="en-US" dirty="0">
                <a:latin typeface="+mn-lt"/>
              </a:rPr>
              <a:t> et </a:t>
            </a:r>
            <a:r>
              <a:rPr lang="en-US" dirty="0" err="1">
                <a:latin typeface="+mn-lt"/>
              </a:rPr>
              <a:t>armis</a:t>
            </a:r>
            <a:r>
              <a:rPr lang="en-US" dirty="0">
                <a:latin typeface="+mn-lt"/>
              </a:rPr>
              <a:t>,</a:t>
            </a:r>
            <a:endParaRPr lang="nl-NL" dirty="0">
              <a:latin typeface="+mn-lt"/>
            </a:endParaRPr>
          </a:p>
          <a:p>
            <a:pPr marL="342900" indent="-342900" fontAlgn="auto">
              <a:spcBef>
                <a:spcPts val="0"/>
              </a:spcBef>
              <a:spcAft>
                <a:spcPts val="0"/>
              </a:spcAft>
              <a:buFontTx/>
              <a:buAutoNum type="arabicPlain" startAt="404"/>
              <a:defRPr/>
            </a:pPr>
            <a:r>
              <a:rPr lang="en-US" dirty="0">
                <a:latin typeface="+mn-lt"/>
              </a:rPr>
              <a:t>   ad </a:t>
            </a:r>
            <a:r>
              <a:rPr lang="en-US" dirty="0" err="1">
                <a:latin typeface="+mn-lt"/>
              </a:rPr>
              <a:t>genitorem</a:t>
            </a:r>
            <a:r>
              <a:rPr lang="en-US" dirty="0">
                <a:latin typeface="+mn-lt"/>
              </a:rPr>
              <a:t> </a:t>
            </a:r>
            <a:r>
              <a:rPr lang="en-US" dirty="0" err="1">
                <a:latin typeface="+mn-lt"/>
              </a:rPr>
              <a:t>imas</a:t>
            </a:r>
            <a:r>
              <a:rPr lang="en-US" dirty="0">
                <a:latin typeface="+mn-lt"/>
              </a:rPr>
              <a:t> </a:t>
            </a:r>
            <a:r>
              <a:rPr lang="en-US" dirty="0" err="1">
                <a:latin typeface="+mn-lt"/>
              </a:rPr>
              <a:t>Erebi</a:t>
            </a:r>
            <a:r>
              <a:rPr lang="en-US" dirty="0">
                <a:latin typeface="+mn-lt"/>
              </a:rPr>
              <a:t> </a:t>
            </a:r>
            <a:r>
              <a:rPr lang="en-US" dirty="0" err="1">
                <a:latin typeface="+mn-lt"/>
              </a:rPr>
              <a:t>descendit</a:t>
            </a:r>
            <a:r>
              <a:rPr lang="en-US" dirty="0">
                <a:latin typeface="+mn-lt"/>
              </a:rPr>
              <a:t> ad </a:t>
            </a:r>
            <a:r>
              <a:rPr lang="en-US" dirty="0" err="1">
                <a:latin typeface="+mn-lt"/>
              </a:rPr>
              <a:t>umbras</a:t>
            </a:r>
            <a:r>
              <a:rPr lang="en-US" dirty="0">
                <a:latin typeface="+mn-lt"/>
              </a:rPr>
              <a:t>.</a:t>
            </a:r>
          </a:p>
          <a:p>
            <a:pPr fontAlgn="auto">
              <a:spcBef>
                <a:spcPts val="0"/>
              </a:spcBef>
              <a:spcAft>
                <a:spcPts val="0"/>
              </a:spcAft>
              <a:defRPr/>
            </a:pPr>
            <a:r>
              <a:rPr lang="en-US" dirty="0">
                <a:latin typeface="+mn-lt"/>
              </a:rPr>
              <a:t>405   Si </a:t>
            </a:r>
            <a:r>
              <a:rPr lang="en-US" dirty="0" err="1">
                <a:latin typeface="+mn-lt"/>
              </a:rPr>
              <a:t>te</a:t>
            </a:r>
            <a:r>
              <a:rPr lang="en-US" dirty="0">
                <a:latin typeface="+mn-lt"/>
              </a:rPr>
              <a:t> </a:t>
            </a:r>
            <a:r>
              <a:rPr lang="en-US" dirty="0" err="1">
                <a:latin typeface="+mn-lt"/>
              </a:rPr>
              <a:t>nulla</a:t>
            </a:r>
            <a:r>
              <a:rPr lang="en-US" dirty="0">
                <a:latin typeface="+mn-lt"/>
              </a:rPr>
              <a:t> </a:t>
            </a:r>
            <a:r>
              <a:rPr lang="en-US" dirty="0" err="1">
                <a:latin typeface="+mn-lt"/>
              </a:rPr>
              <a:t>movet</a:t>
            </a:r>
            <a:r>
              <a:rPr lang="en-US" dirty="0">
                <a:latin typeface="+mn-lt"/>
              </a:rPr>
              <a:t> </a:t>
            </a:r>
            <a:r>
              <a:rPr lang="en-US" dirty="0" err="1">
                <a:latin typeface="+mn-lt"/>
              </a:rPr>
              <a:t>tantae</a:t>
            </a:r>
            <a:r>
              <a:rPr lang="en-US" dirty="0">
                <a:latin typeface="+mn-lt"/>
              </a:rPr>
              <a:t> </a:t>
            </a:r>
            <a:r>
              <a:rPr lang="en-US" dirty="0" err="1">
                <a:latin typeface="+mn-lt"/>
              </a:rPr>
              <a:t>pietatis</a:t>
            </a:r>
            <a:r>
              <a:rPr lang="en-US" dirty="0">
                <a:latin typeface="+mn-lt"/>
              </a:rPr>
              <a:t> imago,</a:t>
            </a:r>
            <a:endParaRPr lang="nl-NL" dirty="0">
              <a:latin typeface="+mn-lt"/>
            </a:endParaRPr>
          </a:p>
          <a:p>
            <a:pPr fontAlgn="auto">
              <a:spcBef>
                <a:spcPts val="0"/>
              </a:spcBef>
              <a:spcAft>
                <a:spcPts val="0"/>
              </a:spcAft>
              <a:defRPr/>
            </a:pPr>
            <a:r>
              <a:rPr lang="en-US" dirty="0">
                <a:latin typeface="+mn-lt"/>
              </a:rPr>
              <a:t>406   at </a:t>
            </a:r>
            <a:r>
              <a:rPr lang="en-US" dirty="0" err="1">
                <a:latin typeface="+mn-lt"/>
              </a:rPr>
              <a:t>ramum</a:t>
            </a:r>
            <a:r>
              <a:rPr lang="en-US" dirty="0">
                <a:latin typeface="+mn-lt"/>
              </a:rPr>
              <a:t> </a:t>
            </a:r>
            <a:r>
              <a:rPr lang="en-US" dirty="0" err="1">
                <a:latin typeface="+mn-lt"/>
              </a:rPr>
              <a:t>hunc</a:t>
            </a:r>
            <a:r>
              <a:rPr lang="en-US" dirty="0">
                <a:latin typeface="+mn-lt"/>
              </a:rPr>
              <a:t>” (</a:t>
            </a:r>
            <a:r>
              <a:rPr lang="en-US" dirty="0" err="1">
                <a:latin typeface="+mn-lt"/>
              </a:rPr>
              <a:t>aperit</a:t>
            </a:r>
            <a:r>
              <a:rPr lang="en-US" dirty="0">
                <a:latin typeface="+mn-lt"/>
              </a:rPr>
              <a:t> </a:t>
            </a:r>
            <a:r>
              <a:rPr lang="en-US" dirty="0" err="1">
                <a:latin typeface="+mn-lt"/>
              </a:rPr>
              <a:t>ramum</a:t>
            </a:r>
            <a:r>
              <a:rPr lang="en-US" dirty="0">
                <a:latin typeface="+mn-lt"/>
              </a:rPr>
              <a:t> qui </a:t>
            </a:r>
            <a:r>
              <a:rPr lang="en-US" dirty="0" err="1">
                <a:latin typeface="+mn-lt"/>
              </a:rPr>
              <a:t>veste</a:t>
            </a:r>
            <a:r>
              <a:rPr lang="en-US" dirty="0">
                <a:latin typeface="+mn-lt"/>
              </a:rPr>
              <a:t> </a:t>
            </a:r>
            <a:r>
              <a:rPr lang="en-US" dirty="0" err="1">
                <a:latin typeface="+mn-lt"/>
              </a:rPr>
              <a:t>latebat</a:t>
            </a:r>
            <a:r>
              <a:rPr lang="en-US" dirty="0">
                <a:latin typeface="+mn-lt"/>
              </a:rPr>
              <a:t>)</a:t>
            </a:r>
            <a:endParaRPr lang="nl-NL" dirty="0">
              <a:latin typeface="+mn-lt"/>
            </a:endParaRPr>
          </a:p>
          <a:p>
            <a:pPr fontAlgn="auto">
              <a:spcBef>
                <a:spcPts val="0"/>
              </a:spcBef>
              <a:spcAft>
                <a:spcPts val="0"/>
              </a:spcAft>
              <a:defRPr/>
            </a:pPr>
            <a:r>
              <a:rPr lang="en-US" dirty="0">
                <a:latin typeface="+mn-lt"/>
              </a:rPr>
              <a:t>407   “</a:t>
            </a:r>
            <a:r>
              <a:rPr lang="en-US" dirty="0" err="1">
                <a:latin typeface="+mn-lt"/>
              </a:rPr>
              <a:t>agnoscas</a:t>
            </a:r>
            <a:r>
              <a:rPr lang="en-US" dirty="0">
                <a:latin typeface="+mn-lt"/>
              </a:rPr>
              <a:t>.”</a:t>
            </a:r>
            <a:endParaRPr lang="nl-NL" dirty="0">
              <a:latin typeface="+mn-lt"/>
            </a:endParaRPr>
          </a:p>
        </p:txBody>
      </p:sp>
      <p:cxnSp>
        <p:nvCxnSpPr>
          <p:cNvPr id="4" name="Rechte verbindingslijn 3"/>
          <p:cNvCxnSpPr/>
          <p:nvPr/>
        </p:nvCxnSpPr>
        <p:spPr>
          <a:xfrm>
            <a:off x="684213" y="3500438"/>
            <a:ext cx="684053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5781" name="Tekstvak 4"/>
          <p:cNvSpPr txBox="1">
            <a:spLocks noChangeArrowheads="1"/>
          </p:cNvSpPr>
          <p:nvPr/>
        </p:nvSpPr>
        <p:spPr bwMode="auto">
          <a:xfrm>
            <a:off x="684213" y="3644900"/>
            <a:ext cx="8064500" cy="2862263"/>
          </a:xfrm>
          <a:prstGeom prst="rect">
            <a:avLst/>
          </a:prstGeom>
          <a:noFill/>
          <a:ln w="9525">
            <a:noFill/>
            <a:miter lim="800000"/>
            <a:headEnd/>
            <a:tailEnd/>
          </a:ln>
        </p:spPr>
        <p:txBody>
          <a:bodyPr>
            <a:spAutoFit/>
          </a:bodyPr>
          <a:lstStyle/>
          <a:p>
            <a:r>
              <a:rPr lang="nl-NL">
                <a:latin typeface="Calibri" pitchFamily="34" charset="0"/>
              </a:rPr>
              <a:t>Hiertegen sprak de Amphrysische profetes kort:</a:t>
            </a:r>
          </a:p>
          <a:p>
            <a:r>
              <a:rPr lang="nl-NL">
                <a:latin typeface="Calibri" pitchFamily="34" charset="0"/>
              </a:rPr>
              <a:t>“Hier is niet een dergelijk addertje onder het gras (houd op je op te winden),</a:t>
            </a:r>
          </a:p>
          <a:p>
            <a:r>
              <a:rPr lang="nl-NL">
                <a:latin typeface="Calibri" pitchFamily="34" charset="0"/>
              </a:rPr>
              <a:t>en niet brengen de wapens geweld; laat dan de gigantische poortwachter in zijn grot</a:t>
            </a:r>
          </a:p>
          <a:p>
            <a:r>
              <a:rPr lang="nl-NL">
                <a:latin typeface="Calibri" pitchFamily="34" charset="0"/>
              </a:rPr>
              <a:t>eeuwig blaffend de bloedeloze schimmen angst aanjagen,</a:t>
            </a:r>
          </a:p>
          <a:p>
            <a:r>
              <a:rPr lang="nl-NL">
                <a:latin typeface="Calibri" pitchFamily="34" charset="0"/>
              </a:rPr>
              <a:t>laat dan Proserpina kuis het huis van haar oom bewonen.</a:t>
            </a:r>
          </a:p>
          <a:p>
            <a:r>
              <a:rPr lang="nl-NL">
                <a:latin typeface="Calibri" pitchFamily="34" charset="0"/>
              </a:rPr>
              <a:t>(Maar) de Trojaan Aeneas, opvallend door zijn plichtsgevoel en wapenfeiten,</a:t>
            </a:r>
          </a:p>
          <a:p>
            <a:r>
              <a:rPr lang="nl-NL">
                <a:latin typeface="Calibri" pitchFamily="34" charset="0"/>
              </a:rPr>
              <a:t>daalt af naar zijn vader naar de diepste schimmen van de Erebus.</a:t>
            </a:r>
          </a:p>
          <a:p>
            <a:r>
              <a:rPr lang="nl-NL">
                <a:latin typeface="Calibri" pitchFamily="34" charset="0"/>
              </a:rPr>
              <a:t>Als jou helemaal niet het/geen enkel aangezicht van zo’n groot plichtsgevoel raakt,</a:t>
            </a:r>
          </a:p>
          <a:p>
            <a:r>
              <a:rPr lang="nl-NL">
                <a:latin typeface="Calibri" pitchFamily="34" charset="0"/>
              </a:rPr>
              <a:t>herken dan tenminste deze tak” (zij toont de tak, die onder haar kleding verborgen</a:t>
            </a:r>
          </a:p>
          <a:p>
            <a:r>
              <a:rPr lang="nl-NL">
                <a:latin typeface="Calibri" pitchFamily="34" charset="0"/>
              </a:rPr>
              <a:t>ging.</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1086766E-183B-4572-8ECE-767E637D0DB3}" type="slidenum">
              <a:rPr lang="nl-NL"/>
              <a:pPr>
                <a:defRPr/>
              </a:pPr>
              <a:t>74</a:t>
            </a:fld>
            <a:endParaRPr lang="nl-NL"/>
          </a:p>
        </p:txBody>
      </p:sp>
      <p:sp>
        <p:nvSpPr>
          <p:cNvPr id="76803" name="Tekstvak 2"/>
          <p:cNvSpPr txBox="1">
            <a:spLocks noChangeArrowheads="1"/>
          </p:cNvSpPr>
          <p:nvPr/>
        </p:nvSpPr>
        <p:spPr bwMode="auto">
          <a:xfrm>
            <a:off x="611188" y="404813"/>
            <a:ext cx="6553200" cy="2862262"/>
          </a:xfrm>
          <a:prstGeom prst="rect">
            <a:avLst/>
          </a:prstGeom>
          <a:noFill/>
          <a:ln w="9525">
            <a:noFill/>
            <a:miter lim="800000"/>
            <a:headEnd/>
            <a:tailEnd/>
          </a:ln>
        </p:spPr>
        <p:txBody>
          <a:bodyPr>
            <a:spAutoFit/>
          </a:bodyPr>
          <a:lstStyle/>
          <a:p>
            <a:r>
              <a:rPr lang="en-US">
                <a:latin typeface="Calibri" pitchFamily="34" charset="0"/>
              </a:rPr>
              <a:t>407                  Tumida ex ira tum corda residunt;</a:t>
            </a:r>
            <a:endParaRPr lang="nl-NL">
              <a:latin typeface="Calibri" pitchFamily="34" charset="0"/>
            </a:endParaRPr>
          </a:p>
          <a:p>
            <a:r>
              <a:rPr lang="en-US">
                <a:latin typeface="Calibri" pitchFamily="34" charset="0"/>
              </a:rPr>
              <a:t>408   nec plura his. Ille admirans venerabile donum</a:t>
            </a:r>
            <a:endParaRPr lang="nl-NL">
              <a:latin typeface="Calibri" pitchFamily="34" charset="0"/>
            </a:endParaRPr>
          </a:p>
          <a:p>
            <a:r>
              <a:rPr lang="en-US">
                <a:latin typeface="Calibri" pitchFamily="34" charset="0"/>
              </a:rPr>
              <a:t>409   fatalis virgae longo post tempore visum</a:t>
            </a:r>
            <a:endParaRPr lang="nl-NL">
              <a:latin typeface="Calibri" pitchFamily="34" charset="0"/>
            </a:endParaRPr>
          </a:p>
          <a:p>
            <a:r>
              <a:rPr lang="en-US">
                <a:latin typeface="Calibri" pitchFamily="34" charset="0"/>
              </a:rPr>
              <a:t>410   caeruleam advertit puppim ripaeque propinquat.</a:t>
            </a:r>
            <a:endParaRPr lang="nl-NL">
              <a:latin typeface="Calibri" pitchFamily="34" charset="0"/>
            </a:endParaRPr>
          </a:p>
          <a:p>
            <a:r>
              <a:rPr lang="en-US">
                <a:latin typeface="Calibri" pitchFamily="34" charset="0"/>
              </a:rPr>
              <a:t>411   Inde alias animas, quae per iuga longa sedebant,</a:t>
            </a:r>
            <a:endParaRPr lang="nl-NL">
              <a:latin typeface="Calibri" pitchFamily="34" charset="0"/>
            </a:endParaRPr>
          </a:p>
          <a:p>
            <a:r>
              <a:rPr lang="en-US">
                <a:latin typeface="Calibri" pitchFamily="34" charset="0"/>
              </a:rPr>
              <a:t>412   deturbat laxatque foros; simul accipit alveo</a:t>
            </a:r>
            <a:endParaRPr lang="nl-NL">
              <a:latin typeface="Calibri" pitchFamily="34" charset="0"/>
            </a:endParaRPr>
          </a:p>
          <a:p>
            <a:r>
              <a:rPr lang="en-US">
                <a:latin typeface="Calibri" pitchFamily="34" charset="0"/>
              </a:rPr>
              <a:t>413   ingentem Aenean. Gemuit sub pondere cumba</a:t>
            </a:r>
            <a:endParaRPr lang="nl-NL">
              <a:latin typeface="Calibri" pitchFamily="34" charset="0"/>
            </a:endParaRPr>
          </a:p>
          <a:p>
            <a:r>
              <a:rPr lang="en-US">
                <a:latin typeface="Calibri" pitchFamily="34" charset="0"/>
              </a:rPr>
              <a:t>414   sutilis et multam accepit rimosa paludem.</a:t>
            </a:r>
            <a:endParaRPr lang="nl-NL">
              <a:latin typeface="Calibri" pitchFamily="34" charset="0"/>
            </a:endParaRPr>
          </a:p>
          <a:p>
            <a:r>
              <a:rPr lang="en-US">
                <a:latin typeface="Calibri" pitchFamily="34" charset="0"/>
              </a:rPr>
              <a:t>415   Tandem trans fluvium incolumis vatemque virumque</a:t>
            </a:r>
            <a:endParaRPr lang="nl-NL">
              <a:latin typeface="Calibri" pitchFamily="34" charset="0"/>
            </a:endParaRPr>
          </a:p>
          <a:p>
            <a:r>
              <a:rPr lang="en-US">
                <a:latin typeface="Calibri" pitchFamily="34" charset="0"/>
              </a:rPr>
              <a:t>416   informi limo glaucaque exponit in ulva.</a:t>
            </a:r>
            <a:endParaRPr lang="nl-NL">
              <a:latin typeface="Calibri" pitchFamily="34" charset="0"/>
            </a:endParaRPr>
          </a:p>
        </p:txBody>
      </p:sp>
      <p:cxnSp>
        <p:nvCxnSpPr>
          <p:cNvPr id="4" name="Rechte verbindingslijn 3"/>
          <p:cNvCxnSpPr/>
          <p:nvPr/>
        </p:nvCxnSpPr>
        <p:spPr>
          <a:xfrm>
            <a:off x="684213" y="3429000"/>
            <a:ext cx="684053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6805" name="Tekstvak 4"/>
          <p:cNvSpPr txBox="1">
            <a:spLocks noChangeArrowheads="1"/>
          </p:cNvSpPr>
          <p:nvPr/>
        </p:nvSpPr>
        <p:spPr bwMode="auto">
          <a:xfrm>
            <a:off x="684213" y="3573463"/>
            <a:ext cx="8280400" cy="2862262"/>
          </a:xfrm>
          <a:prstGeom prst="rect">
            <a:avLst/>
          </a:prstGeom>
          <a:noFill/>
          <a:ln w="9525">
            <a:noFill/>
            <a:miter lim="800000"/>
            <a:headEnd/>
            <a:tailEnd/>
          </a:ln>
        </p:spPr>
        <p:txBody>
          <a:bodyPr>
            <a:spAutoFit/>
          </a:bodyPr>
          <a:lstStyle/>
          <a:p>
            <a:r>
              <a:rPr lang="nl-NL" dirty="0">
                <a:latin typeface="Calibri" pitchFamily="34" charset="0"/>
              </a:rPr>
              <a:t>                Dan bedaart na zijn toorn zijn gezwollen hart;</a:t>
            </a:r>
          </a:p>
          <a:p>
            <a:r>
              <a:rPr lang="nl-NL" dirty="0">
                <a:latin typeface="Calibri" pitchFamily="34" charset="0"/>
              </a:rPr>
              <a:t>en (zij zei) niet meer dan deze dingen. Uit bewondering voor het eerbiedwaardige</a:t>
            </a:r>
          </a:p>
          <a:p>
            <a:r>
              <a:rPr lang="nl-NL" dirty="0">
                <a:latin typeface="Calibri" pitchFamily="34" charset="0"/>
              </a:rPr>
              <a:t>geschenk van de noodlotstwijg, dat na lange tijd gezien was/hij na lange tijd zag</a:t>
            </a:r>
          </a:p>
          <a:p>
            <a:r>
              <a:rPr lang="nl-NL" dirty="0">
                <a:latin typeface="Calibri" pitchFamily="34" charset="0"/>
              </a:rPr>
              <a:t>keert </a:t>
            </a:r>
            <a:r>
              <a:rPr lang="nl-NL" dirty="0" smtClean="0">
                <a:latin typeface="Calibri" pitchFamily="34" charset="0"/>
              </a:rPr>
              <a:t>hij zijn </a:t>
            </a:r>
            <a:r>
              <a:rPr lang="nl-NL" dirty="0">
                <a:latin typeface="Calibri" pitchFamily="34" charset="0"/>
              </a:rPr>
              <a:t>donkere schip en nadert de oever.</a:t>
            </a:r>
          </a:p>
          <a:p>
            <a:r>
              <a:rPr lang="nl-NL" dirty="0">
                <a:latin typeface="Calibri" pitchFamily="34" charset="0"/>
              </a:rPr>
              <a:t>Daarna verjaagt hij de andere, </a:t>
            </a:r>
            <a:r>
              <a:rPr lang="nl-NL" dirty="0" err="1">
                <a:latin typeface="Calibri" pitchFamily="34" charset="0"/>
              </a:rPr>
              <a:t>nl</a:t>
            </a:r>
            <a:r>
              <a:rPr lang="nl-NL" dirty="0">
                <a:latin typeface="Calibri" pitchFamily="34" charset="0"/>
              </a:rPr>
              <a:t> de schimmen, die op de lange roeibanken zaten,</a:t>
            </a:r>
          </a:p>
          <a:p>
            <a:r>
              <a:rPr lang="nl-NL" dirty="0">
                <a:latin typeface="Calibri" pitchFamily="34" charset="0"/>
              </a:rPr>
              <a:t>en hij maakt de dekken vrij; tegelijkertijd neemt hij in zijn schip</a:t>
            </a:r>
          </a:p>
          <a:p>
            <a:r>
              <a:rPr lang="nl-NL" dirty="0">
                <a:latin typeface="Calibri" pitchFamily="34" charset="0"/>
              </a:rPr>
              <a:t>de geweldige/imposante Aeneas op. Het gevlochten bootje steunde onder het gewicht</a:t>
            </a:r>
          </a:p>
          <a:p>
            <a:r>
              <a:rPr lang="nl-NL" dirty="0">
                <a:latin typeface="Calibri" pitchFamily="34" charset="0"/>
              </a:rPr>
              <a:t>en vol spleten nam het veel moeraswater op.</a:t>
            </a:r>
          </a:p>
          <a:p>
            <a:r>
              <a:rPr lang="nl-NL" dirty="0">
                <a:latin typeface="Calibri" pitchFamily="34" charset="0"/>
              </a:rPr>
              <a:t>Eindelijk zet hij aan de overkant van de rivier de profetes en de man ongedeerd</a:t>
            </a:r>
          </a:p>
          <a:p>
            <a:r>
              <a:rPr lang="nl-NL" dirty="0">
                <a:latin typeface="Calibri" pitchFamily="34" charset="0"/>
              </a:rPr>
              <a:t>aan land in de vieze modder en het blauwgroene riet.</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7AB63FE3-612F-4F61-8A4C-6169CC1F26CD}" type="slidenum">
              <a:rPr lang="nl-NL"/>
              <a:pPr>
                <a:defRPr/>
              </a:pPr>
              <a:t>75</a:t>
            </a:fld>
            <a:endParaRPr lang="nl-NL"/>
          </a:p>
        </p:txBody>
      </p:sp>
      <p:sp>
        <p:nvSpPr>
          <p:cNvPr id="77827" name="Rechthoek 2"/>
          <p:cNvSpPr>
            <a:spLocks noChangeArrowheads="1"/>
          </p:cNvSpPr>
          <p:nvPr/>
        </p:nvSpPr>
        <p:spPr bwMode="auto">
          <a:xfrm>
            <a:off x="611188" y="333375"/>
            <a:ext cx="7993062" cy="4892675"/>
          </a:xfrm>
          <a:prstGeom prst="rect">
            <a:avLst/>
          </a:prstGeom>
          <a:noFill/>
          <a:ln w="9525">
            <a:noFill/>
            <a:miter lim="800000"/>
            <a:headEnd/>
            <a:tailEnd/>
          </a:ln>
        </p:spPr>
        <p:txBody>
          <a:bodyPr>
            <a:spAutoFit/>
          </a:bodyPr>
          <a:lstStyle/>
          <a:p>
            <a:r>
              <a:rPr lang="nl-NL" sz="2400">
                <a:latin typeface="Calibri" pitchFamily="34" charset="0"/>
                <a:sym typeface="Symbol" pitchFamily="18" charset="2"/>
              </a:rPr>
              <a:t></a:t>
            </a:r>
          </a:p>
          <a:p>
            <a:r>
              <a:rPr lang="nl-NL" sz="2400">
                <a:latin typeface="Calibri" pitchFamily="34" charset="0"/>
                <a:sym typeface="Symbol" pitchFamily="18" charset="2"/>
              </a:rPr>
              <a:t>En aan de overkant aangekomen is 		       vervolgens </a:t>
            </a:r>
          </a:p>
          <a:p>
            <a:endParaRPr lang="nl-NL" sz="2400">
              <a:latin typeface="Calibri" pitchFamily="34" charset="0"/>
              <a:sym typeface="Symbol" pitchFamily="18" charset="2"/>
            </a:endParaRPr>
          </a:p>
          <a:p>
            <a:r>
              <a:rPr lang="nl-NL" sz="2400">
                <a:latin typeface="Calibri" pitchFamily="34" charset="0"/>
                <a:sym typeface="Symbol" pitchFamily="18" charset="2"/>
              </a:rPr>
              <a:t>helemaal een               -tje.</a:t>
            </a:r>
          </a:p>
          <a:p>
            <a:endParaRPr lang="nl-NL" sz="2400">
              <a:latin typeface="Calibri" pitchFamily="34" charset="0"/>
              <a:sym typeface="Symbol" pitchFamily="18" charset="2"/>
            </a:endParaRPr>
          </a:p>
          <a:p>
            <a:endParaRPr lang="nl-NL" sz="2400">
              <a:latin typeface="Calibri" pitchFamily="34" charset="0"/>
              <a:sym typeface="Symbol" pitchFamily="18" charset="2"/>
            </a:endParaRPr>
          </a:p>
          <a:p>
            <a:r>
              <a:rPr lang="nl-NL" sz="2400">
                <a:latin typeface="Calibri" pitchFamily="34" charset="0"/>
                <a:sym typeface="Symbol" pitchFamily="18" charset="2"/>
              </a:rPr>
              <a:t>De Sibylle werpt het driekoppige beest een koekje toe, waarvan ie gaat slapen.</a:t>
            </a:r>
          </a:p>
          <a:p>
            <a:endParaRPr lang="nl-NL" sz="2400">
              <a:latin typeface="Calibri" pitchFamily="34" charset="0"/>
              <a:sym typeface="Symbol" pitchFamily="18" charset="2"/>
            </a:endParaRPr>
          </a:p>
          <a:p>
            <a:endParaRPr lang="nl-NL" sz="2400">
              <a:latin typeface="Calibri" pitchFamily="34" charset="0"/>
              <a:sym typeface="Symbol" pitchFamily="18" charset="2"/>
            </a:endParaRPr>
          </a:p>
          <a:p>
            <a:endParaRPr lang="nl-NL" sz="2400">
              <a:latin typeface="Calibri" pitchFamily="34" charset="0"/>
              <a:sym typeface="Wingdings" pitchFamily="2" charset="2"/>
            </a:endParaRPr>
          </a:p>
          <a:p>
            <a:endParaRPr lang="nl-NL" sz="2400">
              <a:latin typeface="Calibri" pitchFamily="34" charset="0"/>
              <a:sym typeface="Wingdings" pitchFamily="2" charset="2"/>
            </a:endParaRPr>
          </a:p>
          <a:p>
            <a:r>
              <a:rPr lang="nl-NL" sz="2400">
                <a:latin typeface="Calibri" pitchFamily="34" charset="0"/>
                <a:sym typeface="Wingdings" pitchFamily="2" charset="2"/>
              </a:rPr>
              <a:t>En daarna maken Aeneas en zijn metgezellin zich uit de voeten. </a:t>
            </a:r>
          </a:p>
        </p:txBody>
      </p:sp>
      <p:pic>
        <p:nvPicPr>
          <p:cNvPr id="4" name="Afbeelding 3" descr="cerberus01.bmp"/>
          <p:cNvPicPr>
            <a:picLocks noChangeAspect="1"/>
          </p:cNvPicPr>
          <p:nvPr/>
        </p:nvPicPr>
        <p:blipFill>
          <a:blip r:embed="rId2" cstate="print"/>
          <a:srcRect/>
          <a:stretch>
            <a:fillRect/>
          </a:stretch>
        </p:blipFill>
        <p:spPr bwMode="auto">
          <a:xfrm>
            <a:off x="5076825" y="476250"/>
            <a:ext cx="1511300" cy="1439863"/>
          </a:xfrm>
          <a:prstGeom prst="rect">
            <a:avLst/>
          </a:prstGeom>
          <a:noFill/>
          <a:ln w="9525">
            <a:noFill/>
            <a:miter lim="800000"/>
            <a:headEnd/>
            <a:tailEnd/>
          </a:ln>
        </p:spPr>
      </p:pic>
      <p:sp>
        <p:nvSpPr>
          <p:cNvPr id="77829" name="AutoShape 2" descr="data:image/jpg;base64,/9j/4AAQSkZJRgABAQAAAQABAAD/2wCEAAkGBhQSEBUUEhQWFBUWFBUUFRUVFBcUFBcUFBUVFRQVFBUXHCYeFxojGRQUHy8gIycpLCwsFR4xNTAqNSYsLCkBCQoKDgwOGg8PGi0kHCQsLCkqLCkpKSk1KiktLDUsKSksLC4sKiksKSwpKSksLCwsKSoqKSwpLC4sKSwsLCwpKf/AABEIAOIA3wMBIgACEQEDEQH/xAAbAAEAAgMBAQAAAAAAAAAAAAAAAgMBBQYEB//EAEAQAAIBAgMFBQQHBgUFAAAAAAABAgMRBBIhBQYxQVETImFxkQcygaFScpKxwdHhFCMzQlPwQ4KiwvEXYmNzsv/EABoBAQACAwEAAAAAAAAAAAAAAAABBAIFBgP/xAAqEQACAgEEAAUEAgMAAAAAAAAAAQIDBBESITEFE0FRcSIyQmGRsTOBof/aAAwDAQACEQMRAD8A+4gAAAAAAAAAAAAAAAHlxG06cPekr9Fq/kQ2l2Sk3wj1A0lbeqmuCk/kUve5fQ+Z4vJqX5Husa1/idCDnob3x5w9Jfoe2hvJRlxbj5r8hHIrl0yJY9ke4m0BCnVUleLTXg7kz3PAAAAAAAAAAAAAAAAAAAAAAAAAAAAHh2htiFJau8vorj8ehrts7xKN403rzl08jlK2Iberu2UL8tQ4j2X8fDc+ZdG1x+8NSel7LotPVmplXZVcI1Fl0pvlm5rpjBaJE85hyI5TMUeLZ7aBSJKoRaIsjUaHtwu0pwfdk15HSbM3nUrKpo/pLh8UceZUi1Tkzr6K12LCztcn06E01darqZOJ2Pt2VJ2esea/FHY4fERnFSi7pm7pvjav2aK/HlS9H0WgAsFcAAAAAAAAAAAAAAAAAAHObwbdtenTf1mvuR6t4trdlDLF96XyRxNWq2a/LyNv0xNjiY2/65dGalUruRuZNLJtm7jHQkiUUEiSRiZGEYqOxOwsQCMTBOwIJK2RLGQYAUjcbE2w6UtdYvivxXiaYzCZ7VWOD1R5W1qyOjPptGspxUou6ZYcfu5tjJLJJ91v0b5+R2B0VNqtjqjm76XVLRgAHseIAAAAAAAAAAAAKsViFCDk+CV/0LTlt7dpaqmnotZefJHlbZ5cXI9aa/Mmomh2ljnUm5PizwNmZyMM56cnJnSVwUVwSSJoiiaR5HoSiZMIkCQkZsEG9CALGDNyM9CAGiDJ5iLBJW0RTJshcAvo1Dtd3Np9pDLL3o/OJwkJGy2XjnTmpLk/Vc0XsW7ZL9FLLo8yH7PoQI0qilFNapq6JG/OdAAAAAAAAAAAAK8TXUISk+CTZ822hinOcpPi22ddvdjMtJQT1k7vyX62OGqPU1WbZztNtgV8bzDJoriyyJq2bdFiRJLmQJ3MQSNPgt5o1MZUwyi701rJ82rXSXTvI3Cj8yulg4Rm5qMVKVs0ku87cLszi4pPVfBhJSbWj+S5GWAjzPQxmNBvRi8VCdCOGi+/O05ZVJJXWkm/dVru/gdBYzYzhLZLXTX5MLIb46J6fBCxFomyEjA9CtkWTkQZAMXLqUjzZdblkGZx4IkjuN1sdmg4PjHVeT/X7zenBbCx3Z1Yvk3Z+TO9OgxbN8OfQ5zLr2WceoABaKgAAAAAAAI1amWLb5Jv0AOG3rxeavJco91fDj8znpPU9ePr5pNvm2/U8VznbpbpNnS0Q2QSJLkWxK4lkSuWCxaliRUmTitCATiTRBGUwSSBi2hmLIAM2MNggESMkSItkkkGV3LJEGQCATEiNySdD2UJH0PZWIz0YS52s/NaP7j5rRkdtujiL05R6NNeT/4+ZtMGektPc1PiEPp19jfgA3BpQAAAAAAa/b9fLh5vqrersbA0e99S1BLrNfJNnna9sGz0qWs0jgq71KETqyK0c7M6eK4LUyyLKYssijzPQtiyxFMSyLBBYFx8CKJEAkzJEzbUgkzcJkbDmAZbINkmQYBGTISJSkRkyCUQkyFybK2CS2EjqNzq9qrj1j80/wDk5SDN9uvVtiIeN16plzFlpYinlx1qZ3oAOhOaAAAAAABzW+8+5TXWUvkl+Z0py2/L7tPzl/tK+T/iZYxv8qOInxZC5ZUK0zQSOliWRZOJVcsiYGRckSbIRJ2BAhxLLkYrQkyATTBBMyQSZDZjMADLZTV4lj4GHqARsVyJSISZBkjEytslKRAEkos22wpfv6X14/No1ETa7Df7+n/7IfeixR9y+StkfY/g+kgA6U5YAAAAAAHLb9LuU/Of3ROpOe32p/uIvpNX+KkvyPDIWtTLGM9LYnAVGVk6rKkznpHTRLEiyLKrk4mJJdEkqyUlFtJtXSurtLi0ua1RWmczv5CUYUMRTahOjWis7WijU7ruuavlv5s9Kob5KPueVs/Lg5ex11yTkaDE7VxWE0x2EqQj/XoLtsPJcVK61ivBnpwG82Grfw69Nvo5KMvipWZNmPZDtGNeRVZ1I2uYNkIvmtfu9TOYrlglczchfU82M2pSpK9WpCCX0pJP04kpN8IhtR5Z7GU4nExhBzm8sYq8m+CS6mkp72uu8mBoVcVO9rwg1Dzc3pbzseHffdjHxwE62Nq06Kcoxp4al3nKcnopzvb7+BeqwrJ/dwijbnVw+3lnUxqppOLTTV01wafBkTz7MwvZUKUL3y04xd+qWpcyjLRNpF+LbSbItkXIzIg+JBmTgjbbBjfEU/rxfo7mpgb3dWnfEw8Lv0iyxQtZr5KuS9K5fB9CAB0pywAAAAAANTvTRzYWp4Wl6NX+VzbFWKoKcJRfCUXH1VjCa3RaM4S2yTPkc2Ul+IpuMmnxTafw4nnObkjqYvVEkTiVpk0YM9C6J4d4MH22FrU1q5U5ZfrR70f9SR64zJqQjLa016GMo7k4v1O69nm2Vi9mYere77NQl1Uod2Sfp8y3a24WAxLbrYSjKT4yyKM35yjZs4X2fbY/Y8fPCT0o4purQd+6qv8AiU10vxS8jtN757Qg6dTAKlVUc3a0Kndc07WcJ8mtdPE6eE1OKkvU5SyDhJxfoaHE+w/AN3pSxNB/+KvKy+E7lH/Re1su0savOUH+BrZ+2arQx9OGOwtXC0nSeeEoZ5Z09KlOS1lHkbPE+3LBLE0IU5qVKal2tRqUXSatlvFrW+pk4p9ohSa6ZmPsTpSd6uOxtRcMvaRin52ibTZnsf2ZRaf7P2slzrTlU/0t5fkeDa/tuwFKpRVOoq0JykqjgpZqaS0dmu9rpY9W6m/1baOJ/cYZwwkb5q1W6lJ27qglpe9uvMJJdENt9naYfCwpxUKcYwitFGKUYpeCWiPlPtPx37TtLDYSLvCgv2it9bhCL/vmfQN7956eAws69TW2kIc5zfuxR8k3dws26mKxH8fESc5Xfuxb7sfDy8itlW+XW36vhFrEpdtqXouWbuTISkZcyEjnDqDGYwZkyJKBZA6ncihetKX0Y/OTX4JnK0zvdycNajKf0pWXlFfm36F7DjrYjXZ0ttTOjABvjnQAAAAAAAAD5xvfgezxEmuE++vjx+d/U52TPpO+WzO0o5171O7/AMr4/gz5vU0NFl17Jv8AZ0OFZvrX64MKRJMruSuU2X0WxkTUuhRGRKLMSSna2zVXpZbuM4tSpzXGFSPuyT/vQ7f2fb8/tUXh8TaGLpK043/iLlUh1TORUzX7T2SqzjJSdOrD+HVg7Ti/xXgy7iZXlPbLr+ihmYnnLdH7v7Pr2P3bo1sTRxM0+0oqcY9HGorSUlz6lG09ysJiJ0p1KEHKlPPG0Yq7s1aaS7y14M4DA+0vaGGioYjDLF24VaMlCTXWUHz8j1P2tYqf8PZ7hp71Wqkl5pJM3Kura13L+TRui1PTa/4O2rbl4KUoSeFo3pzU4ONOMbSSa1tx48HoePe3fzC7Ohao81S3coU7Ob6aL3Ucg968fVv2lWFJNNKNGOqb0vnle/oaXC7Gp05OpZzqPV1Kjzzd+Or4fAq2Z9UeuWW6/DrZ/dwjzV62J2lXhicaslOEs1DDco9HNc/jx8EbvMQvYxnNPddK6Wsjd0URpjtiZzEcwuRbPEsGbiL0ItmUZJGLL8PC7SWrZ9U2ZhOyowh0ir+fF/O5w+6GzO0rKT92Hefn/KvXX4H0I3WDXpFy9zQeIW7pKC9AADYmsAAAAAAAAAMSimrPVPRo+W7ybIdCs427r1g+sX+K4H1M1W8WxliKTjwmtYPx6PwZWyafMjx2i1i3+VPnpnygxmLcTQcJOMlZptNPk0UNmgkmuzpItNaosRK5UmZVTTqYHoW3JKRTmJRl/epBkWqQb68CrMZb6kAtuYUiu4U/1BJbcxn6EM39+Ri4IJXIkZSMORkQWF2HpOTSSu27Lz6FEFc7rc3d61q1RfUT/wDr8ixRS7JaFXIvVUNWb3YGy+woqP8AM+9LzfL4cDZAHQxiorRHMSk5PVgAGRiAAAAAAAAAAAActvduv2qdWkv3i95L+ZeHifOK0LOz48PE+4HLb07mqvepStGpzXBT/JlDJxt31R7Nnh5mz6J9HzS5LMMVh5U5OM4uLXFPRopzmmlFrs30WmtUejMZUyjOM5gZnocgpFOYZhoSX59egzlGYOoNAX9oRcirtDGYaAtuSiV0qbbVldvTxO83Z3JtapiF4qn+MvyLNVErXwVL8iFK1bPPunus5tVaq7nGK+l5+B3qQjGysjJvKalVHRHOX3SuluYAB7HgAAAAAAAAAADDYBkFbk+hCVSXQAvB45V59CipiavK3p+pOgM7Y3fo4mNqsdeUlpJeTOB257Oa1O8qD7WP0eFRfDhL4HaVMViOTj9l/meaeJxfKUPsM8bMeFnZYpyrKvtfHsfJa2anLLOLjJcYyVn6MisQfSto4TE1lap2E1/30XL58jmcV7Pa0neM6UPBQqW9HJlCfh7/ABZtK/FIfmjne0MqsblezrEr/Fp/ZmjL9nuI/qU/Sf5Fd4VvsWl4hR7/APGabtTDqm6Xs+xH9Wn6TZdR9nlZPWpB+GWf4MlYNr7RjLxGhdPX/RoFV1/u50GxdzMRiLPL2cPpT008I8Wb7Zew6tD3FQT+l2UnL7Um2buGJxfOUPsMt1+Hpfcyjb4m3xBfyerYW6lHDK6WefOcuP8AlXI3RpKeKxHPL9l/memGJq80vQvxgorRGrlNzesnybIHkjXn0LI1JdCTEvBBSfQkgDIAAAAAAAAAAAAAAAAABiwAAyoZV0AAGVdBkXQAAZV0GVdAABlQsAAZAAAAAAAAAAAAAAB//9k="/>
          <p:cNvSpPr>
            <a:spLocks noChangeAspect="1" noChangeArrowheads="1"/>
          </p:cNvSpPr>
          <p:nvPr/>
        </p:nvSpPr>
        <p:spPr bwMode="auto">
          <a:xfrm>
            <a:off x="73025" y="-1028700"/>
            <a:ext cx="2124075" cy="2152650"/>
          </a:xfrm>
          <a:prstGeom prst="rect">
            <a:avLst/>
          </a:prstGeom>
          <a:noFill/>
          <a:ln w="9525">
            <a:noFill/>
            <a:miter lim="800000"/>
            <a:headEnd/>
            <a:tailEnd/>
          </a:ln>
        </p:spPr>
        <p:txBody>
          <a:bodyPr/>
          <a:lstStyle/>
          <a:p>
            <a:endParaRPr lang="nl-NL">
              <a:latin typeface="Calibri" pitchFamily="34" charset="0"/>
            </a:endParaRPr>
          </a:p>
        </p:txBody>
      </p:sp>
      <p:pic>
        <p:nvPicPr>
          <p:cNvPr id="26628" name="Picture 4" descr="http://www.watatenzij.nl/wp-content/uploads/2010/01/Egg-Watchers.png"/>
          <p:cNvPicPr>
            <a:picLocks noChangeAspect="1" noChangeArrowheads="1"/>
          </p:cNvPicPr>
          <p:nvPr/>
        </p:nvPicPr>
        <p:blipFill>
          <a:blip r:embed="rId3" cstate="print"/>
          <a:srcRect/>
          <a:stretch>
            <a:fillRect/>
          </a:stretch>
        </p:blipFill>
        <p:spPr bwMode="auto">
          <a:xfrm>
            <a:off x="2484438" y="1268413"/>
            <a:ext cx="863600" cy="876300"/>
          </a:xfrm>
          <a:prstGeom prst="rect">
            <a:avLst/>
          </a:prstGeom>
          <a:noFill/>
          <a:ln w="9525">
            <a:noFill/>
            <a:miter lim="800000"/>
            <a:headEnd/>
            <a:tailEnd/>
          </a:ln>
        </p:spPr>
      </p:pic>
      <p:sp>
        <p:nvSpPr>
          <p:cNvPr id="77831" name="AutoShape 6" descr="data:image/jpg;base64,/9j/4AAQSkZJRgABAQAAAQABAAD/2wBDAAkGBwgHBgkIBwgKCgkLDRYPDQwMDRsUFRAWIB0iIiAdHx8kKDQsJCYxJx8fLT0tMTU3Ojo6Iys/RD84QzQ5Ojf/2wBDAQoKCg0MDRoPDxo3JR8lNzc3Nzc3Nzc3Nzc3Nzc3Nzc3Nzc3Nzc3Nzc3Nzc3Nzc3Nzc3Nzc3Nzc3Nzc3Nzc3Nzf/wAARCADCAQMDASIAAhEBAxEB/8QAHAAAAQUBAQEAAAAAAAAAAAAABQACAwQGAQcI/8QARxAAAgEDAwIFAQQGBQoFBQAAAQIDAAQRBRIhMUEGEyJRYXEUMoGRI0JSodHSByQzscEVFlNUYmNyk5SiNENEguFkc8Lw8f/EABkBAAMBAQEAAAAAAAAAAAAAAAABAgMEBf/EACMRAQEBAQACAwEAAQUAAAAAAAABEQISIQMxQVETBBQiMkL/2gAMAwEAAhEDEQA/AL51FmGVJ6+9U57yWRiqbqhtF45NTqBErFsZJrKX0MC7pnWTBznrT4ACcjg/30pELys7nJqPdtcYqPerdugRtI7ZqswZyG+KuTHMSMOm41WkXaCB07GqlTjkcmGOahvn/Q4/GuK+G981Zh0291edbbT7Z55D1CjgD3J6CmBmxJNnAT1KD+6i+laTc6nJthUhB1cjgVpPD/g+O0hhbUmWSRUH6JeVBx3PetJI8dvHtUKijsBgCnJ/T1lY/CMUeDcXLsR2QYonZ6PZQsDFCAR3Y5NVdU1sRsBFggdyafo095qDblUrH+2Rwanym5FeNzRspGi+kZP0qvLEXBz0+RRKO2CDk5NdMa1pjNhdX8HadqTEy2Skk5yp2/3dKVv4A8NIN9xZIG75lNbZkXnJwKHXVvp+MzycZzjdijBtZi48MeEIGAh06N391dsL+OaoXf8ARz4d1WRpiLqLPaOXj94o/d6vo1muIYlkOfbND5fEs9xiO3tJgM44TAFBgsH9FmmWscog1KYeYMfpFBxWf17+jXUX3S6fdQXAXohyhP58V6Zp5Z4g90rbuwJq46L6QRxjgdKPZPm/VdK1LSJQmoWssBPQsOD9DQ97k85PJ619KalosN9CVuoVkiP6rjIrz3X/AOjzTZ93+T3ktpOw+8v8ae2DHmdvdbDkn8Kla5DHd7mn634Z1XRSWuIC8APE0fK/j7fjQUO3uaqUrBG5uN3U5HzVPzOc9+1Ru+7jPAqN3+aNEW1udg4PJ6mqk0xaoi9MzSGO5rlKlQbpp36tN9qRNATxDKClSi/sxSoD2CzPOCOhp0zgkkdBUNuwAc+1SEARgH2rCfSlcncx+arTArIV71eiwHHFVJl/TuT70jObm2x7Go9m6I564qdF3wso7cith4L8L/awl9fpmAHKRsPv/wDxTk0gbwj4MudZcXN1mCzB+8R6n/4R/jXq+m6Xa6ZbLb2UKxRjrtHLfJPercSKiKqKFUDAAGABTLqdYIyzHGBWkkn2VqG9uEt4iSQDWQ1XWBtcB/xJqLxPr0dvA8s8gVF5rDeH4tR8b62Il3w6ahzIf2gKjq3qtOec91uvDulPrbfa5yRbBvSf2/pW6ggjgjCRKFUDAAFNsrWKzto7e3QJFGoVQBjip6vnmRHXV6NJxUDvUz9KpyME5NXUuyIZBjdtHxVOawslU713fJNNvL0xodvXoKyOpandqM5bnnrUeQHrlNPCg+RGxHTIzQm61KFZPJhjAkJG1VHWg9te3Txs7gkk8Z7CiHhG1a81Z7mUfo4eBn9qlp406Wxjs1dwd5GcE9KuabEHiEk6DI+6T3FOugJSqLg84xntXbxvIi9IxtHbtVEHeJLma3gaSLJUdVHaobLTf6mLm8clnXcEA+7VrzUvrNg2A2CG+aHQ37Qf1aZ/u8I3uKZaG38YmkMNtayyg5DAJkY+a888VeCrN3klsP6pcdTCy+kn/CvUhqpicoGwB8Ug+n6odl9GHI75waWHr5juoZbaZ4pkKOhwwNVzzXvfifwdo+qgpaBYXHAbALH+NAtP/ofhZmm1LVdkAHpjjTDH6k9Keh5ARXK9D8T/ANHB06F59Mu/tOOTGwAIH17156ylWKsMEcGmHKVKlQCzSrldAoCxF9wUqUf3BSoD1cSqnoBb3IqTeG69aFR3CBSS3JNTJcqOTmubWuL4PYGo5VHJNRJcpTzKknGaNhZWm8DaEdTuzc3C/wBUhPqB/Xb2/jXpkMgMrQqm1YwAOOKzvgJRD4cgAHLu7H860sCEMWY5ycituJ61F+07HauT2rHeJtXRS53gJHnJzWi1q7W1tGJOCeBXkWuanBd6mumvMA7+or71Hy9esi/j52+1QWV14t1Fd4YWqt6Fz1+TXsPhrQrbQ9PS3t4wrY9ZHU0J8GaXDAodVGEUY471rRR8fPrafydfkdrjHApZA71HI4IxmtmSOWXA4odNIWyTVqZtoNA57oqT3FTaElyyYO88daz1+8LsxXoBwKs3tyxJXJz0oTdIFhPq+STUU8NgIeyYqMnnGK1GhwGzsFjQfpWO5uOpNA9ARVs0JGeK11oBEgYj1noD2pwJ7eBo4wzn19Sar6lMNhXdyfmnS3LOcZ4HTFC7qLzM5Y8dcU/olTT7rEk0bn5Xmh2rXG9jg+odCTTLnNvdiQMcdwBQ/U5cncCPenpGSXjPglvUvb4rq3bIwliJPv8AFDGk/XGOetKObaSM+k9fio0xUai8rNtADA87v8KjfVLq3Y+a/HbvQgXIgulJPBIBI4q5raFrZJ0A2ng05TxUvdVkeU4ckGszqXhq01JnmtJPs9yedrco5/wq1I2WpxYoFIPWp8hjAXtpPZXDQXCFJF6g1Xr0PVtLj1i0BLbblB6H9/g/FYCaJ4ZXikUq6HBBrWXSR10cUqVMJ4vuClVyy06ae2SVEYq2cED5pU8pbBtdRAwGhm4/2anXVIMjeZV/9hoh9i+BS+xf7Arh846vFXj1Cwb711j4IIq3Dd6aSMXaZ+WxTPsa9Co/KnfYIT1iU/hR5z+Dxet/0eXcVxom2GQSCKQqCDnrzWwjbnJ7CvLf6Np0spp7NQFWXDgDjkV6Q0u20kf2FdHx9bGHcysp4x1MBnXd6IwcmvDrePUdZ8QiSxDtd3Ev6NV6/H7q9J8UTtJ5yIC287cfWtP/AEceEk0qM6neQbLqRdsaMOY17n6n+6olt6q7kjT+HrJ9G0S2t7ycS3CoPNk6bn71cuLtYkyTyarayjvHGY22lTkZoFq0l/DaeYpjlI/V5FaeXj6HPHl7Glvi/Q1LHIWGc153Z+JJpJWtmiMcyn7p7itBYawpt1E7hX+PeonZ9fFYP30yrCffHFZq8nUKTnP41Vv9WZyQHJUkgfFBpLtv2s9zVeSPHE7zkuSW68Cq+pT/ANXK5GW4qrJPjnvVC4uCzpk9WqNEja+H49/lL+qoGRnrWkfaxCA4OMVnfDQ2QGQ/ePStJaQFz5rd+lXKVhhUL6UFRzKgXOfxJqa4AWTdnjp9aG39wsa4A5JqokF1vBJ28jPBzQC4fehU9qJahP5hOf3Cg91jt+YNKhV3YbFMbhjkUm6n5rhNQaO9USQEZwcdcZxV3SLhb/RnRwDtBBGOpHWqrjchzxXPDLiO4uouMbs4+tOU/wACnXEjAdjimSZJUdquX0Xl3kqjoTkVXYYK1NNZtDnih/iLw5HfKZ7cbLrH4SfB+fmiFrkMDRJQZUIzx9avlNeQyxPDI0cqlXU4IPY01QWOAMn2rdeINBF/KXj9Fxjhj0f4P8aEaH4evk8Q2cV7ZuqK/mHPKsF56itZdK/T0PQ4LHTtItLSZCZI4xv/AEY+8eT1+TSoPe3dxPdyyhVAZuApOAPypVTPBg2oznaOaTWoxyuKuMqt1FIjkDFeZjvUfsqgcj91Rm3XsKJ7euQKa0a9hQFWxY2dxHPFkMhzXodxqPnaTEYMsZhkBeST7VhhCCOMV6B4VsTZ6XHPcrlskxD9kGtfjt3Gff8AVbw74ZlgvBf6jt34ykPXaT3P8K1mccZrO6jrdxCSERQKEjxcYZNtx6V9zW06559I8euvbazbWi9YzQPVIt0Z2nK+1Otddt7qP0OCTUN3cIyEgjPtT66l+hzsYfVdPT7UkxXDq+4H/wDlSTlin2iBdiZw6AZx9K74gvlXcXbA+ayNz4o+wTLtkWTDkMmOcVn9unbYN3k5TaWPoPQg8CohMGXC8DvVmzS410I9rbOsRIyWTA6VfuNFSyXMrDdjoOlGax69Acxyox0qmcvcxRj3yat6gyRjapqHSY/MuGlP0FBRvdA9UaJzjvWvj4j47Cs7ocXl2yuetFJrvZGAp5Jq56Z0+do1bDHLdMUC1acFOCAT0APNOvtTVCVX7xyNx7Vn5LgeYWlfdjjJ6Cq0sV7pctlyM+w5oZc9SBmrtzPG5Plvu+cVUY7hnv8ANKhTA5PFd+venMu1s00ioM0j0H6VU0Nwt9Of9rFXG4jP0oToDb7mZ/8AeGg1y/5uWqtIMbas3Hqnb61FIuVNK+yPhzxir0LYAzVKI8VMO3JqoKun1kYA+BTbu4UW7hwAyoQGA5FPs03Z+lN1OIGHOO1ayorNxoCgOP3ilVqGACMAnJ+SaVWlsgpwen5U3y+2QKs7R7Gmle1ea7kG0juDTSjHotWfL9ya6EXPOfyoC14e0dtSvlV1IhT1OQe3tXoEwO3y4hgAYGKGeEIRHprMAMu/X4o3JtC44zXX8XOc6w762s9e2AfJlf8AKs1qOlW7A7HyT2Nba4jDgqxG09hQh9Jt7mYRrIIx+sO+PiledPnqx5ZqV9N4euN1usiqx4Qn0t9PY0V0fxPNqpwIJuByu08V6LF4e0y3iCywpO+ch5hn91J/LgfYixxEA4KrgfTipsxpO/J5Brp1HWtQWwtLaaNgcvJKu0KK0eieEdK0uJZbsLPdHku4yc/Ao7rOqwQyRSOquN2CGHNWRq+nwPE0NugLdTj7vzRJv0L1h8c0qw7LG0lI7ErtH76B3+na3dn+wBPtuqzP42gtZGJSSRt21EOAGPv9KEXvjtZ8pdpOkZP/AJZHFaT46xvYXqWg6zbr5k1lKV7svqA+uKu6JbBY1H63Xp3padr9jJJttNaaNi3EdyhX8Nw4rTRbHTzGtVz3kTHP5UvDB5aL6aw+xAk0H1C+w5jQ8rmrcd1FFblUf0sMrk9DWe8RDy4TdqGyB6iOhH8aPwT7CNVv2QkliWHsaztzq8gChmOM8ljUcl6LyR/IBcjqS2APiqN1Y3d4PKwsa9cjk1Mm1v4zGhsbzeNxcY/dVqS6Td6WJrFeRqmjyh3ia4gPXZ1FGlvk8oMF2Fhna+Nw+KdmI8dGhKH4JFLnOKAWWob5wvOCe9aFPu5NJHXOI5Wwj57Cgvhtv0Mj9y7H99ENSm8u1mfsFNUfDo/qCsepFIl770hNLbxiknue9OxQRsIwce1WVHNV4xiXBHUVaTB+tVAv2eEjLEn6VBqMy+QQ3AHIp4bCBQOtV9UGyIFu/arSGLllBBIB+aVPjjDICATn2pVqjW3IGevelgZ4NT7ATxXNgzXnO2K7fOK6uDxUpT4rqRgkYBzSNstLdbLToIVYF2GSfbNTT3AK5LE49qzv+UfssCCRScDqBmoYtbt3O1JBn9hjg1vPk/E/4t9jTXyO7JuyR1GKozXfkyNMMsQMAVC9ypaELtG/rg0Kl1DYZHTkZxiqlK8Y0s90Z9PWVW9QUcj3ofcXf2yw82Ejftye+DVK1vljYwM2UfkfX2qhJL9luJIbZT5TnMhzwtT0fMjP6rJbyxvFO+J0Gd7E5zWWTVbk3sKtKSgkx6W645/wFaHxDsmuCItpySd1ZKZSb0wzRvEoQ+WehyehrT44y+RLruovDL56OPMz34OKDvfyXlsZDwV4b5PvVXVUm84Zydx47U6e1ksLCNZvTNKd5Q9VXtmt2UdgdmDOzHNFtF8WahpUojS4drfuhPQfFZ6QmKBOeWGSPaoVZj2/GppvW9P8QG+cqzZWRcrjvVp713tZLdiScenJ+8PavMtEv/JmiikJC5wCD0zW0ebzrTzY8CWM8H3rLr17XyzGjz+Tq8sMq7Nzcj5zWtEYT1Doax2rNi7ivoV2tuw4Fai0uPNhRyeopX+tdsSz3GTgLxQi/t/tAGAOvtRtUVjyB9aUwtrZNzY+B71NHmFadp5iKyz9R0B70ad9kYHc1BCTIfNfj2HsKRfzJCewpI6uqWtEvps47lTXNFGLFR0worupYa0mVfbFOtAIrdEHXHNAWVFdrqilimg1vvKatQ8mq7LmpoGH5VUJcjyZsfqqOaDardGa6KA+lfY0QluVhgllLVmy4kZnJJOc8CteJtTV6KT9GPWPxP8A80qrRuSgJWQ9eQmc/upVol6qY/mmNGcZFWSMk5PNcbA7V5rsVMc0+FcyDjJqQoCe4p8MeH460BPNECOgodPaRMpLopHckUXK4XLYwByc9KzmsakNpSLAXoaPFU7oJq2oGxkV7NiBGc7SchqZp+pxahaTAOA787N3qHvQPVboZdiR+NY+PVJbHUWngYgtx9a14m+h1369vUWmMenqxz5hbCZ9venzX73IMMQ2kDJOeDWYOvRX1rGzSYkCjOOxq+t0p8uSNuSOnc1eDJUc8apJtSQbwcvknGKG6hDdtJHeLbOYUBAcj0n/APfetNYWVs7q8hDBjl+e9F7m7sxZPAyqYyNuCo5H0qufRdc+Ux5Fqiy3Dl44zlQN3HU0PulneUNOCSRuPOSBR/xErWkgML5gZiVUdR8k9+tCrW2aWFpJW9UpA5/Z9/zrbdc1meqHXDGU8c12MYHqOMfFGZLU/ZF8gKccHCYI+pqtFY5dAcnPJAHagg9Cd3HFbbQzJNaukmck5GKBrpbxzYdMDvx1rWWkCQwcKFG2su6vmM/rkWwsCOHGcfI60R0LMtnGc9BioPEQWSzkdP1DnI+etLwvLm0aLPqrP8ai13erbJx6j2FU7UyXMplmJJPT4qrMrSTbWJJJxRmziCIABSL6h0zFI8DgmokVljZ/ipJ/U2Dxio8mbEa5CjqaEq07YtXZu4qWI8KB0xUGtyiGCOBSN8rAY+O9SQ5wOmO1BavpjFPIqOM8VJuFVEOSE44qFJCrcmpGYVQ1G4EEZOfUeBTCDWrpjF5cedoPqIoUHwuN3H1qeN9+d5znrmoHtZTlY8FeoO6tebkxNizC7+WuMY+GpVWFvcAcoSfelV7Bj3E9ScU1lB6k5p5I3ccVw5J6jFec6kYX2/OpI22NyR9absHU4475oTq2oRQxsqHI6E+9OQkmtauqRlIyMf31itS1EcjPPeo9S1BnYnOWPQe1Zy7uDIxVSfk+9VhxW1S8MzHafTQC5OZDRG6bC4FCpG3OSK6PjjLupIp5IvuHHxRbTNSu/OVkQuUPXtQaNC7AAVq7WOCz0pnJ9YwVx3NXcpcW/i01/qdpGhnhZI5QcFz1qtJrN2csQOBk8kfSq8+oSXojWZsKnp2qeo6/n70y0tHvpWWBZNm0FgxwB+NPxkP/AC9VX1G7M7JJmRWC/h881qfDdrbSIXukVpHjO1SvoRc9Pk0Gv7QG3ijjiUsmRLOf1mPOB8ADFUoby603DWrFonJIVh2yR/hR+eil9/8AJrbnT7IEiOFV5yMVDFBHDciSMAcYAPaqVjriXeBMu2Q8YzwfpVtpFBVuT+PSsra1k5vuLVwQziUAZHXNSmXJVJOAwznHFUbJjIzhsgE5GatRjOcnIXpn2rO0rFHW4UFhceXgDaScUJ8MSgSDnNFvEI26TMYzjcORWe0GTZKOcc1U/wCol9tLIgF7x9aKK2yPJoaCHulb4qe7mxhBxSK+3JXMj57fFTQ7Y0JJxgVVic55pmoXGyPyw3Lf3UoVCL2Y3eqo7H0g4X4FGoiQoz7dqzbXCLqCDOQBRr7WgjBLY4qrC0SV8CuednjNA31QFtkQLt7KM1KrXr8rCR/xGhInNdxwRl5GwBWcur1rqcuc47D2q1Lpd9csGmYY7D2qe20GXje2KuQtUYmOOTip0Ykj2+DRmHQoh98s1WBpcAACxk0YWhkUp8sUqLLpcePu0qMo16O24n4+a4Tt7du1dZWIJyAO/wAUH1TUxEjRRn/iYGuV0O6pqKojIjcfrHPNYvVdR3uTnjoop2qajvJwSEHz1rO3lyWJOee1VJ+CIry6YkgHk9TVAyZ79KUj5JqlcTbFKqfUenxWnM/CvWIL6fLbFPTr/Cqig56VIABXa6JMmMbdqzAoUA45ogk7TwGLgZ4obHIAMHtUgmwSRU/qpci3B5cE2fMBYHHPSisFwII5XU7i3Az3rOoc8kVfjkzEq5xg5op8dQbuHI0nyIiE3DnPcms44b7p4CjGD1NH7dnlADEcEYHtXBDBcuPOUMUJzgdaUuL6433GdjXFyq84Jye9amKRAu1hn2oTq0SW9zGYVwBwauWMi7Blc9+e9T3dh/HM2CcJZ4sgYw35ire1iVKng9aht1y67RwR+VXI4Sp9LZU9vasytDvEREOkSkAHcAnPzWX0wepSOKN+LroG3jtIzn15J+nag9kAqfhV/wDkp9tFpzl5fpxUhfdcuOuDiqukHAYnt70y1kYys3PLHrUHRGQrEhYnAHNAZ5XuZ2Zn2qegB6CptYumLrCp9PVsU2ztw4DMePpVSekI7WwR3yikk9Wai0Wkxt/bZYAdzVu0hAA2r+Jq7Guegz8001Ba2UMYxDCqD4FXY7Vcc1ZjgIXL+kU5pY4hhFz25ppRrBwAoGPpUywYwcc+1N8xthZsjjjA4FO3sFBwScZFPRh4hxnOKhmuY4fSuCaguJJ3B6qo7e/xUEVrLM4MUO7HBbqf30aMTfaZj3A+NtKrSaJcFQfIH4sBSpez9NDquorGsiRsOF6+5rFajf79wDekfeOetE73S9Wdm/QjBPP6VP5qC3Wg6vKxItlCj/fR8/8AdWM5bTKB3lyX57dhQ0sSSWPJo7L4a1lv/Sr/AM+P+aqs3hjWgvFqv/Pj/mrTnkW4AzyhFyetDmYsSzdTR+XwnrsjZNmmOw+0RfzUz/NDXf8AU0/6iL+ateZjK3QOkKO/5oa5/qa/9RF/NS/zQ1z/AFNf+oi/mqkgYqSJd3GaM/5oa5/qa/8AURfzU9PCWuKf/Br/ANRF/NSOB21QnPYd6UG4sCeADRdvCutFcCzXn/6iL+arFr4U1kKQ9ov/AD4/5qmriG0J3fGK5Zkmdm5xu49qKW3hjV1Du9sox0Hnx/zU/T/C+sDJe1Xk/wCnj/mpK0I15V8gSDrkc1Bp8gDbTznvRzWvDesSw7I7VSP/AL8f81VrDwvrKOCbVP8Anx/zUs9KnU1esSzNzxirktyI0cKuWA45qxaaFqqqAbdM9z5qfzVI3h3UgSRbrz/vU/mqMqbfbFa4hUwFhndkmo4YuhUcGtNrXhjVZ/s4W1XIJz+mjH/5UrXwtqiRjNqucf6ZP40/eCB0Q8mydgeSMVRlvFt8IvL46Cj95oGrJa7UtVLZ/wBNH/NVC08G6xI+6S2GO586PJ/7qJCvQXZW0k8247ixOTRyC3WEZY7mA/AUWh8NaiiAfZ1A9hKn8au23hq/LZe3UAdvMT+NP3UA9uk87qI4yR3PQCjMECwjGQXPcCicWiXyqFSFfn1p/GrUOiXYI/QqMD9tef308TaEeQ8nJLfjxUkOm5dXOMZ6Yo6mj3K8+UCew3r/ABqQaVdsQDEDz1Eg/jRgBxarHyUyw6YU805rTdgMcDPYYx9aMNpV0oASNQx95F4/fUtto1zu3SID/wC4fxowwi30qCTaWBYZGPT3oxBp0fQR7QOAOnFEYtNlQg7AAOAAwzRG3sn+864Hbkc1chB8dg2wbYuPpSo2I2AwFwP+KlQWPPNTvBbxSSkZVWwB7ktgf30L1DVDbvOkcfmOqoI1U5LuxbC/9uasa1ZJqMDW0rMqGUMdpxkA9KBHw/NaPv0m6EBDkjzPVhSuPbr1/OlGi3putrfSJA8TRT+WzOpPQq2CKGy+IZ9izGwdoVUeayn7rHt+WPzp11ob/o3t7x1uVOGmOeQfvfjkk/jSttIdJ2Mtx/VhJvSBOAcYxuPfoOKuSJtPbVme88q3iRo1J8xmkAbgZOF6nFTw6h5q2Lxx+i6zk5+5gZ/wNUbTQ5YZJt9whjcMMrGNxB9z1xUttpE1q0xhucDkW4YZ8oMRuP1/dQRSaxNHqAt/sqtE0nlq4kG7jqce3Wp21Fv8mxXEcJeab+yiHO72/dyaHr4fl+0STPPEW9RjwpBJOcFj+NSjStSjSERaioaMFclOFHA9P5D2oCY60v2KOZISZWUkoWwEwcZYnoM0651SWCyhlW3WS4dd7RxtuCqOpyKqS6FcF3SK6TyJAocSx7jkd/rkk/jTzo88TCK0u/KtmjCSDHrIyScH5yaAIf5QjMlmoBH2lSyfGAD/AI0rHVnmvGt2i27N+457BgB+f+FUbvSJbnMguAs0bD7PtGFiUdBTrfS7iC8SVLoLEqqGAX1SYJJyfkkmngaH7SCmxBjPU1Yikwn3qF9KnVwBmpw9S3MmRStuowcVCMucmpITsfFKnBaAhRz1qUNuNVYnDAVYBAXJ6VNVUF026YL+yK7k7OOKgD7nLHuaczFwEXqePpTCPDXEuB9xeM+9XY0CKBTY0WJMDjHvUsSlyGPT++hCWJd3OOKtRjFMQdKniXOPc+9USWNSR/jVuIL6VyM9lzyfwqFFwKhvbSWe4tpo0LpGjhlWby2OcYwaz+Xu8c7JqerZPQgMFiu4bhgkA8j61Iik8j8eaz8Gl6sspkkk8wNs8xVnKtIoz6d3x++lLBqVtzO87qyP5UaSyHyyTxllB3H4Ncv+87k3r47Eed/jRCLJPGce/SrMceOAOe/xWZttO1loU3vL5zbCkrXJAiXuGXv++r11Y6nf3G+YNboIHULDckAvklTxVz/U9Wb4VU7t/EXinUbmzSIWMgVckSuuCVbsp9uM1f0DUri8t4EubeXe0Rfz9oCNzgdO5pvhvTb22jvDqAHmTFTu3BicLjNP8N6PdaUbgXFwJEfGxVJ4xnn4J9hWfxz5r8s+S7l/P4meXlv9GAnHNKpttKvQavLpwN7cfrGqzAc8UqVRPpSmQMngUiB7UqVaJcwPanAD2pUqQcwPau4HtSpUw4wGOgpuB7UqVIFge1dAGegpUqAWB7V0AZ6ClSoCeMD2FIgbxwOtKlSXPpbiAyKsTf2DfSlSqaaooHt2qxagYbgUqVFKpZAMrwOtXIwMDgUqVKJqZQM9KtRAZ6UqVWSdfvCrK9FpUqISeLqPpU46fgaVKmKljHoFTr1pUqDSDpSHWlSoB1KlSph//9k="/>
          <p:cNvSpPr>
            <a:spLocks noChangeAspect="1" noChangeArrowheads="1"/>
          </p:cNvSpPr>
          <p:nvPr/>
        </p:nvSpPr>
        <p:spPr bwMode="auto">
          <a:xfrm>
            <a:off x="73025" y="-884238"/>
            <a:ext cx="2466975" cy="1847851"/>
          </a:xfrm>
          <a:prstGeom prst="rect">
            <a:avLst/>
          </a:prstGeom>
          <a:noFill/>
          <a:ln w="9525">
            <a:noFill/>
            <a:miter lim="800000"/>
            <a:headEnd/>
            <a:tailEnd/>
          </a:ln>
        </p:spPr>
        <p:txBody>
          <a:bodyPr/>
          <a:lstStyle/>
          <a:p>
            <a:endParaRPr lang="nl-NL">
              <a:latin typeface="Calibri" pitchFamily="34" charset="0"/>
            </a:endParaRPr>
          </a:p>
        </p:txBody>
      </p:sp>
      <p:sp>
        <p:nvSpPr>
          <p:cNvPr id="77832" name="AutoShape 8" descr="data:image/jpg;base64,/9j/4AAQSkZJRgABAQAAAQABAAD/2wBDAAkGBwgHBgkIBwgKCgkLDRYPDQwMDRsUFRAWIB0iIiAdHx8kKDQsJCYxJx8fLT0tMTU3Ojo6Iys/RD84QzQ5Ojf/2wBDAQoKCg0MDRoPDxo3JR8lNzc3Nzc3Nzc3Nzc3Nzc3Nzc3Nzc3Nzc3Nzc3Nzc3Nzc3Nzc3Nzc3Nzc3Nzc3Nzc3Nzf/wAARCADCAQMDASIAAhEBAxEB/8QAHAAAAQUBAQEAAAAAAAAAAAAABQACAwQGAQcI/8QARxAAAgEDAwIFAQQGBQoFBQAAAQIDAAQRBRIhMUEGEyJRYXEUMoGRI0JSodHSByQzscEVFlNUYmNyk5SiNENEguFkc8Lw8f/EABkBAAMBAQEAAAAAAAAAAAAAAAABAgMEBf/EACMRAQEBAQACAwEAAQUAAAAAAAABEQISIQMxQVETBBQiMkL/2gAMAwEAAhEDEQA/AL51FmGVJ6+9U57yWRiqbqhtF45NTqBErFsZJrKX0MC7pnWTBznrT4ACcjg/30pELys7nJqPdtcYqPerdugRtI7ZqswZyG+KuTHMSMOm41WkXaCB07GqlTjkcmGOahvn/Q4/GuK+G981Zh0291edbbT7Z55D1CjgD3J6CmBmxJNnAT1KD+6i+laTc6nJthUhB1cjgVpPD/g+O0hhbUmWSRUH6JeVBx3PetJI8dvHtUKijsBgCnJ/T1lY/CMUeDcXLsR2QYonZ6PZQsDFCAR3Y5NVdU1sRsBFggdyafo095qDblUrH+2Rwanym5FeNzRspGi+kZP0qvLEXBz0+RRKO2CDk5NdMa1pjNhdX8HadqTEy2Skk5yp2/3dKVv4A8NIN9xZIG75lNbZkXnJwKHXVvp+MzycZzjdijBtZi48MeEIGAh06N391dsL+OaoXf8ARz4d1WRpiLqLPaOXj94o/d6vo1muIYlkOfbND5fEs9xiO3tJgM44TAFBgsH9FmmWscog1KYeYMfpFBxWf17+jXUX3S6fdQXAXohyhP58V6Zp5Z4g90rbuwJq46L6QRxjgdKPZPm/VdK1LSJQmoWssBPQsOD9DQ97k85PJ619KalosN9CVuoVkiP6rjIrz3X/AOjzTZ93+T3ktpOw+8v8ae2DHmdvdbDkn8Kla5DHd7mn634Z1XRSWuIC8APE0fK/j7fjQUO3uaqUrBG5uN3U5HzVPzOc9+1Ru+7jPAqN3+aNEW1udg4PJ6mqk0xaoi9MzSGO5rlKlQbpp36tN9qRNATxDKClSi/sxSoD2CzPOCOhp0zgkkdBUNuwAc+1SEARgH2rCfSlcncx+arTArIV71eiwHHFVJl/TuT70jObm2x7Go9m6I564qdF3wso7cith4L8L/awl9fpmAHKRsPv/wDxTk0gbwj4MudZcXN1mCzB+8R6n/4R/jXq+m6Xa6ZbLb2UKxRjrtHLfJPercSKiKqKFUDAAGABTLqdYIyzHGBWkkn2VqG9uEt4iSQDWQ1XWBtcB/xJqLxPr0dvA8s8gVF5rDeH4tR8b62Il3w6ahzIf2gKjq3qtOec91uvDulPrbfa5yRbBvSf2/pW6ggjgjCRKFUDAAFNsrWKzto7e3QJFGoVQBjip6vnmRHXV6NJxUDvUz9KpyME5NXUuyIZBjdtHxVOawslU713fJNNvL0xodvXoKyOpandqM5bnnrUeQHrlNPCg+RGxHTIzQm61KFZPJhjAkJG1VHWg9te3Txs7gkk8Z7CiHhG1a81Z7mUfo4eBn9qlp406Wxjs1dwd5GcE9KuabEHiEk6DI+6T3FOugJSqLg84xntXbxvIi9IxtHbtVEHeJLma3gaSLJUdVHaobLTf6mLm8clnXcEA+7VrzUvrNg2A2CG+aHQ37Qf1aZ/u8I3uKZaG38YmkMNtayyg5DAJkY+a888VeCrN3klsP6pcdTCy+kn/CvUhqpicoGwB8Ug+n6odl9GHI75waWHr5juoZbaZ4pkKOhwwNVzzXvfifwdo+qgpaBYXHAbALH+NAtP/ofhZmm1LVdkAHpjjTDH6k9Keh5ARXK9D8T/ANHB06F59Mu/tOOTGwAIH17156ylWKsMEcGmHKVKlQCzSrldAoCxF9wUqUf3BSoD1cSqnoBb3IqTeG69aFR3CBSS3JNTJcqOTmubWuL4PYGo5VHJNRJcpTzKknGaNhZWm8DaEdTuzc3C/wBUhPqB/Xb2/jXpkMgMrQqm1YwAOOKzvgJRD4cgAHLu7H860sCEMWY5ycituJ61F+07HauT2rHeJtXRS53gJHnJzWi1q7W1tGJOCeBXkWuanBd6mumvMA7+or71Hy9esi/j52+1QWV14t1Fd4YWqt6Fz1+TXsPhrQrbQ9PS3t4wrY9ZHU0J8GaXDAodVGEUY471rRR8fPrafydfkdrjHApZA71HI4IxmtmSOWXA4odNIWyTVqZtoNA57oqT3FTaElyyYO88daz1+8LsxXoBwKs3tyxJXJz0oTdIFhPq+STUU8NgIeyYqMnnGK1GhwGzsFjQfpWO5uOpNA9ARVs0JGeK11oBEgYj1noD2pwJ7eBo4wzn19Sar6lMNhXdyfmnS3LOcZ4HTFC7qLzM5Y8dcU/olTT7rEk0bn5Xmh2rXG9jg+odCTTLnNvdiQMcdwBQ/U5cncCPenpGSXjPglvUvb4rq3bIwliJPv8AFDGk/XGOetKObaSM+k9fio0xUai8rNtADA87v8KjfVLq3Y+a/HbvQgXIgulJPBIBI4q5raFrZJ0A2ng05TxUvdVkeU4ckGszqXhq01JnmtJPs9yedrco5/wq1I2WpxYoFIPWp8hjAXtpPZXDQXCFJF6g1Xr0PVtLj1i0BLbblB6H9/g/FYCaJ4ZXikUq6HBBrWXSR10cUqVMJ4vuClVyy06ae2SVEYq2cED5pU8pbBtdRAwGhm4/2anXVIMjeZV/9hoh9i+BS+xf7Arh846vFXj1Cwb711j4IIq3Dd6aSMXaZ+WxTPsa9Co/KnfYIT1iU/hR5z+Dxet/0eXcVxom2GQSCKQqCDnrzWwjbnJ7CvLf6Np0spp7NQFWXDgDjkV6Q0u20kf2FdHx9bGHcysp4x1MBnXd6IwcmvDrePUdZ8QiSxDtd3Ev6NV6/H7q9J8UTtJ5yIC287cfWtP/AEceEk0qM6neQbLqRdsaMOY17n6n+6olt6q7kjT+HrJ9G0S2t7ycS3CoPNk6bn71cuLtYkyTyarayjvHGY22lTkZoFq0l/DaeYpjlI/V5FaeXj6HPHl7Glvi/Q1LHIWGc153Z+JJpJWtmiMcyn7p7itBYawpt1E7hX+PeonZ9fFYP30yrCffHFZq8nUKTnP41Vv9WZyQHJUkgfFBpLtv2s9zVeSPHE7zkuSW68Cq+pT/ANXK5GW4qrJPjnvVC4uCzpk9WqNEja+H49/lL+qoGRnrWkfaxCA4OMVnfDQ2QGQ/ePStJaQFz5rd+lXKVhhUL6UFRzKgXOfxJqa4AWTdnjp9aG39wsa4A5JqokF1vBJ28jPBzQC4fehU9qJahP5hOf3Cg91jt+YNKhV3YbFMbhjkUm6n5rhNQaO9USQEZwcdcZxV3SLhb/RnRwDtBBGOpHWqrjchzxXPDLiO4uouMbs4+tOU/wACnXEjAdjimSZJUdquX0Xl3kqjoTkVXYYK1NNZtDnih/iLw5HfKZ7cbLrH4SfB+fmiFrkMDRJQZUIzx9avlNeQyxPDI0cqlXU4IPY01QWOAMn2rdeINBF/KXj9Fxjhj0f4P8aEaH4evk8Q2cV7ZuqK/mHPKsF56itZdK/T0PQ4LHTtItLSZCZI4xv/AEY+8eT1+TSoPe3dxPdyyhVAZuApOAPypVTPBg2oznaOaTWoxyuKuMqt1FIjkDFeZjvUfsqgcj91Rm3XsKJ7euQKa0a9hQFWxY2dxHPFkMhzXodxqPnaTEYMsZhkBeST7VhhCCOMV6B4VsTZ6XHPcrlskxD9kGtfjt3Gff8AVbw74ZlgvBf6jt34ykPXaT3P8K1mccZrO6jrdxCSERQKEjxcYZNtx6V9zW06559I8euvbazbWi9YzQPVIt0Z2nK+1Otddt7qP0OCTUN3cIyEgjPtT66l+hzsYfVdPT7UkxXDq+4H/wDlSTlin2iBdiZw6AZx9K74gvlXcXbA+ayNz4o+wTLtkWTDkMmOcVn9unbYN3k5TaWPoPQg8CohMGXC8DvVmzS410I9rbOsRIyWTA6VfuNFSyXMrDdjoOlGax69Acxyox0qmcvcxRj3yat6gyRjapqHSY/MuGlP0FBRvdA9UaJzjvWvj4j47Cs7ocXl2yuetFJrvZGAp5Jq56Z0+do1bDHLdMUC1acFOCAT0APNOvtTVCVX7xyNx7Vn5LgeYWlfdjjJ6Cq0sV7pctlyM+w5oZc9SBmrtzPG5Plvu+cVUY7hnv8ANKhTA5PFd+venMu1s00ioM0j0H6VU0Nwt9Of9rFXG4jP0oToDb7mZ/8AeGg1y/5uWqtIMbas3Hqnb61FIuVNK+yPhzxir0LYAzVKI8VMO3JqoKun1kYA+BTbu4UW7hwAyoQGA5FPs03Z+lN1OIGHOO1ayorNxoCgOP3ilVqGACMAnJ+SaVWlsgpwen5U3y+2QKs7R7Gmle1ea7kG0juDTSjHotWfL9ya6EXPOfyoC14e0dtSvlV1IhT1OQe3tXoEwO3y4hgAYGKGeEIRHprMAMu/X4o3JtC44zXX8XOc6w762s9e2AfJlf8AKs1qOlW7A7HyT2Nba4jDgqxG09hQh9Jt7mYRrIIx+sO+PiledPnqx5ZqV9N4euN1usiqx4Qn0t9PY0V0fxPNqpwIJuByu08V6LF4e0y3iCywpO+ch5hn91J/LgfYixxEA4KrgfTipsxpO/J5Brp1HWtQWwtLaaNgcvJKu0KK0eieEdK0uJZbsLPdHku4yc/Ao7rOqwQyRSOquN2CGHNWRq+nwPE0NugLdTj7vzRJv0L1h8c0qw7LG0lI7ErtH76B3+na3dn+wBPtuqzP42gtZGJSSRt21EOAGPv9KEXvjtZ8pdpOkZP/AJZHFaT46xvYXqWg6zbr5k1lKV7svqA+uKu6JbBY1H63Xp3padr9jJJttNaaNi3EdyhX8Nw4rTRbHTzGtVz3kTHP5UvDB5aL6aw+xAk0H1C+w5jQ8rmrcd1FFblUf0sMrk9DWe8RDy4TdqGyB6iOhH8aPwT7CNVv2QkliWHsaztzq8gChmOM8ljUcl6LyR/IBcjqS2APiqN1Y3d4PKwsa9cjk1Mm1v4zGhsbzeNxcY/dVqS6Td6WJrFeRqmjyh3ia4gPXZ1FGlvk8oMF2Fhna+Nw+KdmI8dGhKH4JFLnOKAWWob5wvOCe9aFPu5NJHXOI5Wwj57Cgvhtv0Mj9y7H99ENSm8u1mfsFNUfDo/qCsepFIl770hNLbxiknue9OxQRsIwce1WVHNV4xiXBHUVaTB+tVAv2eEjLEn6VBqMy+QQ3AHIp4bCBQOtV9UGyIFu/arSGLllBBIB+aVPjjDICATn2pVqjW3IGevelgZ4NT7ATxXNgzXnO2K7fOK6uDxUpT4rqRgkYBzSNstLdbLToIVYF2GSfbNTT3AK5LE49qzv+UfssCCRScDqBmoYtbt3O1JBn9hjg1vPk/E/4t9jTXyO7JuyR1GKozXfkyNMMsQMAVC9ypaELtG/rg0Kl1DYZHTkZxiqlK8Y0s90Z9PWVW9QUcj3ofcXf2yw82Ejftye+DVK1vljYwM2UfkfX2qhJL9luJIbZT5TnMhzwtT0fMjP6rJbyxvFO+J0Gd7E5zWWTVbk3sKtKSgkx6W645/wFaHxDsmuCItpySd1ZKZSb0wzRvEoQ+WehyehrT44y+RLruovDL56OPMz34OKDvfyXlsZDwV4b5PvVXVUm84Zydx47U6e1ksLCNZvTNKd5Q9VXtmt2UdgdmDOzHNFtF8WahpUojS4drfuhPQfFZ6QmKBOeWGSPaoVZj2/GppvW9P8QG+cqzZWRcrjvVp713tZLdiScenJ+8PavMtEv/JmiikJC5wCD0zW0ebzrTzY8CWM8H3rLr17XyzGjz+Tq8sMq7Nzcj5zWtEYT1Doax2rNi7ivoV2tuw4Fai0uPNhRyeopX+tdsSz3GTgLxQi/t/tAGAOvtRtUVjyB9aUwtrZNzY+B71NHmFadp5iKyz9R0B70ad9kYHc1BCTIfNfj2HsKRfzJCewpI6uqWtEvps47lTXNFGLFR0worupYa0mVfbFOtAIrdEHXHNAWVFdrqilimg1vvKatQ8mq7LmpoGH5VUJcjyZsfqqOaDardGa6KA+lfY0QluVhgllLVmy4kZnJJOc8CteJtTV6KT9GPWPxP8A80qrRuSgJWQ9eQmc/upVol6qY/mmNGcZFWSMk5PNcbA7V5rsVMc0+FcyDjJqQoCe4p8MeH460BPNECOgodPaRMpLopHckUXK4XLYwByc9KzmsakNpSLAXoaPFU7oJq2oGxkV7NiBGc7SchqZp+pxahaTAOA787N3qHvQPVboZdiR+NY+PVJbHUWngYgtx9a14m+h1369vUWmMenqxz5hbCZ9venzX73IMMQ2kDJOeDWYOvRX1rGzSYkCjOOxq+t0p8uSNuSOnc1eDJUc8apJtSQbwcvknGKG6hDdtJHeLbOYUBAcj0n/APfetNYWVs7q8hDBjl+e9F7m7sxZPAyqYyNuCo5H0qufRdc+Ux5Fqiy3Dl44zlQN3HU0PulneUNOCSRuPOSBR/xErWkgML5gZiVUdR8k9+tCrW2aWFpJW9UpA5/Z9/zrbdc1meqHXDGU8c12MYHqOMfFGZLU/ZF8gKccHCYI+pqtFY5dAcnPJAHagg9Cd3HFbbQzJNaukmck5GKBrpbxzYdMDvx1rWWkCQwcKFG2su6vmM/rkWwsCOHGcfI60R0LMtnGc9BioPEQWSzkdP1DnI+etLwvLm0aLPqrP8ai13erbJx6j2FU7UyXMplmJJPT4qrMrSTbWJJJxRmziCIABSL6h0zFI8DgmokVljZ/ipJ/U2Dxio8mbEa5CjqaEq07YtXZu4qWI8KB0xUGtyiGCOBSN8rAY+O9SQ5wOmO1BavpjFPIqOM8VJuFVEOSE44qFJCrcmpGYVQ1G4EEZOfUeBTCDWrpjF5cedoPqIoUHwuN3H1qeN9+d5znrmoHtZTlY8FeoO6tebkxNizC7+WuMY+GpVWFvcAcoSfelV7Bj3E9ScU1lB6k5p5I3ccVw5J6jFec6kYX2/OpI22NyR9absHU4475oTq2oRQxsqHI6E+9OQkmtauqRlIyMf31itS1EcjPPeo9S1BnYnOWPQe1Zy7uDIxVSfk+9VhxW1S8MzHafTQC5OZDRG6bC4FCpG3OSK6PjjLupIp5IvuHHxRbTNSu/OVkQuUPXtQaNC7AAVq7WOCz0pnJ9YwVx3NXcpcW/i01/qdpGhnhZI5QcFz1qtJrN2csQOBk8kfSq8+oSXojWZsKnp2qeo6/n70y0tHvpWWBZNm0FgxwB+NPxkP/AC9VX1G7M7JJmRWC/h881qfDdrbSIXukVpHjO1SvoRc9Pk0Gv7QG3ijjiUsmRLOf1mPOB8ADFUoby603DWrFonJIVh2yR/hR+eil9/8AJrbnT7IEiOFV5yMVDFBHDciSMAcYAPaqVjriXeBMu2Q8YzwfpVtpFBVuT+PSsra1k5vuLVwQziUAZHXNSmXJVJOAwznHFUbJjIzhsgE5GatRjOcnIXpn2rO0rFHW4UFhceXgDaScUJ8MSgSDnNFvEI26TMYzjcORWe0GTZKOcc1U/wCol9tLIgF7x9aKK2yPJoaCHulb4qe7mxhBxSK+3JXMj57fFTQ7Y0JJxgVVic55pmoXGyPyw3Lf3UoVCL2Y3eqo7H0g4X4FGoiQoz7dqzbXCLqCDOQBRr7WgjBLY4qrC0SV8CuednjNA31QFtkQLt7KM1KrXr8rCR/xGhInNdxwRl5GwBWcur1rqcuc47D2q1Lpd9csGmYY7D2qe20GXje2KuQtUYmOOTip0Ykj2+DRmHQoh98s1WBpcAACxk0YWhkUp8sUqLLpcePu0qMo16O24n4+a4Tt7du1dZWIJyAO/wAUH1TUxEjRRn/iYGuV0O6pqKojIjcfrHPNYvVdR3uTnjoop2qajvJwSEHz1rO3lyWJOee1VJ+CIry6YkgHk9TVAyZ79KUj5JqlcTbFKqfUenxWnM/CvWIL6fLbFPTr/Cqig56VIABXa6JMmMbdqzAoUA45ogk7TwGLgZ4obHIAMHtUgmwSRU/qpci3B5cE2fMBYHHPSisFwII5XU7i3Az3rOoc8kVfjkzEq5xg5op8dQbuHI0nyIiE3DnPcms44b7p4CjGD1NH7dnlADEcEYHtXBDBcuPOUMUJzgdaUuL6433GdjXFyq84Jye9amKRAu1hn2oTq0SW9zGYVwBwauWMi7Blc9+e9T3dh/HM2CcJZ4sgYw35ire1iVKng9aht1y67RwR+VXI4Sp9LZU9vasytDvEREOkSkAHcAnPzWX0wepSOKN+LroG3jtIzn15J+nag9kAqfhV/wDkp9tFpzl5fpxUhfdcuOuDiqukHAYnt70y1kYys3PLHrUHRGQrEhYnAHNAZ5XuZ2Zn2qegB6CptYumLrCp9PVsU2ztw4DMePpVSekI7WwR3yikk9Wai0Wkxt/bZYAdzVu0hAA2r+Jq7Guegz8001Ba2UMYxDCqD4FXY7Vcc1ZjgIXL+kU5pY4hhFz25ppRrBwAoGPpUywYwcc+1N8xthZsjjjA4FO3sFBwScZFPRh4hxnOKhmuY4fSuCaguJJ3B6qo7e/xUEVrLM4MUO7HBbqf30aMTfaZj3A+NtKrSaJcFQfIH4sBSpez9NDquorGsiRsOF6+5rFajf79wDekfeOetE73S9Wdm/QjBPP6VP5qC3Wg6vKxItlCj/fR8/8AdWM5bTKB3lyX57dhQ0sSSWPJo7L4a1lv/Sr/AM+P+aqs3hjWgvFqv/Pj/mrTnkW4AzyhFyetDmYsSzdTR+XwnrsjZNmmOw+0RfzUz/NDXf8AU0/6iL+ateZjK3QOkKO/5oa5/qa/9RF/NS/zQ1z/AFNf+oi/mqkgYqSJd3GaM/5oa5/qa/8AURfzU9PCWuKf/Br/ANRF/NSOB21QnPYd6UG4sCeADRdvCutFcCzXn/6iL+arFr4U1kKQ9ov/AD4/5qmriG0J3fGK5Zkmdm5xu49qKW3hjV1Du9sox0Hnx/zU/T/C+sDJe1Xk/wCnj/mpK0I15V8gSDrkc1Bp8gDbTznvRzWvDesSw7I7VSP/AL8f81VrDwvrKOCbVP8Anx/zUs9KnU1esSzNzxirktyI0cKuWA45qxaaFqqqAbdM9z5qfzVI3h3UgSRbrz/vU/mqMqbfbFa4hUwFhndkmo4YuhUcGtNrXhjVZ/s4W1XIJz+mjH/5UrXwtqiRjNqucf6ZP40/eCB0Q8mydgeSMVRlvFt8IvL46Cj95oGrJa7UtVLZ/wBNH/NVC08G6xI+6S2GO586PJ/7qJCvQXZW0k8247ixOTRyC3WEZY7mA/AUWh8NaiiAfZ1A9hKn8au23hq/LZe3UAdvMT+NP3UA9uk87qI4yR3PQCjMECwjGQXPcCicWiXyqFSFfn1p/GrUOiXYI/QqMD9tef308TaEeQ8nJLfjxUkOm5dXOMZ6Yo6mj3K8+UCew3r/ABqQaVdsQDEDz1Eg/jRgBxarHyUyw6YU805rTdgMcDPYYx9aMNpV0oASNQx95F4/fUtto1zu3SID/wC4fxowwi30qCTaWBYZGPT3oxBp0fQR7QOAOnFEYtNlQg7AAOAAwzRG3sn+864Hbkc1chB8dg2wbYuPpSo2I2AwFwP+KlQWPPNTvBbxSSkZVWwB7ktgf30L1DVDbvOkcfmOqoI1U5LuxbC/9uasa1ZJqMDW0rMqGUMdpxkA9KBHw/NaPv0m6EBDkjzPVhSuPbr1/OlGi3putrfSJA8TRT+WzOpPQq2CKGy+IZ9izGwdoVUeayn7rHt+WPzp11ob/o3t7x1uVOGmOeQfvfjkk/jSttIdJ2Mtx/VhJvSBOAcYxuPfoOKuSJtPbVme88q3iRo1J8xmkAbgZOF6nFTw6h5q2Lxx+i6zk5+5gZ/wNUbTQ5YZJt9whjcMMrGNxB9z1xUttpE1q0xhucDkW4YZ8oMRuP1/dQRSaxNHqAt/sqtE0nlq4kG7jqce3Wp21Fv8mxXEcJeab+yiHO72/dyaHr4fl+0STPPEW9RjwpBJOcFj+NSjStSjSERaioaMFclOFHA9P5D2oCY60v2KOZISZWUkoWwEwcZYnoM0651SWCyhlW3WS4dd7RxtuCqOpyKqS6FcF3SK6TyJAocSx7jkd/rkk/jTzo88TCK0u/KtmjCSDHrIyScH5yaAIf5QjMlmoBH2lSyfGAD/AI0rHVnmvGt2i27N+457BgB+f+FUbvSJbnMguAs0bD7PtGFiUdBTrfS7iC8SVLoLEqqGAX1SYJJyfkkmngaH7SCmxBjPU1Yikwn3qF9KnVwBmpw9S3MmRStuowcVCMucmpITsfFKnBaAhRz1qUNuNVYnDAVYBAXJ6VNVUF026YL+yK7k7OOKgD7nLHuaczFwEXqePpTCPDXEuB9xeM+9XY0CKBTY0WJMDjHvUsSlyGPT++hCWJd3OOKtRjFMQdKniXOPc+9USWNSR/jVuIL6VyM9lzyfwqFFwKhvbSWe4tpo0LpGjhlWby2OcYwaz+Xu8c7JqerZPQgMFiu4bhgkA8j61Iik8j8eaz8Gl6sspkkk8wNs8xVnKtIoz6d3x++lLBqVtzO87qyP5UaSyHyyTxllB3H4Ncv+87k3r47Eed/jRCLJPGce/SrMceOAOe/xWZttO1loU3vL5zbCkrXJAiXuGXv++r11Y6nf3G+YNboIHULDckAvklTxVz/U9Wb4VU7t/EXinUbmzSIWMgVckSuuCVbsp9uM1f0DUri8t4EubeXe0Rfz9oCNzgdO5pvhvTb22jvDqAHmTFTu3BicLjNP8N6PdaUbgXFwJEfGxVJ4xnn4J9hWfxz5r8s+S7l/P4meXlv9GAnHNKpttKvQavLpwN7cfrGqzAc8UqVRPpSmQMngUiB7UqVaJcwPanAD2pUqQcwPau4HtSpUw4wGOgpuB7UqVIFge1dAGegpUqAWB7V0AZ6ClSoCeMD2FIgbxwOtKlSXPpbiAyKsTf2DfSlSqaaooHt2qxagYbgUqVFKpZAMrwOtXIwMDgUqVKJqZQM9KtRAZ6UqVWSdfvCrK9FpUqISeLqPpU46fgaVKmKljHoFTr1pUqDSDpSHWlSoB1KlSph//9k="/>
          <p:cNvSpPr>
            <a:spLocks noChangeAspect="1" noChangeArrowheads="1"/>
          </p:cNvSpPr>
          <p:nvPr/>
        </p:nvSpPr>
        <p:spPr bwMode="auto">
          <a:xfrm>
            <a:off x="73025" y="-884238"/>
            <a:ext cx="2466975" cy="1847851"/>
          </a:xfrm>
          <a:prstGeom prst="rect">
            <a:avLst/>
          </a:prstGeom>
          <a:noFill/>
          <a:ln w="9525">
            <a:noFill/>
            <a:miter lim="800000"/>
            <a:headEnd/>
            <a:tailEnd/>
          </a:ln>
        </p:spPr>
        <p:txBody>
          <a:bodyPr/>
          <a:lstStyle/>
          <a:p>
            <a:endParaRPr lang="nl-NL">
              <a:latin typeface="Calibri" pitchFamily="34" charset="0"/>
            </a:endParaRPr>
          </a:p>
        </p:txBody>
      </p:sp>
      <p:pic>
        <p:nvPicPr>
          <p:cNvPr id="9" name="Afbeelding 8" descr="slapendehond.gif"/>
          <p:cNvPicPr>
            <a:picLocks noChangeAspect="1"/>
          </p:cNvPicPr>
          <p:nvPr/>
        </p:nvPicPr>
        <p:blipFill>
          <a:blip r:embed="rId4" cstate="print"/>
          <a:srcRect/>
          <a:stretch>
            <a:fillRect/>
          </a:stretch>
        </p:blipFill>
        <p:spPr bwMode="auto">
          <a:xfrm>
            <a:off x="3276600" y="3357563"/>
            <a:ext cx="1727200" cy="1152525"/>
          </a:xfrm>
          <a:prstGeom prst="rect">
            <a:avLst/>
          </a:prstGeom>
          <a:noFill/>
          <a:ln w="9525">
            <a:noFill/>
            <a:miter lim="800000"/>
            <a:headEnd/>
            <a:tailEnd/>
          </a:ln>
        </p:spPr>
      </p:pic>
      <p:sp>
        <p:nvSpPr>
          <p:cNvPr id="10" name="Tekstvak 9"/>
          <p:cNvSpPr txBox="1">
            <a:spLocks noChangeArrowheads="1"/>
          </p:cNvSpPr>
          <p:nvPr/>
        </p:nvSpPr>
        <p:spPr bwMode="auto">
          <a:xfrm>
            <a:off x="5003800" y="3933825"/>
            <a:ext cx="1584325" cy="368300"/>
          </a:xfrm>
          <a:prstGeom prst="rect">
            <a:avLst/>
          </a:prstGeom>
          <a:noFill/>
          <a:ln w="9525">
            <a:noFill/>
            <a:miter lim="800000"/>
            <a:headEnd/>
            <a:tailEnd/>
          </a:ln>
        </p:spPr>
        <p:txBody>
          <a:bodyPr>
            <a:spAutoFit/>
          </a:bodyPr>
          <a:lstStyle/>
          <a:p>
            <a:r>
              <a:rPr lang="nl-NL">
                <a:latin typeface="Calibri" pitchFamily="34" charset="0"/>
              </a:rPr>
              <a:t>Ach goshie…..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26628"/>
                                        </p:tgtEl>
                                        <p:attrNameLst>
                                          <p:attrName>style.visibility</p:attrName>
                                        </p:attrNameLst>
                                      </p:cBhvr>
                                      <p:to>
                                        <p:strVal val="visible"/>
                                      </p:to>
                                    </p:set>
                                    <p:animEffect transition="in" filter="randombar(horizontal)">
                                      <p:cBhvr>
                                        <p:cTn id="19" dur="500"/>
                                        <p:tgtEl>
                                          <p:spTgt spid="26628"/>
                                        </p:tgtEl>
                                      </p:cBhvr>
                                    </p:animEffect>
                                  </p:childTnLst>
                                </p:cTn>
                              </p:par>
                            </p:childTnLst>
                          </p:cTn>
                        </p:par>
                      </p:childTnLst>
                    </p:cTn>
                  </p:par>
                  <p:par>
                    <p:cTn id="20" fill="hold">
                      <p:stCondLst>
                        <p:cond delay="indefinite"/>
                      </p:stCondLst>
                      <p:childTnLst>
                        <p:par>
                          <p:cTn id="21" fill="hold">
                            <p:stCondLst>
                              <p:cond delay="0"/>
                            </p:stCondLst>
                            <p:childTnLst>
                              <p:par>
                                <p:cTn id="22" presetID="20"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edge">
                                      <p:cBhvr>
                                        <p:cTn id="24" dur="2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7" presetClass="entr" presetSubtype="0" fill="hold" grpId="0" nodeType="clickEffect">
                                  <p:stCondLst>
                                    <p:cond delay="0"/>
                                  </p:stCondLst>
                                  <p:iterate type="lt">
                                    <p:tmPct val="50000"/>
                                  </p:iterate>
                                  <p:childTnLst>
                                    <p:set>
                                      <p:cBhvr>
                                        <p:cTn id="28" dur="1" fill="hold">
                                          <p:stCondLst>
                                            <p:cond delay="0"/>
                                          </p:stCondLst>
                                        </p:cTn>
                                        <p:tgtEl>
                                          <p:spTgt spid="10"/>
                                        </p:tgtEl>
                                        <p:attrNameLst>
                                          <p:attrName>style.visibility</p:attrName>
                                        </p:attrNameLst>
                                      </p:cBhvr>
                                      <p:to>
                                        <p:strVal val="visible"/>
                                      </p:to>
                                    </p:set>
                                    <p:anim calcmode="discrete" valueType="clr">
                                      <p:cBhvr override="childStyle">
                                        <p:cTn id="29"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10"/>
                                        </p:tgtEl>
                                        <p:attrNameLst>
                                          <p:attrName>fillcolor</p:attrName>
                                        </p:attrNameLst>
                                      </p:cBhvr>
                                      <p:tavLst>
                                        <p:tav tm="0">
                                          <p:val>
                                            <p:clrVal>
                                              <a:schemeClr val="accent2"/>
                                            </p:clrVal>
                                          </p:val>
                                        </p:tav>
                                        <p:tav tm="50000">
                                          <p:val>
                                            <p:clrVal>
                                              <a:schemeClr val="hlink"/>
                                            </p:clrVal>
                                          </p:val>
                                        </p:tav>
                                      </p:tavLst>
                                    </p:anim>
                                    <p:set>
                                      <p:cBhvr>
                                        <p:cTn id="31" dur="80"/>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7D90DD39-C405-456F-ADBD-B2782E7479A6}" type="slidenum">
              <a:rPr lang="nl-NL"/>
              <a:pPr>
                <a:defRPr/>
              </a:pPr>
              <a:t>76</a:t>
            </a:fld>
            <a:endParaRPr lang="nl-NL"/>
          </a:p>
        </p:txBody>
      </p:sp>
      <p:sp>
        <p:nvSpPr>
          <p:cNvPr id="78851" name="Tekstvak 2"/>
          <p:cNvSpPr txBox="1">
            <a:spLocks noChangeArrowheads="1"/>
          </p:cNvSpPr>
          <p:nvPr/>
        </p:nvSpPr>
        <p:spPr bwMode="auto">
          <a:xfrm>
            <a:off x="684213" y="404813"/>
            <a:ext cx="7920037" cy="2584450"/>
          </a:xfrm>
          <a:prstGeom prst="rect">
            <a:avLst/>
          </a:prstGeom>
          <a:noFill/>
          <a:ln w="9525">
            <a:noFill/>
            <a:miter lim="800000"/>
            <a:headEnd/>
            <a:tailEnd/>
          </a:ln>
        </p:spPr>
        <p:txBody>
          <a:bodyPr>
            <a:spAutoFit/>
          </a:bodyPr>
          <a:lstStyle/>
          <a:p>
            <a:r>
              <a:rPr lang="nl-NL">
                <a:latin typeface="Calibri" pitchFamily="34" charset="0"/>
              </a:rPr>
              <a:t>417   Cerberus haec ingens latratu regna trifauci</a:t>
            </a:r>
          </a:p>
          <a:p>
            <a:r>
              <a:rPr lang="en-US">
                <a:latin typeface="Calibri" pitchFamily="34" charset="0"/>
              </a:rPr>
              <a:t>418   personat adverso recubans immanis in antro.</a:t>
            </a:r>
            <a:endParaRPr lang="nl-NL">
              <a:latin typeface="Calibri" pitchFamily="34" charset="0"/>
            </a:endParaRPr>
          </a:p>
          <a:p>
            <a:r>
              <a:rPr lang="en-US">
                <a:latin typeface="Calibri" pitchFamily="34" charset="0"/>
              </a:rPr>
              <a:t>419   Cui vates horrere videns iam colla colubris</a:t>
            </a:r>
            <a:endParaRPr lang="nl-NL">
              <a:latin typeface="Calibri" pitchFamily="34" charset="0"/>
            </a:endParaRPr>
          </a:p>
          <a:p>
            <a:r>
              <a:rPr lang="en-US">
                <a:latin typeface="Calibri" pitchFamily="34" charset="0"/>
              </a:rPr>
              <a:t>420   melle soporatam et medicatis frugibus offam</a:t>
            </a:r>
            <a:endParaRPr lang="nl-NL">
              <a:latin typeface="Calibri" pitchFamily="34" charset="0"/>
            </a:endParaRPr>
          </a:p>
          <a:p>
            <a:r>
              <a:rPr lang="en-US">
                <a:latin typeface="Calibri" pitchFamily="34" charset="0"/>
              </a:rPr>
              <a:t>421   obicit. Ille fame rabida tria guttura pandens</a:t>
            </a:r>
            <a:endParaRPr lang="nl-NL">
              <a:latin typeface="Calibri" pitchFamily="34" charset="0"/>
            </a:endParaRPr>
          </a:p>
          <a:p>
            <a:r>
              <a:rPr lang="en-US">
                <a:latin typeface="Calibri" pitchFamily="34" charset="0"/>
              </a:rPr>
              <a:t>422   corripit obiectam, atque immania terga resolvit</a:t>
            </a:r>
            <a:endParaRPr lang="nl-NL">
              <a:latin typeface="Calibri" pitchFamily="34" charset="0"/>
            </a:endParaRPr>
          </a:p>
          <a:p>
            <a:r>
              <a:rPr lang="en-US">
                <a:latin typeface="Calibri" pitchFamily="34" charset="0"/>
              </a:rPr>
              <a:t>423   fusus humi totoque ingens extenditur antro.</a:t>
            </a:r>
            <a:endParaRPr lang="nl-NL">
              <a:latin typeface="Calibri" pitchFamily="34" charset="0"/>
            </a:endParaRPr>
          </a:p>
          <a:p>
            <a:r>
              <a:rPr lang="en-US">
                <a:latin typeface="Calibri" pitchFamily="34" charset="0"/>
              </a:rPr>
              <a:t>424   Occupat Aeneas aditum custode sepulto</a:t>
            </a:r>
            <a:endParaRPr lang="nl-NL">
              <a:latin typeface="Calibri" pitchFamily="34" charset="0"/>
            </a:endParaRPr>
          </a:p>
          <a:p>
            <a:r>
              <a:rPr lang="en-US">
                <a:latin typeface="Calibri" pitchFamily="34" charset="0"/>
              </a:rPr>
              <a:t>425   evaditque celer ripam inremeabilis undae.</a:t>
            </a:r>
            <a:endParaRPr lang="nl-NL">
              <a:latin typeface="Calibri" pitchFamily="34" charset="0"/>
            </a:endParaRPr>
          </a:p>
        </p:txBody>
      </p:sp>
      <p:cxnSp>
        <p:nvCxnSpPr>
          <p:cNvPr id="4" name="Rechte verbindingslijn 3"/>
          <p:cNvCxnSpPr/>
          <p:nvPr/>
        </p:nvCxnSpPr>
        <p:spPr>
          <a:xfrm>
            <a:off x="684213" y="3284538"/>
            <a:ext cx="684053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8853" name="Tekstvak 4"/>
          <p:cNvSpPr txBox="1">
            <a:spLocks noChangeArrowheads="1"/>
          </p:cNvSpPr>
          <p:nvPr/>
        </p:nvSpPr>
        <p:spPr bwMode="auto">
          <a:xfrm>
            <a:off x="684213" y="3573463"/>
            <a:ext cx="8135937" cy="2862262"/>
          </a:xfrm>
          <a:prstGeom prst="rect">
            <a:avLst/>
          </a:prstGeom>
          <a:noFill/>
          <a:ln w="9525">
            <a:noFill/>
            <a:miter lim="800000"/>
            <a:headEnd/>
            <a:tailEnd/>
          </a:ln>
        </p:spPr>
        <p:txBody>
          <a:bodyPr>
            <a:spAutoFit/>
          </a:bodyPr>
          <a:lstStyle/>
          <a:p>
            <a:r>
              <a:rPr lang="nl-NL">
                <a:latin typeface="Calibri" pitchFamily="34" charset="0"/>
              </a:rPr>
              <a:t>De enorme Cerberus doet met zijn geblaf uit drie muilen dit rijk</a:t>
            </a:r>
          </a:p>
          <a:p>
            <a:r>
              <a:rPr lang="nl-NL">
                <a:latin typeface="Calibri" pitchFamily="34" charset="0"/>
              </a:rPr>
              <a:t>weerklinken, terwijl hij reusachtig achterover ligt in de grot aan de overkant.</a:t>
            </a:r>
          </a:p>
          <a:p>
            <a:r>
              <a:rPr lang="nl-NL">
                <a:latin typeface="Calibri" pitchFamily="34" charset="0"/>
              </a:rPr>
              <a:t>Hem werpt de profetes, als zij ziet dat zijn nekken al verstijfd staan door slangen</a:t>
            </a:r>
          </a:p>
          <a:p>
            <a:r>
              <a:rPr lang="nl-NL">
                <a:latin typeface="Calibri" pitchFamily="34" charset="0"/>
              </a:rPr>
              <a:t>een meelbal voor, bedwelmend door honing en toverkruiden.</a:t>
            </a:r>
          </a:p>
          <a:p>
            <a:r>
              <a:rPr lang="nl-NL">
                <a:latin typeface="Calibri" pitchFamily="34" charset="0"/>
              </a:rPr>
              <a:t>Terwijl die zijn drie kelen uitstrekt grijpt hij</a:t>
            </a:r>
          </a:p>
          <a:p>
            <a:r>
              <a:rPr lang="nl-NL">
                <a:latin typeface="Calibri" pitchFamily="34" charset="0"/>
              </a:rPr>
              <a:t>met gulzige honger het voorgeworpene, en hij strekt zijn reusachtige ruggen uit</a:t>
            </a:r>
          </a:p>
          <a:p>
            <a:r>
              <a:rPr lang="nl-NL">
                <a:latin typeface="Calibri" pitchFamily="34" charset="0"/>
              </a:rPr>
              <a:t>op de grond liggend/gelegen en, enorm als hij is, spreidt hij zich uit over de hele grot.</a:t>
            </a:r>
          </a:p>
          <a:p>
            <a:r>
              <a:rPr lang="nl-NL">
                <a:latin typeface="Calibri" pitchFamily="34" charset="0"/>
              </a:rPr>
              <a:t>Aeneas betreedt de toegang, omdat de bewaker in diepe slaap gezonken is</a:t>
            </a:r>
          </a:p>
          <a:p>
            <a:r>
              <a:rPr lang="nl-NL">
                <a:latin typeface="Calibri" pitchFamily="34" charset="0"/>
              </a:rPr>
              <a:t>en snel laat hij de oever van het water, waarvandaan geen terugkeer mogelijk is, achter zich.</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FA5032B7-DA34-4A43-B134-3C5D14D8E909}" type="slidenum">
              <a:rPr lang="nl-NL"/>
              <a:pPr>
                <a:defRPr/>
              </a:pPr>
              <a:t>77</a:t>
            </a:fld>
            <a:endParaRPr lang="nl-NL"/>
          </a:p>
        </p:txBody>
      </p:sp>
      <p:sp>
        <p:nvSpPr>
          <p:cNvPr id="79875" name="Rechthoek 2"/>
          <p:cNvSpPr>
            <a:spLocks noChangeArrowheads="1"/>
          </p:cNvSpPr>
          <p:nvPr/>
        </p:nvSpPr>
        <p:spPr bwMode="auto">
          <a:xfrm>
            <a:off x="611188" y="333375"/>
            <a:ext cx="7921625" cy="5630863"/>
          </a:xfrm>
          <a:prstGeom prst="rect">
            <a:avLst/>
          </a:prstGeom>
          <a:noFill/>
          <a:ln w="9525">
            <a:noFill/>
            <a:miter lim="800000"/>
            <a:headEnd/>
            <a:tailEnd/>
          </a:ln>
        </p:spPr>
        <p:txBody>
          <a:bodyPr>
            <a:spAutoFit/>
          </a:bodyPr>
          <a:lstStyle/>
          <a:p>
            <a:r>
              <a:rPr lang="nl-NL" sz="2400">
                <a:latin typeface="Calibri" pitchFamily="34" charset="0"/>
                <a:sym typeface="Symbol" pitchFamily="18" charset="2"/>
              </a:rPr>
              <a:t></a:t>
            </a:r>
            <a:endParaRPr lang="nl-NL" sz="2400">
              <a:latin typeface="Calibri" pitchFamily="34" charset="0"/>
              <a:sym typeface="Wingdings" pitchFamily="2" charset="2"/>
            </a:endParaRPr>
          </a:p>
          <a:p>
            <a:r>
              <a:rPr lang="nl-NL" sz="2400">
                <a:latin typeface="Calibri" pitchFamily="34" charset="0"/>
                <a:sym typeface="Wingdings" pitchFamily="2" charset="2"/>
              </a:rPr>
              <a:t>In het pensum volgt nu een korte passage uit Aeneis IV, met in de hoofdrol Dido die een geslaagde poging tot zelfdoding heeft ondernomen, verraden als zij zich voelde doordat Aeneas haar verliet.</a:t>
            </a:r>
          </a:p>
          <a:p>
            <a:r>
              <a:rPr lang="nl-NL" sz="2400">
                <a:latin typeface="Calibri" pitchFamily="34" charset="0"/>
                <a:sym typeface="Wingdings" pitchFamily="2" charset="2"/>
              </a:rPr>
              <a:t>Zij dacht een solide relatie met hem te hebben, die zij huwelijk noemde; hij had ook wel een relatie met haar, maar werd gedwongen het/zijn fatum te volgen en haar dus te dumpen.</a:t>
            </a:r>
          </a:p>
          <a:p>
            <a:endParaRPr lang="nl-NL" sz="2400">
              <a:latin typeface="Calibri" pitchFamily="34" charset="0"/>
              <a:sym typeface="Wingdings" pitchFamily="2" charset="2"/>
            </a:endParaRPr>
          </a:p>
          <a:p>
            <a:r>
              <a:rPr lang="nl-NL" sz="2400">
                <a:latin typeface="Calibri" pitchFamily="34" charset="0"/>
                <a:sym typeface="Wingdings" pitchFamily="2" charset="2"/>
              </a:rPr>
              <a:t>Dido’s zus Anna ontdekt haar ergens boven op een brandstapel en omhelst haar nog een laatste keer voordat Juno via Iris Dido uit haar doodsstrijd verlost.</a:t>
            </a:r>
          </a:p>
          <a:p>
            <a:endParaRPr lang="nl-NL" sz="2400">
              <a:latin typeface="Calibri" pitchFamily="34" charset="0"/>
              <a:sym typeface="Wingdings" pitchFamily="2" charset="2"/>
            </a:endParaRPr>
          </a:p>
          <a:p>
            <a:r>
              <a:rPr lang="nl-NL" sz="2400">
                <a:latin typeface="Calibri" pitchFamily="34" charset="0"/>
                <a:sym typeface="Wingdings" pitchFamily="2" charset="2"/>
              </a:rPr>
              <a:t>De passage uit Aen. IV moet gelezen worden als inleiding op Aeneas’ ontmoeting met Dido in de onderwereld.</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09585AFA-707F-4878-96BF-F3A5778B3C0B}" type="slidenum">
              <a:rPr lang="nl-NL"/>
              <a:pPr>
                <a:defRPr/>
              </a:pPr>
              <a:t>78</a:t>
            </a:fld>
            <a:endParaRPr lang="nl-NL"/>
          </a:p>
        </p:txBody>
      </p:sp>
      <p:sp>
        <p:nvSpPr>
          <p:cNvPr id="80899" name="Tekstvak 2"/>
          <p:cNvSpPr txBox="1">
            <a:spLocks noChangeArrowheads="1"/>
          </p:cNvSpPr>
          <p:nvPr/>
        </p:nvSpPr>
        <p:spPr bwMode="auto">
          <a:xfrm>
            <a:off x="684213" y="333375"/>
            <a:ext cx="7920037" cy="3138488"/>
          </a:xfrm>
          <a:prstGeom prst="rect">
            <a:avLst/>
          </a:prstGeom>
          <a:noFill/>
          <a:ln w="9525">
            <a:noFill/>
            <a:miter lim="800000"/>
            <a:headEnd/>
            <a:tailEnd/>
          </a:ln>
        </p:spPr>
        <p:txBody>
          <a:bodyPr>
            <a:spAutoFit/>
          </a:bodyPr>
          <a:lstStyle/>
          <a:p>
            <a:r>
              <a:rPr lang="en-US">
                <a:latin typeface="Calibri" pitchFamily="34" charset="0"/>
              </a:rPr>
              <a:t>675   “Hoc illud, germana, fuit? Me fraude petebas?</a:t>
            </a:r>
            <a:endParaRPr lang="nl-NL">
              <a:latin typeface="Calibri" pitchFamily="34" charset="0"/>
            </a:endParaRPr>
          </a:p>
          <a:p>
            <a:r>
              <a:rPr lang="en-US">
                <a:latin typeface="Calibri" pitchFamily="34" charset="0"/>
              </a:rPr>
              <a:t>676   Hoc rogus iste mihi, hoc ignes araeque parabant?</a:t>
            </a:r>
            <a:endParaRPr lang="nl-NL">
              <a:latin typeface="Calibri" pitchFamily="34" charset="0"/>
            </a:endParaRPr>
          </a:p>
          <a:p>
            <a:r>
              <a:rPr lang="en-US">
                <a:latin typeface="Calibri" pitchFamily="34" charset="0"/>
              </a:rPr>
              <a:t>677   Quid primum deserta querar? Comitemne sororem</a:t>
            </a:r>
            <a:endParaRPr lang="nl-NL">
              <a:latin typeface="Calibri" pitchFamily="34" charset="0"/>
            </a:endParaRPr>
          </a:p>
          <a:p>
            <a:r>
              <a:rPr lang="en-US">
                <a:latin typeface="Calibri" pitchFamily="34" charset="0"/>
              </a:rPr>
              <a:t>678   sprevisti moriens? Eadem me ad fata vocasses,</a:t>
            </a:r>
            <a:endParaRPr lang="nl-NL">
              <a:latin typeface="Calibri" pitchFamily="34" charset="0"/>
            </a:endParaRPr>
          </a:p>
          <a:p>
            <a:r>
              <a:rPr lang="en-US">
                <a:latin typeface="Calibri" pitchFamily="34" charset="0"/>
              </a:rPr>
              <a:t>679   idem ambas ferro dolor atque eadem hora tulisset.</a:t>
            </a:r>
            <a:endParaRPr lang="nl-NL">
              <a:latin typeface="Calibri" pitchFamily="34" charset="0"/>
            </a:endParaRPr>
          </a:p>
          <a:p>
            <a:r>
              <a:rPr lang="en-US">
                <a:latin typeface="Calibri" pitchFamily="34" charset="0"/>
              </a:rPr>
              <a:t>680   His etiam struxi manibus patriosque vocavi</a:t>
            </a:r>
            <a:endParaRPr lang="nl-NL">
              <a:latin typeface="Calibri" pitchFamily="34" charset="0"/>
            </a:endParaRPr>
          </a:p>
          <a:p>
            <a:r>
              <a:rPr lang="en-US">
                <a:latin typeface="Calibri" pitchFamily="34" charset="0"/>
              </a:rPr>
              <a:t>681   voce deos, sic te ut posita, crudelis, abessem?</a:t>
            </a:r>
            <a:endParaRPr lang="nl-NL">
              <a:latin typeface="Calibri" pitchFamily="34" charset="0"/>
            </a:endParaRPr>
          </a:p>
          <a:p>
            <a:r>
              <a:rPr lang="en-US">
                <a:latin typeface="Calibri" pitchFamily="34" charset="0"/>
              </a:rPr>
              <a:t>682   Exstinxti te meque, soror, populumque patresque</a:t>
            </a:r>
            <a:endParaRPr lang="nl-NL">
              <a:latin typeface="Calibri" pitchFamily="34" charset="0"/>
            </a:endParaRPr>
          </a:p>
          <a:p>
            <a:r>
              <a:rPr lang="en-US">
                <a:latin typeface="Calibri" pitchFamily="34" charset="0"/>
              </a:rPr>
              <a:t>683   Sidonios urbemque tuam. Date, vulnera lymphis</a:t>
            </a:r>
            <a:endParaRPr lang="nl-NL">
              <a:latin typeface="Calibri" pitchFamily="34" charset="0"/>
            </a:endParaRPr>
          </a:p>
          <a:p>
            <a:r>
              <a:rPr lang="en-US">
                <a:latin typeface="Calibri" pitchFamily="34" charset="0"/>
              </a:rPr>
              <a:t>684   abluam et, extremus si quis super halitus errat,</a:t>
            </a:r>
            <a:endParaRPr lang="nl-NL">
              <a:latin typeface="Calibri" pitchFamily="34" charset="0"/>
            </a:endParaRPr>
          </a:p>
          <a:p>
            <a:r>
              <a:rPr lang="en-US">
                <a:latin typeface="Calibri" pitchFamily="34" charset="0"/>
              </a:rPr>
              <a:t>685   ore legam.” </a:t>
            </a:r>
            <a:endParaRPr lang="nl-NL">
              <a:latin typeface="Calibri" pitchFamily="34" charset="0"/>
            </a:endParaRPr>
          </a:p>
        </p:txBody>
      </p:sp>
      <p:cxnSp>
        <p:nvCxnSpPr>
          <p:cNvPr id="4" name="Rechte verbindingslijn 3"/>
          <p:cNvCxnSpPr/>
          <p:nvPr/>
        </p:nvCxnSpPr>
        <p:spPr>
          <a:xfrm>
            <a:off x="684213" y="3429000"/>
            <a:ext cx="684053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0901" name="Tekstvak 4"/>
          <p:cNvSpPr txBox="1">
            <a:spLocks noChangeArrowheads="1"/>
          </p:cNvSpPr>
          <p:nvPr/>
        </p:nvSpPr>
        <p:spPr bwMode="auto">
          <a:xfrm>
            <a:off x="684213" y="3500438"/>
            <a:ext cx="8064500" cy="3140075"/>
          </a:xfrm>
          <a:prstGeom prst="rect">
            <a:avLst/>
          </a:prstGeom>
          <a:noFill/>
          <a:ln w="9525">
            <a:noFill/>
            <a:miter lim="800000"/>
            <a:headEnd/>
            <a:tailEnd/>
          </a:ln>
        </p:spPr>
        <p:txBody>
          <a:bodyPr>
            <a:spAutoFit/>
          </a:bodyPr>
          <a:lstStyle/>
          <a:p>
            <a:r>
              <a:rPr lang="nl-NL">
                <a:latin typeface="Calibri" pitchFamily="34" charset="0"/>
              </a:rPr>
              <a:t>“Was dit je opzet, zus? Misleidde je mij (voortdurend)?</a:t>
            </a:r>
          </a:p>
          <a:p>
            <a:r>
              <a:rPr lang="nl-NL">
                <a:latin typeface="Calibri" pitchFamily="34" charset="0"/>
              </a:rPr>
              <a:t>Die brandstapel, bereidde die dit voor mij, de vuren en altaren dit voor mij voor?</a:t>
            </a:r>
          </a:p>
          <a:p>
            <a:r>
              <a:rPr lang="nl-NL">
                <a:latin typeface="Calibri" pitchFamily="34" charset="0"/>
              </a:rPr>
              <a:t>Wat moet ik, in de steek gelaten, als eerste beklagen? Heb je je zus als metgezel</a:t>
            </a:r>
          </a:p>
          <a:p>
            <a:r>
              <a:rPr lang="nl-NL">
                <a:latin typeface="Calibri" pitchFamily="34" charset="0"/>
              </a:rPr>
              <a:t>versmaad, nu je sterft? Had jij mij maar tot hetzelfde lot geroepen,</a:t>
            </a:r>
          </a:p>
          <a:p>
            <a:r>
              <a:rPr lang="nl-NL">
                <a:latin typeface="Calibri" pitchFamily="34" charset="0"/>
              </a:rPr>
              <a:t>had dezelfde pijn door het zwaard en hetzelfde uur maar ons beiden gedood.</a:t>
            </a:r>
          </a:p>
          <a:p>
            <a:r>
              <a:rPr lang="nl-NL">
                <a:latin typeface="Calibri" pitchFamily="34" charset="0"/>
              </a:rPr>
              <a:t>Heb ook ik met deze handen gebouwd en heb ik de voorvaderlijke</a:t>
            </a:r>
          </a:p>
          <a:p>
            <a:r>
              <a:rPr lang="nl-NL">
                <a:latin typeface="Calibri" pitchFamily="34" charset="0"/>
              </a:rPr>
              <a:t>goden met mijn stem geroepen, om, nu jij hier zo ligt, wreedaard afwezig te zijn?</a:t>
            </a:r>
          </a:p>
          <a:p>
            <a:r>
              <a:rPr lang="nl-NL">
                <a:latin typeface="Calibri" pitchFamily="34" charset="0"/>
              </a:rPr>
              <a:t>Jij hebt jouzelf en mij gedood, zuster, en het volk en de senatoren</a:t>
            </a:r>
          </a:p>
          <a:p>
            <a:r>
              <a:rPr lang="nl-NL">
                <a:latin typeface="Calibri" pitchFamily="34" charset="0"/>
              </a:rPr>
              <a:t>van Sidon en jouw eigen stad. Geef het (me) je wonden met helder water</a:t>
            </a:r>
          </a:p>
          <a:p>
            <a:r>
              <a:rPr lang="nl-NL">
                <a:latin typeface="Calibri" pitchFamily="34" charset="0"/>
              </a:rPr>
              <a:t>schoon te wassen en om, als er een laatste adem boven je zweeft, </a:t>
            </a:r>
          </a:p>
          <a:p>
            <a:r>
              <a:rPr lang="nl-NL">
                <a:latin typeface="Calibri" pitchFamily="34" charset="0"/>
              </a:rPr>
              <a:t>die met mijn mond op te vangen.”</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FEAE051D-AC9A-4013-8F0B-43B5B1A57550}" type="slidenum">
              <a:rPr lang="nl-NL"/>
              <a:pPr>
                <a:defRPr/>
              </a:pPr>
              <a:t>79</a:t>
            </a:fld>
            <a:endParaRPr lang="nl-NL"/>
          </a:p>
        </p:txBody>
      </p:sp>
      <p:sp>
        <p:nvSpPr>
          <p:cNvPr id="3" name="Tekstvak 2"/>
          <p:cNvSpPr txBox="1"/>
          <p:nvPr/>
        </p:nvSpPr>
        <p:spPr>
          <a:xfrm>
            <a:off x="827088" y="260350"/>
            <a:ext cx="6121400" cy="3140075"/>
          </a:xfrm>
          <a:prstGeom prst="rect">
            <a:avLst/>
          </a:prstGeom>
          <a:noFill/>
        </p:spPr>
        <p:txBody>
          <a:bodyPr>
            <a:spAutoFit/>
          </a:bodyPr>
          <a:lstStyle/>
          <a:p>
            <a:pPr fontAlgn="auto">
              <a:spcBef>
                <a:spcPts val="0"/>
              </a:spcBef>
              <a:spcAft>
                <a:spcPts val="0"/>
              </a:spcAft>
              <a:defRPr/>
            </a:pPr>
            <a:r>
              <a:rPr lang="en-US" dirty="0">
                <a:latin typeface="+mn-lt"/>
              </a:rPr>
              <a:t>685                           Sic </a:t>
            </a:r>
            <a:r>
              <a:rPr lang="en-US" dirty="0" err="1">
                <a:latin typeface="+mn-lt"/>
              </a:rPr>
              <a:t>fata</a:t>
            </a:r>
            <a:r>
              <a:rPr lang="en-US" dirty="0">
                <a:latin typeface="+mn-lt"/>
              </a:rPr>
              <a:t> </a:t>
            </a:r>
            <a:r>
              <a:rPr lang="en-US" dirty="0" err="1">
                <a:latin typeface="+mn-lt"/>
              </a:rPr>
              <a:t>gradus</a:t>
            </a:r>
            <a:r>
              <a:rPr lang="en-US" dirty="0">
                <a:latin typeface="+mn-lt"/>
              </a:rPr>
              <a:t> </a:t>
            </a:r>
            <a:r>
              <a:rPr lang="en-US" dirty="0" err="1">
                <a:latin typeface="+mn-lt"/>
              </a:rPr>
              <a:t>evaserat</a:t>
            </a:r>
            <a:r>
              <a:rPr lang="en-US" dirty="0">
                <a:latin typeface="+mn-lt"/>
              </a:rPr>
              <a:t> altos,</a:t>
            </a:r>
            <a:endParaRPr lang="nl-NL" dirty="0">
              <a:latin typeface="+mn-lt"/>
            </a:endParaRPr>
          </a:p>
          <a:p>
            <a:pPr fontAlgn="auto">
              <a:spcBef>
                <a:spcPts val="0"/>
              </a:spcBef>
              <a:spcAft>
                <a:spcPts val="0"/>
              </a:spcAft>
              <a:defRPr/>
            </a:pPr>
            <a:r>
              <a:rPr lang="en-US" dirty="0">
                <a:latin typeface="+mn-lt"/>
              </a:rPr>
              <a:t>686   </a:t>
            </a:r>
            <a:r>
              <a:rPr lang="en-US" dirty="0" err="1">
                <a:latin typeface="+mn-lt"/>
              </a:rPr>
              <a:t>semianimemque</a:t>
            </a:r>
            <a:r>
              <a:rPr lang="en-US" dirty="0">
                <a:latin typeface="+mn-lt"/>
              </a:rPr>
              <a:t> </a:t>
            </a:r>
            <a:r>
              <a:rPr lang="en-US" dirty="0" err="1">
                <a:latin typeface="+mn-lt"/>
              </a:rPr>
              <a:t>sinu</a:t>
            </a:r>
            <a:r>
              <a:rPr lang="en-US" dirty="0">
                <a:latin typeface="+mn-lt"/>
              </a:rPr>
              <a:t> </a:t>
            </a:r>
            <a:r>
              <a:rPr lang="en-US" dirty="0" err="1">
                <a:latin typeface="+mn-lt"/>
              </a:rPr>
              <a:t>germanam</a:t>
            </a:r>
            <a:r>
              <a:rPr lang="en-US" dirty="0">
                <a:latin typeface="+mn-lt"/>
              </a:rPr>
              <a:t> </a:t>
            </a:r>
            <a:r>
              <a:rPr lang="en-US" dirty="0" err="1">
                <a:latin typeface="+mn-lt"/>
              </a:rPr>
              <a:t>amplexa</a:t>
            </a:r>
            <a:r>
              <a:rPr lang="en-US" dirty="0">
                <a:latin typeface="+mn-lt"/>
              </a:rPr>
              <a:t> </a:t>
            </a:r>
            <a:r>
              <a:rPr lang="en-US" dirty="0" err="1">
                <a:latin typeface="+mn-lt"/>
              </a:rPr>
              <a:t>fovebat</a:t>
            </a:r>
            <a:endParaRPr lang="nl-NL" dirty="0">
              <a:latin typeface="+mn-lt"/>
            </a:endParaRPr>
          </a:p>
          <a:p>
            <a:pPr fontAlgn="auto">
              <a:spcBef>
                <a:spcPts val="0"/>
              </a:spcBef>
              <a:spcAft>
                <a:spcPts val="0"/>
              </a:spcAft>
              <a:defRPr/>
            </a:pPr>
            <a:r>
              <a:rPr lang="en-US" dirty="0">
                <a:latin typeface="+mn-lt"/>
              </a:rPr>
              <a:t>687   cum </a:t>
            </a:r>
            <a:r>
              <a:rPr lang="en-US" dirty="0" err="1">
                <a:latin typeface="+mn-lt"/>
              </a:rPr>
              <a:t>gemitu</a:t>
            </a:r>
            <a:r>
              <a:rPr lang="en-US" dirty="0">
                <a:latin typeface="+mn-lt"/>
              </a:rPr>
              <a:t> </a:t>
            </a:r>
            <a:r>
              <a:rPr lang="en-US" dirty="0" err="1">
                <a:latin typeface="+mn-lt"/>
              </a:rPr>
              <a:t>atque</a:t>
            </a:r>
            <a:r>
              <a:rPr lang="en-US" dirty="0">
                <a:latin typeface="+mn-lt"/>
              </a:rPr>
              <a:t> </a:t>
            </a:r>
            <a:r>
              <a:rPr lang="en-US" dirty="0" err="1">
                <a:latin typeface="+mn-lt"/>
              </a:rPr>
              <a:t>atros</a:t>
            </a:r>
            <a:r>
              <a:rPr lang="en-US" dirty="0">
                <a:latin typeface="+mn-lt"/>
              </a:rPr>
              <a:t> </a:t>
            </a:r>
            <a:r>
              <a:rPr lang="en-US" dirty="0" err="1">
                <a:latin typeface="+mn-lt"/>
              </a:rPr>
              <a:t>siccabat</a:t>
            </a:r>
            <a:r>
              <a:rPr lang="en-US" dirty="0">
                <a:latin typeface="+mn-lt"/>
              </a:rPr>
              <a:t> </a:t>
            </a:r>
            <a:r>
              <a:rPr lang="en-US" dirty="0" err="1">
                <a:latin typeface="+mn-lt"/>
              </a:rPr>
              <a:t>veste</a:t>
            </a:r>
            <a:r>
              <a:rPr lang="en-US" dirty="0">
                <a:latin typeface="+mn-lt"/>
              </a:rPr>
              <a:t> </a:t>
            </a:r>
            <a:r>
              <a:rPr lang="en-US" dirty="0" err="1">
                <a:latin typeface="+mn-lt"/>
              </a:rPr>
              <a:t>cruores</a:t>
            </a:r>
            <a:r>
              <a:rPr lang="en-US" dirty="0">
                <a:latin typeface="+mn-lt"/>
              </a:rPr>
              <a:t>.</a:t>
            </a:r>
            <a:endParaRPr lang="nl-NL" dirty="0">
              <a:latin typeface="+mn-lt"/>
            </a:endParaRPr>
          </a:p>
          <a:p>
            <a:pPr fontAlgn="auto">
              <a:spcBef>
                <a:spcPts val="0"/>
              </a:spcBef>
              <a:spcAft>
                <a:spcPts val="0"/>
              </a:spcAft>
              <a:defRPr/>
            </a:pPr>
            <a:r>
              <a:rPr lang="en-US" dirty="0">
                <a:latin typeface="+mn-lt"/>
              </a:rPr>
              <a:t>688   </a:t>
            </a:r>
            <a:r>
              <a:rPr lang="en-US" dirty="0" err="1">
                <a:latin typeface="+mn-lt"/>
              </a:rPr>
              <a:t>Illa</a:t>
            </a:r>
            <a:r>
              <a:rPr lang="en-US" dirty="0">
                <a:latin typeface="+mn-lt"/>
              </a:rPr>
              <a:t> gravis </a:t>
            </a:r>
            <a:r>
              <a:rPr lang="en-US" dirty="0" err="1">
                <a:latin typeface="+mn-lt"/>
              </a:rPr>
              <a:t>oculos</a:t>
            </a:r>
            <a:r>
              <a:rPr lang="en-US" dirty="0">
                <a:latin typeface="+mn-lt"/>
              </a:rPr>
              <a:t> </a:t>
            </a:r>
            <a:r>
              <a:rPr lang="en-US" dirty="0" err="1">
                <a:latin typeface="+mn-lt"/>
              </a:rPr>
              <a:t>conata</a:t>
            </a:r>
            <a:r>
              <a:rPr lang="en-US" dirty="0">
                <a:latin typeface="+mn-lt"/>
              </a:rPr>
              <a:t> </a:t>
            </a:r>
            <a:r>
              <a:rPr lang="en-US" dirty="0" err="1">
                <a:latin typeface="+mn-lt"/>
              </a:rPr>
              <a:t>attollere</a:t>
            </a:r>
            <a:r>
              <a:rPr lang="en-US" dirty="0">
                <a:latin typeface="+mn-lt"/>
              </a:rPr>
              <a:t> </a:t>
            </a:r>
            <a:r>
              <a:rPr lang="en-US" dirty="0" err="1">
                <a:latin typeface="+mn-lt"/>
              </a:rPr>
              <a:t>rursus</a:t>
            </a:r>
            <a:endParaRPr lang="nl-NL" dirty="0">
              <a:latin typeface="+mn-lt"/>
            </a:endParaRPr>
          </a:p>
          <a:p>
            <a:pPr fontAlgn="auto">
              <a:spcBef>
                <a:spcPts val="0"/>
              </a:spcBef>
              <a:spcAft>
                <a:spcPts val="0"/>
              </a:spcAft>
              <a:defRPr/>
            </a:pPr>
            <a:r>
              <a:rPr lang="en-US" dirty="0">
                <a:latin typeface="+mn-lt"/>
              </a:rPr>
              <a:t>689   deficit; </a:t>
            </a:r>
            <a:r>
              <a:rPr lang="en-US" dirty="0" err="1">
                <a:latin typeface="+mn-lt"/>
              </a:rPr>
              <a:t>infixum</a:t>
            </a:r>
            <a:r>
              <a:rPr lang="en-US" dirty="0">
                <a:latin typeface="+mn-lt"/>
              </a:rPr>
              <a:t> </a:t>
            </a:r>
            <a:r>
              <a:rPr lang="en-US" dirty="0" err="1">
                <a:latin typeface="+mn-lt"/>
              </a:rPr>
              <a:t>stridit</a:t>
            </a:r>
            <a:r>
              <a:rPr lang="en-US" dirty="0">
                <a:latin typeface="+mn-lt"/>
              </a:rPr>
              <a:t> sub </a:t>
            </a:r>
            <a:r>
              <a:rPr lang="en-US" dirty="0" err="1">
                <a:latin typeface="+mn-lt"/>
              </a:rPr>
              <a:t>pectore</a:t>
            </a:r>
            <a:r>
              <a:rPr lang="en-US" dirty="0">
                <a:latin typeface="+mn-lt"/>
              </a:rPr>
              <a:t> </a:t>
            </a:r>
            <a:r>
              <a:rPr lang="en-US" dirty="0" err="1">
                <a:latin typeface="+mn-lt"/>
              </a:rPr>
              <a:t>vulnus</a:t>
            </a:r>
            <a:r>
              <a:rPr lang="en-US" dirty="0">
                <a:latin typeface="+mn-lt"/>
              </a:rPr>
              <a:t>.</a:t>
            </a:r>
            <a:endParaRPr lang="nl-NL" dirty="0">
              <a:latin typeface="+mn-lt"/>
            </a:endParaRPr>
          </a:p>
          <a:p>
            <a:pPr fontAlgn="auto">
              <a:spcBef>
                <a:spcPts val="0"/>
              </a:spcBef>
              <a:spcAft>
                <a:spcPts val="0"/>
              </a:spcAft>
              <a:defRPr/>
            </a:pPr>
            <a:r>
              <a:rPr lang="en-US" dirty="0">
                <a:latin typeface="+mn-lt"/>
              </a:rPr>
              <a:t>690   </a:t>
            </a:r>
            <a:r>
              <a:rPr lang="en-US" dirty="0" err="1">
                <a:latin typeface="+mn-lt"/>
              </a:rPr>
              <a:t>Ter</a:t>
            </a:r>
            <a:r>
              <a:rPr lang="en-US" dirty="0">
                <a:latin typeface="+mn-lt"/>
              </a:rPr>
              <a:t> </a:t>
            </a:r>
            <a:r>
              <a:rPr lang="en-US" dirty="0" err="1">
                <a:latin typeface="+mn-lt"/>
              </a:rPr>
              <a:t>sese</a:t>
            </a:r>
            <a:r>
              <a:rPr lang="en-US" dirty="0">
                <a:latin typeface="+mn-lt"/>
              </a:rPr>
              <a:t> </a:t>
            </a:r>
            <a:r>
              <a:rPr lang="en-US" dirty="0" err="1">
                <a:latin typeface="+mn-lt"/>
              </a:rPr>
              <a:t>attollens</a:t>
            </a:r>
            <a:r>
              <a:rPr lang="en-US" dirty="0">
                <a:latin typeface="+mn-lt"/>
              </a:rPr>
              <a:t> </a:t>
            </a:r>
            <a:r>
              <a:rPr lang="en-US" dirty="0" err="1">
                <a:latin typeface="+mn-lt"/>
              </a:rPr>
              <a:t>cubitoque</a:t>
            </a:r>
            <a:r>
              <a:rPr lang="en-US" dirty="0">
                <a:latin typeface="+mn-lt"/>
              </a:rPr>
              <a:t> </a:t>
            </a:r>
            <a:r>
              <a:rPr lang="en-US" dirty="0" err="1">
                <a:latin typeface="+mn-lt"/>
              </a:rPr>
              <a:t>adnixa</a:t>
            </a:r>
            <a:r>
              <a:rPr lang="en-US" dirty="0">
                <a:latin typeface="+mn-lt"/>
              </a:rPr>
              <a:t> </a:t>
            </a:r>
            <a:r>
              <a:rPr lang="en-US" dirty="0" err="1">
                <a:latin typeface="+mn-lt"/>
              </a:rPr>
              <a:t>levavit</a:t>
            </a:r>
            <a:r>
              <a:rPr lang="en-US" dirty="0">
                <a:latin typeface="+mn-lt"/>
              </a:rPr>
              <a:t>,</a:t>
            </a:r>
            <a:endParaRPr lang="nl-NL" dirty="0">
              <a:latin typeface="+mn-lt"/>
            </a:endParaRPr>
          </a:p>
          <a:p>
            <a:pPr fontAlgn="auto">
              <a:spcBef>
                <a:spcPts val="0"/>
              </a:spcBef>
              <a:spcAft>
                <a:spcPts val="0"/>
              </a:spcAft>
              <a:defRPr/>
            </a:pPr>
            <a:r>
              <a:rPr lang="en-US" dirty="0">
                <a:latin typeface="+mn-lt"/>
              </a:rPr>
              <a:t>691   </a:t>
            </a:r>
            <a:r>
              <a:rPr lang="en-US" dirty="0" err="1">
                <a:latin typeface="+mn-lt"/>
              </a:rPr>
              <a:t>ter</a:t>
            </a:r>
            <a:r>
              <a:rPr lang="en-US" dirty="0">
                <a:latin typeface="+mn-lt"/>
              </a:rPr>
              <a:t> </a:t>
            </a:r>
            <a:r>
              <a:rPr lang="en-US" dirty="0" err="1">
                <a:latin typeface="+mn-lt"/>
              </a:rPr>
              <a:t>revoluta</a:t>
            </a:r>
            <a:r>
              <a:rPr lang="en-US" dirty="0">
                <a:latin typeface="+mn-lt"/>
              </a:rPr>
              <a:t> </a:t>
            </a:r>
            <a:r>
              <a:rPr lang="en-US" dirty="0" err="1">
                <a:latin typeface="+mn-lt"/>
              </a:rPr>
              <a:t>toro</a:t>
            </a:r>
            <a:r>
              <a:rPr lang="en-US" dirty="0">
                <a:latin typeface="+mn-lt"/>
              </a:rPr>
              <a:t> </a:t>
            </a:r>
            <a:r>
              <a:rPr lang="en-US" dirty="0" err="1">
                <a:latin typeface="+mn-lt"/>
              </a:rPr>
              <a:t>est</a:t>
            </a:r>
            <a:r>
              <a:rPr lang="en-US" dirty="0">
                <a:latin typeface="+mn-lt"/>
              </a:rPr>
              <a:t> </a:t>
            </a:r>
            <a:r>
              <a:rPr lang="en-US" dirty="0" err="1">
                <a:latin typeface="+mn-lt"/>
              </a:rPr>
              <a:t>oculisque</a:t>
            </a:r>
            <a:r>
              <a:rPr lang="en-US" dirty="0">
                <a:latin typeface="+mn-lt"/>
              </a:rPr>
              <a:t> </a:t>
            </a:r>
            <a:r>
              <a:rPr lang="en-US" dirty="0" err="1">
                <a:latin typeface="+mn-lt"/>
              </a:rPr>
              <a:t>errantibus</a:t>
            </a:r>
            <a:r>
              <a:rPr lang="en-US" dirty="0">
                <a:latin typeface="+mn-lt"/>
              </a:rPr>
              <a:t> alto</a:t>
            </a:r>
            <a:endParaRPr lang="nl-NL" dirty="0">
              <a:latin typeface="+mn-lt"/>
            </a:endParaRPr>
          </a:p>
          <a:p>
            <a:pPr marL="342900" indent="-342900" fontAlgn="auto">
              <a:spcBef>
                <a:spcPts val="0"/>
              </a:spcBef>
              <a:spcAft>
                <a:spcPts val="0"/>
              </a:spcAft>
              <a:buFontTx/>
              <a:buAutoNum type="arabicPlain" startAt="692"/>
              <a:defRPr/>
            </a:pPr>
            <a:r>
              <a:rPr lang="en-US" dirty="0">
                <a:latin typeface="+mn-lt"/>
              </a:rPr>
              <a:t>   </a:t>
            </a:r>
            <a:r>
              <a:rPr lang="en-US" dirty="0" err="1">
                <a:latin typeface="+mn-lt"/>
              </a:rPr>
              <a:t>quaesivit</a:t>
            </a:r>
            <a:r>
              <a:rPr lang="en-US" dirty="0">
                <a:latin typeface="+mn-lt"/>
              </a:rPr>
              <a:t> </a:t>
            </a:r>
            <a:r>
              <a:rPr lang="en-US" dirty="0" err="1">
                <a:latin typeface="+mn-lt"/>
              </a:rPr>
              <a:t>caelo</a:t>
            </a:r>
            <a:r>
              <a:rPr lang="en-US" dirty="0">
                <a:latin typeface="+mn-lt"/>
              </a:rPr>
              <a:t> </a:t>
            </a:r>
            <a:r>
              <a:rPr lang="en-US" dirty="0" err="1">
                <a:latin typeface="+mn-lt"/>
              </a:rPr>
              <a:t>lucem</a:t>
            </a:r>
            <a:r>
              <a:rPr lang="en-US" dirty="0">
                <a:latin typeface="+mn-lt"/>
              </a:rPr>
              <a:t> </a:t>
            </a:r>
            <a:r>
              <a:rPr lang="en-US" dirty="0" err="1">
                <a:latin typeface="+mn-lt"/>
              </a:rPr>
              <a:t>ingemuitque</a:t>
            </a:r>
            <a:r>
              <a:rPr lang="en-US" dirty="0">
                <a:latin typeface="+mn-lt"/>
              </a:rPr>
              <a:t> </a:t>
            </a:r>
            <a:r>
              <a:rPr lang="en-US" dirty="0" err="1">
                <a:latin typeface="+mn-lt"/>
              </a:rPr>
              <a:t>reperta</a:t>
            </a:r>
            <a:r>
              <a:rPr lang="en-US" dirty="0">
                <a:latin typeface="+mn-lt"/>
              </a:rPr>
              <a:t>.</a:t>
            </a:r>
          </a:p>
          <a:p>
            <a:pPr fontAlgn="auto">
              <a:spcBef>
                <a:spcPts val="0"/>
              </a:spcBef>
              <a:spcAft>
                <a:spcPts val="0"/>
              </a:spcAft>
              <a:defRPr/>
            </a:pPr>
            <a:r>
              <a:rPr lang="en-US" dirty="0">
                <a:latin typeface="+mn-lt"/>
              </a:rPr>
              <a:t>693   </a:t>
            </a:r>
            <a:r>
              <a:rPr lang="en-US" dirty="0" err="1">
                <a:latin typeface="+mn-lt"/>
              </a:rPr>
              <a:t>Tum</a:t>
            </a:r>
            <a:r>
              <a:rPr lang="en-US" dirty="0">
                <a:latin typeface="+mn-lt"/>
              </a:rPr>
              <a:t> </a:t>
            </a:r>
            <a:r>
              <a:rPr lang="en-US" dirty="0" err="1">
                <a:latin typeface="+mn-lt"/>
              </a:rPr>
              <a:t>Iuno</a:t>
            </a:r>
            <a:r>
              <a:rPr lang="en-US" dirty="0">
                <a:latin typeface="+mn-lt"/>
              </a:rPr>
              <a:t> </a:t>
            </a:r>
            <a:r>
              <a:rPr lang="en-US" dirty="0" err="1">
                <a:latin typeface="+mn-lt"/>
              </a:rPr>
              <a:t>omnipotens</a:t>
            </a:r>
            <a:r>
              <a:rPr lang="en-US" dirty="0">
                <a:latin typeface="+mn-lt"/>
              </a:rPr>
              <a:t> </a:t>
            </a:r>
            <a:r>
              <a:rPr lang="en-US" dirty="0" err="1">
                <a:latin typeface="+mn-lt"/>
              </a:rPr>
              <a:t>longum</a:t>
            </a:r>
            <a:r>
              <a:rPr lang="en-US" dirty="0">
                <a:latin typeface="+mn-lt"/>
              </a:rPr>
              <a:t> </a:t>
            </a:r>
            <a:r>
              <a:rPr lang="en-US" dirty="0" err="1">
                <a:latin typeface="+mn-lt"/>
              </a:rPr>
              <a:t>miserata</a:t>
            </a:r>
            <a:r>
              <a:rPr lang="en-US" dirty="0">
                <a:latin typeface="+mn-lt"/>
              </a:rPr>
              <a:t> </a:t>
            </a:r>
            <a:r>
              <a:rPr lang="en-US" dirty="0" err="1">
                <a:latin typeface="+mn-lt"/>
              </a:rPr>
              <a:t>dolorem</a:t>
            </a:r>
            <a:endParaRPr lang="nl-NL" dirty="0">
              <a:latin typeface="+mn-lt"/>
            </a:endParaRPr>
          </a:p>
          <a:p>
            <a:pPr fontAlgn="auto">
              <a:spcBef>
                <a:spcPts val="0"/>
              </a:spcBef>
              <a:spcAft>
                <a:spcPts val="0"/>
              </a:spcAft>
              <a:defRPr/>
            </a:pPr>
            <a:r>
              <a:rPr lang="en-US" dirty="0">
                <a:latin typeface="+mn-lt"/>
              </a:rPr>
              <a:t>694   </a:t>
            </a:r>
            <a:r>
              <a:rPr lang="en-US" dirty="0" err="1">
                <a:latin typeface="+mn-lt"/>
              </a:rPr>
              <a:t>difficilisque</a:t>
            </a:r>
            <a:r>
              <a:rPr lang="en-US" dirty="0">
                <a:latin typeface="+mn-lt"/>
              </a:rPr>
              <a:t> </a:t>
            </a:r>
            <a:r>
              <a:rPr lang="en-US" dirty="0" err="1">
                <a:latin typeface="+mn-lt"/>
              </a:rPr>
              <a:t>obitus</a:t>
            </a:r>
            <a:r>
              <a:rPr lang="en-US" dirty="0">
                <a:latin typeface="+mn-lt"/>
              </a:rPr>
              <a:t> </a:t>
            </a:r>
            <a:r>
              <a:rPr lang="en-US" dirty="0" err="1">
                <a:latin typeface="+mn-lt"/>
              </a:rPr>
              <a:t>Irim</a:t>
            </a:r>
            <a:r>
              <a:rPr lang="en-US" dirty="0">
                <a:latin typeface="+mn-lt"/>
              </a:rPr>
              <a:t> </a:t>
            </a:r>
            <a:r>
              <a:rPr lang="en-US" dirty="0" err="1">
                <a:latin typeface="+mn-lt"/>
              </a:rPr>
              <a:t>demisit</a:t>
            </a:r>
            <a:r>
              <a:rPr lang="en-US" dirty="0">
                <a:latin typeface="+mn-lt"/>
              </a:rPr>
              <a:t> </a:t>
            </a:r>
            <a:r>
              <a:rPr lang="en-US" dirty="0" err="1">
                <a:latin typeface="+mn-lt"/>
              </a:rPr>
              <a:t>Olympo</a:t>
            </a:r>
            <a:endParaRPr lang="nl-NL" dirty="0">
              <a:latin typeface="+mn-lt"/>
            </a:endParaRPr>
          </a:p>
          <a:p>
            <a:pPr fontAlgn="auto">
              <a:spcBef>
                <a:spcPts val="0"/>
              </a:spcBef>
              <a:spcAft>
                <a:spcPts val="0"/>
              </a:spcAft>
              <a:defRPr/>
            </a:pPr>
            <a:r>
              <a:rPr lang="en-US" dirty="0">
                <a:latin typeface="+mn-lt"/>
              </a:rPr>
              <a:t>695   quae </a:t>
            </a:r>
            <a:r>
              <a:rPr lang="en-US" dirty="0" err="1">
                <a:latin typeface="+mn-lt"/>
              </a:rPr>
              <a:t>luctantem</a:t>
            </a:r>
            <a:r>
              <a:rPr lang="en-US" dirty="0">
                <a:latin typeface="+mn-lt"/>
              </a:rPr>
              <a:t> </a:t>
            </a:r>
            <a:r>
              <a:rPr lang="en-US" dirty="0" err="1">
                <a:latin typeface="+mn-lt"/>
              </a:rPr>
              <a:t>animam</a:t>
            </a:r>
            <a:r>
              <a:rPr lang="en-US" dirty="0">
                <a:latin typeface="+mn-lt"/>
              </a:rPr>
              <a:t> </a:t>
            </a:r>
            <a:r>
              <a:rPr lang="en-US" dirty="0" err="1">
                <a:latin typeface="+mn-lt"/>
              </a:rPr>
              <a:t>nexosque</a:t>
            </a:r>
            <a:r>
              <a:rPr lang="en-US" dirty="0">
                <a:latin typeface="+mn-lt"/>
              </a:rPr>
              <a:t> </a:t>
            </a:r>
            <a:r>
              <a:rPr lang="en-US" dirty="0" err="1">
                <a:latin typeface="+mn-lt"/>
              </a:rPr>
              <a:t>resolveret</a:t>
            </a:r>
            <a:r>
              <a:rPr lang="en-US" dirty="0">
                <a:latin typeface="+mn-lt"/>
              </a:rPr>
              <a:t> </a:t>
            </a:r>
            <a:r>
              <a:rPr lang="en-US" dirty="0" err="1">
                <a:latin typeface="+mn-lt"/>
              </a:rPr>
              <a:t>artus</a:t>
            </a:r>
            <a:r>
              <a:rPr lang="en-US" dirty="0">
                <a:latin typeface="+mn-lt"/>
              </a:rPr>
              <a:t>.</a:t>
            </a:r>
            <a:endParaRPr lang="nl-NL" dirty="0">
              <a:latin typeface="+mn-lt"/>
            </a:endParaRPr>
          </a:p>
        </p:txBody>
      </p:sp>
      <p:cxnSp>
        <p:nvCxnSpPr>
          <p:cNvPr id="4" name="Rechte verbindingslijn 3"/>
          <p:cNvCxnSpPr/>
          <p:nvPr/>
        </p:nvCxnSpPr>
        <p:spPr>
          <a:xfrm>
            <a:off x="684213" y="3429000"/>
            <a:ext cx="684053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1925" name="Tekstvak 4"/>
          <p:cNvSpPr txBox="1">
            <a:spLocks noChangeArrowheads="1"/>
          </p:cNvSpPr>
          <p:nvPr/>
        </p:nvSpPr>
        <p:spPr bwMode="auto">
          <a:xfrm>
            <a:off x="900113" y="3429000"/>
            <a:ext cx="7993062" cy="3140075"/>
          </a:xfrm>
          <a:prstGeom prst="rect">
            <a:avLst/>
          </a:prstGeom>
          <a:noFill/>
          <a:ln w="9525">
            <a:noFill/>
            <a:miter lim="800000"/>
            <a:headEnd/>
            <a:tailEnd/>
          </a:ln>
        </p:spPr>
        <p:txBody>
          <a:bodyPr>
            <a:spAutoFit/>
          </a:bodyPr>
          <a:lstStyle/>
          <a:p>
            <a:r>
              <a:rPr lang="nl-NL">
                <a:latin typeface="Calibri" pitchFamily="34" charset="0"/>
              </a:rPr>
              <a:t>			 Zo sprekend had ze de hoge trap beklommen,</a:t>
            </a:r>
          </a:p>
          <a:p>
            <a:r>
              <a:rPr lang="nl-NL">
                <a:latin typeface="Calibri" pitchFamily="34" charset="0"/>
              </a:rPr>
              <a:t>en ze koesterde, terwijl ze haar stervende zus omarmde, haar aan haar boezem</a:t>
            </a:r>
          </a:p>
          <a:p>
            <a:r>
              <a:rPr lang="nl-NL">
                <a:latin typeface="Calibri" pitchFamily="34" charset="0"/>
              </a:rPr>
              <a:t>met gejammer en ze droogde het donkere bloed met haar gewaad.</a:t>
            </a:r>
          </a:p>
          <a:p>
            <a:r>
              <a:rPr lang="nl-NL">
                <a:latin typeface="Calibri" pitchFamily="34" charset="0"/>
              </a:rPr>
              <a:t>Terwijl zij probeert haar zware ogen weer op te slaan</a:t>
            </a:r>
          </a:p>
          <a:p>
            <a:r>
              <a:rPr lang="nl-NL">
                <a:latin typeface="Calibri" pitchFamily="34" charset="0"/>
              </a:rPr>
              <a:t>faalde zij; de dieptoegebrachte wond onder haar borst sist.</a:t>
            </a:r>
          </a:p>
          <a:p>
            <a:r>
              <a:rPr lang="nl-NL">
                <a:latin typeface="Calibri" pitchFamily="34" charset="0"/>
              </a:rPr>
              <a:t>Terwijl ze zich driemaal verhief en leunde op haar elleboog, richtte ze zich op,</a:t>
            </a:r>
          </a:p>
          <a:p>
            <a:r>
              <a:rPr lang="nl-NL">
                <a:latin typeface="Calibri" pitchFamily="34" charset="0"/>
              </a:rPr>
              <a:t>driemaal viel ze terug op het bed en met haar dwalende ogen zocht ze in de hoge</a:t>
            </a:r>
          </a:p>
          <a:p>
            <a:r>
              <a:rPr lang="nl-NL">
                <a:latin typeface="Calibri" pitchFamily="34" charset="0"/>
              </a:rPr>
              <a:t>hemel het licht en ze zuchtte diep toen ze het gevonden had.</a:t>
            </a:r>
          </a:p>
          <a:p>
            <a:r>
              <a:rPr lang="nl-NL">
                <a:latin typeface="Calibri" pitchFamily="34" charset="0"/>
              </a:rPr>
              <a:t>Vervolgens stuurde de almachtige Juno, uit medelijden met het lange lijden</a:t>
            </a:r>
          </a:p>
          <a:p>
            <a:r>
              <a:rPr lang="nl-NL">
                <a:latin typeface="Calibri" pitchFamily="34" charset="0"/>
              </a:rPr>
              <a:t>en met de moeilijke doodstrijd Iris naar beneden vanaf de Olympus</a:t>
            </a:r>
          </a:p>
          <a:p>
            <a:r>
              <a:rPr lang="nl-NL">
                <a:latin typeface="Calibri" pitchFamily="34" charset="0"/>
              </a:rPr>
              <a:t>om de worstelende geest en de verstrengelde ledematen los te maken (van elkaar).</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5826CCAD-3F50-4EAA-8443-A216BE17FB92}" type="slidenum">
              <a:rPr lang="nl-NL"/>
              <a:pPr>
                <a:defRPr/>
              </a:pPr>
              <a:t>8</a:t>
            </a:fld>
            <a:endParaRPr lang="nl-NL"/>
          </a:p>
        </p:txBody>
      </p:sp>
      <p:sp>
        <p:nvSpPr>
          <p:cNvPr id="3" name="Titel 1"/>
          <p:cNvSpPr txBox="1">
            <a:spLocks/>
          </p:cNvSpPr>
          <p:nvPr/>
        </p:nvSpPr>
        <p:spPr>
          <a:xfrm>
            <a:off x="250825" y="260350"/>
            <a:ext cx="8229600" cy="792163"/>
          </a:xfrm>
          <a:prstGeom prst="rect">
            <a:avLst/>
          </a:prstGeom>
        </p:spPr>
        <p:txBody>
          <a:bodyPr/>
          <a:lstStyle/>
          <a:p>
            <a:pPr fontAlgn="auto">
              <a:spcAft>
                <a:spcPts val="0"/>
              </a:spcAft>
              <a:defRPr/>
            </a:pPr>
            <a:r>
              <a:rPr lang="nl-NL" sz="4400" dirty="0">
                <a:latin typeface="+mj-lt"/>
                <a:ea typeface="+mj-ea"/>
                <a:cs typeface="+mj-cs"/>
              </a:rPr>
              <a:t>De </a:t>
            </a:r>
            <a:r>
              <a:rPr lang="nl-NL" sz="4400" dirty="0" err="1">
                <a:latin typeface="+mj-lt"/>
                <a:ea typeface="+mj-ea"/>
                <a:cs typeface="+mj-cs"/>
              </a:rPr>
              <a:t>Aeneis</a:t>
            </a:r>
            <a:r>
              <a:rPr lang="nl-NL" sz="4400" dirty="0">
                <a:latin typeface="+mj-lt"/>
                <a:ea typeface="+mj-ea"/>
                <a:cs typeface="+mj-cs"/>
              </a:rPr>
              <a:t> in context: politiek</a:t>
            </a:r>
            <a:endParaRPr lang="nl-NL" sz="4400" dirty="0">
              <a:latin typeface="+mj-lt"/>
              <a:ea typeface="+mj-ea"/>
              <a:cs typeface="+mj-cs"/>
            </a:endParaRPr>
          </a:p>
        </p:txBody>
      </p:sp>
      <p:sp>
        <p:nvSpPr>
          <p:cNvPr id="9220" name="Tekstvak 3"/>
          <p:cNvSpPr txBox="1">
            <a:spLocks noChangeArrowheads="1"/>
          </p:cNvSpPr>
          <p:nvPr/>
        </p:nvSpPr>
        <p:spPr bwMode="auto">
          <a:xfrm>
            <a:off x="539750" y="1052513"/>
            <a:ext cx="8208963" cy="4894262"/>
          </a:xfrm>
          <a:prstGeom prst="rect">
            <a:avLst/>
          </a:prstGeom>
          <a:noFill/>
          <a:ln w="9525">
            <a:noFill/>
            <a:miter lim="800000"/>
            <a:headEnd/>
            <a:tailEnd/>
          </a:ln>
        </p:spPr>
        <p:txBody>
          <a:bodyPr>
            <a:spAutoFit/>
          </a:bodyPr>
          <a:lstStyle/>
          <a:p>
            <a:pPr>
              <a:buFont typeface="Wingdings" pitchFamily="2" charset="2"/>
              <a:buChar char="§"/>
            </a:pPr>
            <a:r>
              <a:rPr lang="nl-NL" sz="2400">
                <a:latin typeface="Calibri" pitchFamily="34" charset="0"/>
                <a:sym typeface="Wingdings" pitchFamily="2" charset="2"/>
              </a:rPr>
              <a:t>Vergilius maakte ellende (burgeroorlogen) van nabij mee</a:t>
            </a:r>
          </a:p>
          <a:p>
            <a:pPr>
              <a:buFont typeface="Wingdings" pitchFamily="2" charset="2"/>
              <a:buChar char="§"/>
            </a:pPr>
            <a:r>
              <a:rPr lang="nl-NL" sz="2400">
                <a:latin typeface="Calibri" pitchFamily="34" charset="0"/>
                <a:sym typeface="Wingdings" pitchFamily="2" charset="2"/>
              </a:rPr>
              <a:t>Augustus voert bewust de afstamming van het Julische huis van 	de godin Venus op ter rechtvaardiging van zijn politieke, 	morele en bouwkundige idealen (Pax Augusta)</a:t>
            </a:r>
          </a:p>
          <a:p>
            <a:pPr>
              <a:buFont typeface="Wingdings" pitchFamily="2" charset="2"/>
              <a:buChar char="§"/>
            </a:pPr>
            <a:r>
              <a:rPr lang="nl-NL" sz="2400">
                <a:latin typeface="Calibri" pitchFamily="34" charset="0"/>
                <a:sym typeface="Wingdings" pitchFamily="2" charset="2"/>
              </a:rPr>
              <a:t>Vergilius werd aangezocht via een monumentaal epos (zoals de 	Grieken dat al met Homerus’ epen Ilias en Odyssee 	hadden) de propaganda voor Augustus te verzorgen</a:t>
            </a:r>
          </a:p>
          <a:p>
            <a:pPr>
              <a:buFont typeface="Wingdings" pitchFamily="2" charset="2"/>
              <a:buChar char="§"/>
            </a:pPr>
            <a:r>
              <a:rPr lang="nl-NL" sz="2400">
                <a:latin typeface="Calibri" pitchFamily="34" charset="0"/>
                <a:sym typeface="Wingdings" pitchFamily="2" charset="2"/>
              </a:rPr>
              <a:t>De dankbaarheid van het volk jegens Augustus kon mooi tot 	uitdrukking worden gebracht in een werk waarop 	datzelfde volk trots kon zijn</a:t>
            </a:r>
          </a:p>
          <a:p>
            <a:pPr>
              <a:buFont typeface="Wingdings" pitchFamily="2" charset="2"/>
              <a:buChar char="§"/>
            </a:pPr>
            <a:r>
              <a:rPr lang="nl-NL" sz="2400">
                <a:latin typeface="Calibri" pitchFamily="34" charset="0"/>
                <a:sym typeface="Wingdings" pitchFamily="2" charset="2"/>
              </a:rPr>
              <a:t>Aeneas was in Vergilius’ werk het rolmodel voor Augustus: de 	pietas die hij toonde werd gespiegeld in de leider van het 	volk na de ramp van de burgeroorlogen van de 1</a:t>
            </a:r>
            <a:r>
              <a:rPr lang="nl-NL" sz="2400" baseline="30000">
                <a:latin typeface="Calibri" pitchFamily="34" charset="0"/>
                <a:sym typeface="Wingdings" pitchFamily="2" charset="2"/>
              </a:rPr>
              <a:t>e</a:t>
            </a:r>
            <a:r>
              <a:rPr lang="nl-NL" sz="2400">
                <a:latin typeface="Calibri" pitchFamily="34" charset="0"/>
                <a:sym typeface="Wingdings" pitchFamily="2" charset="2"/>
              </a:rPr>
              <a:t> eeuw.</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A2963185-7E96-44BE-97DB-5A672ADBFF45}" type="slidenum">
              <a:rPr lang="nl-NL"/>
              <a:pPr>
                <a:defRPr/>
              </a:pPr>
              <a:t>80</a:t>
            </a:fld>
            <a:endParaRPr lang="nl-NL"/>
          </a:p>
        </p:txBody>
      </p:sp>
      <p:sp>
        <p:nvSpPr>
          <p:cNvPr id="82947" name="Tekstvak 2"/>
          <p:cNvSpPr txBox="1">
            <a:spLocks noChangeArrowheads="1"/>
          </p:cNvSpPr>
          <p:nvPr/>
        </p:nvSpPr>
        <p:spPr bwMode="auto">
          <a:xfrm>
            <a:off x="684213" y="476250"/>
            <a:ext cx="5688012" cy="2862263"/>
          </a:xfrm>
          <a:prstGeom prst="rect">
            <a:avLst/>
          </a:prstGeom>
          <a:noFill/>
          <a:ln w="9525">
            <a:noFill/>
            <a:miter lim="800000"/>
            <a:headEnd/>
            <a:tailEnd/>
          </a:ln>
        </p:spPr>
        <p:txBody>
          <a:bodyPr>
            <a:spAutoFit/>
          </a:bodyPr>
          <a:lstStyle/>
          <a:p>
            <a:r>
              <a:rPr lang="en-US">
                <a:latin typeface="Calibri" pitchFamily="34" charset="0"/>
              </a:rPr>
              <a:t>696   Nam quia nec fato merita nec morte peribat,</a:t>
            </a:r>
            <a:endParaRPr lang="nl-NL">
              <a:latin typeface="Calibri" pitchFamily="34" charset="0"/>
            </a:endParaRPr>
          </a:p>
          <a:p>
            <a:r>
              <a:rPr lang="en-US">
                <a:latin typeface="Calibri" pitchFamily="34" charset="0"/>
              </a:rPr>
              <a:t>697   sed misera ante diem subitoque accensa furore,</a:t>
            </a:r>
            <a:endParaRPr lang="nl-NL">
              <a:latin typeface="Calibri" pitchFamily="34" charset="0"/>
            </a:endParaRPr>
          </a:p>
          <a:p>
            <a:r>
              <a:rPr lang="en-US">
                <a:latin typeface="Calibri" pitchFamily="34" charset="0"/>
              </a:rPr>
              <a:t>698   nondum illi flavum Proserpina vertice crinem</a:t>
            </a:r>
            <a:endParaRPr lang="nl-NL">
              <a:latin typeface="Calibri" pitchFamily="34" charset="0"/>
            </a:endParaRPr>
          </a:p>
          <a:p>
            <a:r>
              <a:rPr lang="en-US">
                <a:latin typeface="Calibri" pitchFamily="34" charset="0"/>
              </a:rPr>
              <a:t>699   abstulerat Stygioque caput damnaverat Orco.</a:t>
            </a:r>
            <a:endParaRPr lang="nl-NL">
              <a:latin typeface="Calibri" pitchFamily="34" charset="0"/>
            </a:endParaRPr>
          </a:p>
          <a:p>
            <a:r>
              <a:rPr lang="en-US">
                <a:latin typeface="Calibri" pitchFamily="34" charset="0"/>
              </a:rPr>
              <a:t>700   Ergo Iris croceis per caelum roscida pennis</a:t>
            </a:r>
            <a:endParaRPr lang="nl-NL">
              <a:latin typeface="Calibri" pitchFamily="34" charset="0"/>
            </a:endParaRPr>
          </a:p>
          <a:p>
            <a:r>
              <a:rPr lang="en-US">
                <a:latin typeface="Calibri" pitchFamily="34" charset="0"/>
              </a:rPr>
              <a:t>701   mille trahens varios adverso sole colores</a:t>
            </a:r>
            <a:endParaRPr lang="nl-NL">
              <a:latin typeface="Calibri" pitchFamily="34" charset="0"/>
            </a:endParaRPr>
          </a:p>
          <a:p>
            <a:r>
              <a:rPr lang="en-US">
                <a:latin typeface="Calibri" pitchFamily="34" charset="0"/>
              </a:rPr>
              <a:t>702   devolat et supra caput astitit. “Hunc ego Diti</a:t>
            </a:r>
            <a:endParaRPr lang="nl-NL">
              <a:latin typeface="Calibri" pitchFamily="34" charset="0"/>
            </a:endParaRPr>
          </a:p>
          <a:p>
            <a:r>
              <a:rPr lang="en-US">
                <a:latin typeface="Calibri" pitchFamily="34" charset="0"/>
              </a:rPr>
              <a:t>703   sacrum iussa fero teque isto corpore solvo.”</a:t>
            </a:r>
            <a:endParaRPr lang="nl-NL">
              <a:latin typeface="Calibri" pitchFamily="34" charset="0"/>
            </a:endParaRPr>
          </a:p>
          <a:p>
            <a:r>
              <a:rPr lang="en-US">
                <a:latin typeface="Calibri" pitchFamily="34" charset="0"/>
              </a:rPr>
              <a:t>704   Sic ait et dextra crinem secat, omnis et una</a:t>
            </a:r>
            <a:endParaRPr lang="nl-NL">
              <a:latin typeface="Calibri" pitchFamily="34" charset="0"/>
            </a:endParaRPr>
          </a:p>
          <a:p>
            <a:r>
              <a:rPr lang="en-US">
                <a:latin typeface="Calibri" pitchFamily="34" charset="0"/>
              </a:rPr>
              <a:t>705   dilapsus calor atque in vento vita recessit.</a:t>
            </a:r>
            <a:endParaRPr lang="nl-NL">
              <a:latin typeface="Calibri" pitchFamily="34" charset="0"/>
            </a:endParaRPr>
          </a:p>
        </p:txBody>
      </p:sp>
      <p:cxnSp>
        <p:nvCxnSpPr>
          <p:cNvPr id="4" name="Rechte verbindingslijn 3"/>
          <p:cNvCxnSpPr/>
          <p:nvPr/>
        </p:nvCxnSpPr>
        <p:spPr>
          <a:xfrm>
            <a:off x="684213" y="3429000"/>
            <a:ext cx="684053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2949" name="Tekstvak 4"/>
          <p:cNvSpPr txBox="1">
            <a:spLocks noChangeArrowheads="1"/>
          </p:cNvSpPr>
          <p:nvPr/>
        </p:nvSpPr>
        <p:spPr bwMode="auto">
          <a:xfrm>
            <a:off x="684213" y="3644900"/>
            <a:ext cx="8064500" cy="2862263"/>
          </a:xfrm>
          <a:prstGeom prst="rect">
            <a:avLst/>
          </a:prstGeom>
          <a:noFill/>
          <a:ln w="9525">
            <a:noFill/>
            <a:miter lim="800000"/>
            <a:headEnd/>
            <a:tailEnd/>
          </a:ln>
        </p:spPr>
        <p:txBody>
          <a:bodyPr>
            <a:spAutoFit/>
          </a:bodyPr>
          <a:lstStyle/>
          <a:p>
            <a:r>
              <a:rPr lang="nl-NL">
                <a:latin typeface="Calibri" pitchFamily="34" charset="0"/>
              </a:rPr>
              <a:t>Want omdat zij noch door het lot noch door een verdiende dood stierf,</a:t>
            </a:r>
          </a:p>
          <a:p>
            <a:r>
              <a:rPr lang="nl-NL">
                <a:latin typeface="Calibri" pitchFamily="34" charset="0"/>
              </a:rPr>
              <a:t>maar ongelukkig voor haar tijd en ontvlamd in een plotselinge waanzin,</a:t>
            </a:r>
          </a:p>
          <a:p>
            <a:r>
              <a:rPr lang="nl-NL">
                <a:latin typeface="Calibri" pitchFamily="34" charset="0"/>
              </a:rPr>
              <a:t>had Proserpina nog niet bij haar een blonde haarlok van haar hoofd weg genomen</a:t>
            </a:r>
          </a:p>
          <a:p>
            <a:r>
              <a:rPr lang="nl-NL">
                <a:latin typeface="Calibri" pitchFamily="34" charset="0"/>
              </a:rPr>
              <a:t>en haar hoofd (nog niet) bestemd voor de Stygische Orcus.</a:t>
            </a:r>
          </a:p>
          <a:p>
            <a:r>
              <a:rPr lang="nl-NL">
                <a:latin typeface="Calibri" pitchFamily="34" charset="0"/>
              </a:rPr>
              <a:t>Dus vloog de bedauwde Iris met saffraangele vleugels door de hemel naar beneden</a:t>
            </a:r>
          </a:p>
          <a:p>
            <a:r>
              <a:rPr lang="nl-NL">
                <a:latin typeface="Calibri" pitchFamily="34" charset="0"/>
              </a:rPr>
              <a:t>terwijl ze duizend afwisselende kleuren, glanzend in de zon, met zich mee trok</a:t>
            </a:r>
          </a:p>
          <a:p>
            <a:r>
              <a:rPr lang="nl-NL">
                <a:latin typeface="Calibri" pitchFamily="34" charset="0"/>
              </a:rPr>
              <a:t>en boven haar hoofd bleef zij staan. “Deze haarlok breng ik aan Dis/Pluto</a:t>
            </a:r>
          </a:p>
          <a:p>
            <a:r>
              <a:rPr lang="nl-NL">
                <a:latin typeface="Calibri" pitchFamily="34" charset="0"/>
              </a:rPr>
              <a:t>als offer, omdat me dat verzocht is, en ik maak jou (daardoor) van dat lichaam los.”</a:t>
            </a:r>
          </a:p>
          <a:p>
            <a:r>
              <a:rPr lang="nl-NL">
                <a:latin typeface="Calibri" pitchFamily="34" charset="0"/>
              </a:rPr>
              <a:t>Zo sprak zij en met haar rechterhand sneed zij de haarlok los, en tegelijk vloeide al</a:t>
            </a:r>
          </a:p>
          <a:p>
            <a:r>
              <a:rPr lang="nl-NL">
                <a:latin typeface="Calibri" pitchFamily="34" charset="0"/>
              </a:rPr>
              <a:t>haar lichaamswarmte weg en verdween haar leven in de wind.</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9B28A420-67CE-46C4-81B9-9CCA74C7E32A}" type="slidenum">
              <a:rPr lang="nl-NL"/>
              <a:pPr>
                <a:defRPr/>
              </a:pPr>
              <a:t>81</a:t>
            </a:fld>
            <a:endParaRPr lang="nl-NL" dirty="0"/>
          </a:p>
        </p:txBody>
      </p:sp>
      <p:sp>
        <p:nvSpPr>
          <p:cNvPr id="83971" name="Rechthoek 2"/>
          <p:cNvSpPr>
            <a:spLocks noChangeArrowheads="1"/>
          </p:cNvSpPr>
          <p:nvPr/>
        </p:nvSpPr>
        <p:spPr bwMode="auto">
          <a:xfrm>
            <a:off x="611188" y="333375"/>
            <a:ext cx="7921625" cy="6000750"/>
          </a:xfrm>
          <a:prstGeom prst="rect">
            <a:avLst/>
          </a:prstGeom>
          <a:noFill/>
          <a:ln w="9525">
            <a:noFill/>
            <a:miter lim="800000"/>
            <a:headEnd/>
            <a:tailEnd/>
          </a:ln>
        </p:spPr>
        <p:txBody>
          <a:bodyPr>
            <a:spAutoFit/>
          </a:bodyPr>
          <a:lstStyle/>
          <a:p>
            <a:r>
              <a:rPr lang="nl-NL" sz="2400">
                <a:latin typeface="Calibri" pitchFamily="34" charset="0"/>
                <a:sym typeface="Symbol" pitchFamily="18" charset="2"/>
              </a:rPr>
              <a:t></a:t>
            </a:r>
            <a:endParaRPr lang="nl-NL" sz="2400">
              <a:latin typeface="Calibri" pitchFamily="34" charset="0"/>
              <a:sym typeface="Wingdings" pitchFamily="2" charset="2"/>
            </a:endParaRPr>
          </a:p>
          <a:p>
            <a:r>
              <a:rPr lang="nl-NL" sz="2400">
                <a:latin typeface="Calibri" pitchFamily="34" charset="0"/>
                <a:sym typeface="Wingdings" pitchFamily="2" charset="2"/>
              </a:rPr>
              <a:t>Na de passage uit boek IV keren we weer terug naar boek VI.</a:t>
            </a:r>
          </a:p>
          <a:p>
            <a:endParaRPr lang="nl-NL" sz="2400">
              <a:latin typeface="Calibri" pitchFamily="34" charset="0"/>
              <a:sym typeface="Wingdings" pitchFamily="2" charset="2"/>
            </a:endParaRPr>
          </a:p>
          <a:p>
            <a:r>
              <a:rPr lang="nl-NL" sz="2400">
                <a:latin typeface="Calibri" pitchFamily="34" charset="0"/>
                <a:sym typeface="Wingdings" pitchFamily="2" charset="2"/>
              </a:rPr>
              <a:t>Vlak achter het grotje van het hondje met drie koppies liggen de Campi Lugentes, de Velden der Smarten.</a:t>
            </a:r>
          </a:p>
          <a:p>
            <a:endParaRPr lang="nl-NL" sz="2400">
              <a:latin typeface="Calibri" pitchFamily="34" charset="0"/>
              <a:sym typeface="Wingdings" pitchFamily="2" charset="2"/>
            </a:endParaRPr>
          </a:p>
          <a:p>
            <a:r>
              <a:rPr lang="nl-NL" sz="2400">
                <a:latin typeface="Calibri" pitchFamily="34" charset="0"/>
                <a:sym typeface="Wingdings" pitchFamily="2" charset="2"/>
              </a:rPr>
              <a:t>Daar zien Aeneas en de Sibylle enkele vrouwen, bekend uit de mythologie. Gemeenschappelijke factor is dat ze allemaal tragisch gestorven zijn door “love-related issues”: Phaedra, Procris, Eriphyle, Euadne en Pasiphaë, Laodamia, Caeneus.</a:t>
            </a:r>
          </a:p>
          <a:p>
            <a:endParaRPr lang="nl-NL" sz="2400">
              <a:latin typeface="Calibri" pitchFamily="34" charset="0"/>
              <a:sym typeface="Wingdings" pitchFamily="2" charset="2"/>
            </a:endParaRPr>
          </a:p>
          <a:p>
            <a:r>
              <a:rPr lang="nl-NL" sz="2400">
                <a:latin typeface="Calibri" pitchFamily="34" charset="0"/>
                <a:sym typeface="Wingdings" pitchFamily="2" charset="2"/>
              </a:rPr>
              <a:t>En daar hoort natuurlijk Dido ook bij. Ze pleegde zelfmoord toen Aeneas haar verliet. Aeneas probeert zich te verontschuldigen (Ja, maar ik moest van de goden. Tja schatje, het fatum, hè. Jee, ik zag een visioen van Mercurius, joh!).</a:t>
            </a:r>
          </a:p>
          <a:p>
            <a:r>
              <a:rPr lang="nl-NL" sz="2400">
                <a:latin typeface="Calibri" pitchFamily="34" charset="0"/>
                <a:sym typeface="Wingdings" pitchFamily="2" charset="2"/>
              </a:rPr>
              <a:t>En helemaal droog houdt ie het niet, onze bijna Stoïsche held..</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5C88EF8A-8C58-4E2B-8758-5ABCB5109078}" type="slidenum">
              <a:rPr lang="nl-NL"/>
              <a:pPr>
                <a:defRPr/>
              </a:pPr>
              <a:t>82</a:t>
            </a:fld>
            <a:endParaRPr lang="nl-NL"/>
          </a:p>
        </p:txBody>
      </p:sp>
      <p:sp>
        <p:nvSpPr>
          <p:cNvPr id="84995" name="AutoShape 2" descr="data:image/jpg;base64,/9j/4AAQSkZJRgABAQAAAQABAAD/2wCEAAkGBhQSERUUExQWFBQWGBoXGRYYGB0eGRgaGBkeGB0aGxgYGyYeGhojHBwXHy8gJCgpLCwsGB4xNTAqNSYrLCoBCQoKDgwOGg8PGiwkHyQpLCwsKSwsLCkqKSwsLCwsLCwtLCwsLCwsLCksLCwsLCwsLCwsLCwsLCwsKSwsLCwsNP/AABEIALwBCwMBIgACEQEDEQH/xAAcAAACAwEBAQEAAAAAAAAAAAAFBgMEBwIBCAD/xABQEAACAQIEAwQFCQIKCAUFAQABAhEDIQAEEjEFQVEGImFxEzKBkaEHFEJSYrHB0fAj4QgVFyQzcoKSotJTY3N0ssLD8SU0VLPiRIOTlKMW/8QAGgEAAgMBAQAAAAAAAAAAAAAAAQIAAwQFBv/EADERAAICAQMDAgQEBgMAAAAAAAABAhEDEiExBEFREyIyYYGhBSORsTNxwdHh8BRCYv/aAAwDAQACEQMRAD8AdflD7atw5KTJTWoajMO8SANIB5eeEL+XbMf6Ch5d/wDzYLfL1/RZQfbqf8K4xdHnlf7/AN+IyzHCLW5qh+XPM8svQ97/AJ4/J8ueaIn0FDf7f+fGYhzEXk/Dljg1DEDwHx/cTgWaPSh4NWHy7VwJOXom8WZx+JxZ/lurBVc5SlpYlQfSNusTy+0vvxktPKswVRza56Rc4fM5wCm2Vy6Cf/L13nn6QNTJ/wCZfC3TEsE8cY1aD/8ALhV/9LT6/wBI3+XEX8vNS4+aJI/1re/1MZhmabKSh9dDzHrD28tvhiqyzH6IxLFeKPZGqH+EBUH/ANGv/wCRv8uPy/wgalv5og/+4f8ALjKBqG8ec4/W1RubEn2j3Ylg9OJsK/Lq8gfNUn/aHp/VxYr/ACz1BEZenfaWb8BjFw51E+DfAAYOVT6ovsMCyjOlGtJoy/LbV9IEOXpiRM6mPPpi9S+VuowtSpTbct+eMmzLaaqEXty84P34J5Y6WIO0x77j8PfiWZHJmkH5VK3+io/4v82In+VqsDBo0vPvf5sJTGTexi3SY28MV8+NQPiCB+v1ywLFUpeTQx8qVf8A0VGPNtvfjr+VGtP9FT/xfnhE4fW1Kv8AUB9/6+OLqLabYmoDnIY+JfLFUogfsKZn7REdOWB/8vFTllkPXvn8sJfatbdNgff8MLexFr4azTj90bZrC/LzUt/Nkj+uf8uJk+XGp/6df7//AMcZEq3wRX1SB93s/HEsuUTUP5a6n/p19jn/ACYJ5X5T6joreiUTy1eMfVxjwzNosD+vHBvgObJpx0Y+y0/jgNspzrTG0aUflGqnamntJ/LHv8oVb/Rp7zhNo1L+zFmSRy2+/CamYXkl5GQ/KTUB9RN4+l0nriQfKDW+oke388IW9RBIHeY+5enLBvL0R8Nj4+GDqYXkku4yN28rfVT4/nilm/lIzCfQpmfBuX9vbA3NaQBbrgFxar6vt5fD9dcPG2GOSTGlPlNzJEhKXub/AD46b5SswN1pe0N/nwpUfVHljjMN94wwzkxsyvymZhqqKVpgFgDZtiY+tjUl2x86FoqdDIPxtj6LTYYay2Fsy75eo9BlP9q4nzQfr2YxKg8mIuPceeNu+X1P5rlj0rEe9D+WMq4T2bassqjvNzoiRJIG/l4YrZ0MS9t+CjlqD1DAWORJ2wUodjarbh4NxFNjIOxtaSIxZzPCTlgpNFknZqkMSRvEGBhwpcT4nAAyy+4e6PSDCWXZM8YJUlL67f0F/i/B3yq0Vbug308+7tqIMeMDwwfzvCKyLWVkPo6NHNFKpIh/TAMoiZBXvT5YBdrc9mm9H86pCnE6Yi877O3jg3xOvxT5vULqgp6G1H9n6ukyfWnb24Ce5nyZpZGnJr/fBQ7b9nda08xTjVUAI8WK6iv9q5HjPUYz/wBLBmIGzDoRbDpm3zbZGlUqMrUBoC6SsggFQR3Zmx54q8W4FUdKVdUALrJj6flyn7O/nhr3NGL3xq919/8AKE+tmegt8PPH6jSiSxv+GLwoKpIEg9CIv7pGKmZeTYHpHXz/ACwQNVuyNW7xjkt/eCcGKuZ7yqfD79/11wJqUWRnDjvCQfA4uZ2p+0Xr+TYhkzLdWT5ySyXG3638xgvqB0N9db/1l/H8sC61I6V5EW/XtGC1LKH0ZSeetD5D79/ecKzIyzTqwQDuL2+kImf11xLnlhASNiR4XuN8FOC5YMoLC0Wnkef44s8WyI9HUgRAD+7f4ThL3Kda1UBuAU/UH+r8foOUPj9XBOsh/f8ACwwN7LLqK/ZFdPD+kpuP+PDBVpbSMRvcWbqQjdqKneg/ZH39MAZ7pPL9fvwx9saQFZRHIfAeXjgGlK8EbePxxYuDoYfgOaVO/XnAxK9W8HafyvjtaMG3l7/347r5WbnltGCXlMvJnbBzss061/qsPiD+vHAqqtvj7xgp2XfTmQDsysL7SLg/A4hVmVwY10aMAG36/QxYqU7kfq36+GOaad4gden66YI/NxPXFLOQ3TFWghNZOdnMexR+OGGmIsemA/DQDWJ5hD8SuDIEmfDBbGyPc7zAkexvuws8WrDu788M4ciMJvGc33FMbgn3Afh9+HgxsT3CdGn3FPKB8ROKueaFny+JjBDIUCaFE9UXl4Dx/U4G50zpA5so97AYsTHu2UswpNYezH0ghsMfOmdpacwV6FR8Bj6LTYYcuxma/Lyk5Gh4ZgfGm+EjsrxYZcSylgygWjcQefmcPny7L/4fTPTMJ/wOMJHYWmrPTWooZWQiGAI1ATsfBcVM6eFJ4J34I+1vHlzNNAFK6S1yRzEcsM6du6en+jbbquK/bvhqJkyVRV76+qoHI8wMMWQ4XQNKmTRpSUU/0a7lQemEqV8mJyg4rYz7tjx9cyqFVKlZEFgfW229vvxd7S9vPS5N6a04Lqqk6gbWnuwOmD/b7IoMg2hFWHp+qoH0o3A8Rghl+A0MzkqSOgAelTJKgK2wM6gJ3/HBSd8jKcaToyzhfaFm4c2WYWRwytsVG8EAXkljOGnh/a4JlqdFqKuqrB1NM89tJwezPZKhlspmVpAy9NyWY6jZWiOkSffibsDDZKkeS6h594n8RiNOyOcatISOIehqSfmwnxZmA6essx7cAqeTT5xEAd5YAEASwEAD7/HG38XQtRqjkabiP7JxjFH/AMwJ6p8WUfjhJWnya8OX1KvyjjtlllFTUu5BB8Y0wfODGAvEaEEA2MG2D3a4CCw5NEg9aYP4DHfbjIqvoWVQAweT4wD+JOHsn4i0s9eSnmKJ0zGxUg/rwPxwfydP9mhI7w2PWDeOv7/DBCvwtfQQB3hTgHqYkH348yuUZqFKLGT/AIpj4wPbhHI4ryWgjlqIU931WuB48xfb93hi96MEibgyvsIIxHQ9VT1Emev/AHxPpkHr+I2xXZnsUOyreizFbLndSSPIhQfZCrhrInC5nct6PiNOsJ01kdDH1ghI+74Ylocd9HlUc95jqA9m0z7Bh2r3LZrU1JC32rzAbNMBfQAD5xf8BgehAHj4/u/QxDVqamLNJJJM9eX4TixQ8JIPn7B5D9csWrg6uKOmKRKiA8v14jpHXrjpqcyB1/d+WOmUxM+V+Udf++LuX4LVqUxUoxVIbSyIZqKTtqSI0mDfELgJWpHxkC8XEbSfCcd5Cv6Oorn6JBPiBc+8Th54b2SrDJ5juxWraU0agCEVgSCT171ugGFztNwinlylFe9VVdVV5kEtEIBsAAJk37wnEsWUbQ+KADb2HHhaJPT8L4odncz6XL0yd1Gg+a2+6D7cEatKzj6wI94IxR3ODJVKmLHABOYrj7Cn3na3lGDNAGTbpgL2VJNaq3WlS+JfDCrAEzhpDZPiOkaSAf1GEHtKCoCx6pqD/FH5Ye/pA+f3YU+1FIMKh5g2n7TqTGDAbC6YzcPp6ctTB5Ul/wCAYWC01aC/6xTHgpk+zDZnToot4Ifujlhc4Ply2ZQ8lRnvvfuj8Pfh4vkkHs2UeIMWzj/1vugY+ilx86ZxozlQ9HH3/wDxx9Fg4tXBqx8GffLq0cOT/eE/4Hxm/AXqhaRoBjUBIACybhpt5Y0T5e2jh1L/AHlP/bqYSvk6qj0mXH2yPfI/HCSO10e8Mi/8sscVyvE69M03o1mQkGPRoNvGxxOn8bBQBSrAKAo7tDkI+7Go+kXVpkaomJvHWMVMxxmkjqpadU3F1ECYJHPoPyxXRhr5GaZnh3Fa1P0dSlVZDBj9iJggjZgdxPsxNluE8XRFVVrBFAVR6SgIAEAWfYDrjT/nKiJIAbbx52G+JctWVxIMjbyO8Ebg3HvxEg/QyutwHi7iCKkGQQa9OCDuCA17Y4yfZPi1NNFOaayYUZhQL77TjW4xylUEkAgkbiRInr0xKAZW/Y3i53qn/wDZb8B0wt9mMtOeSnUAGk3BMhu7qAB92N9jGIcOy5+dVwLNoGk9DC3kXG3K+Kc69jS8F+FWyt2+VVpwqhe+RA5wDJ8JBU+3E/bujOTovBsyjxAZD+WK3bHgj08tTepULyWVVO91l3J8W02vy6xg7xrL+m4cw5+jV180Af7gcJ08k8cd7oy9bNvJFsm4PV15em250AHzAg/EYJUKQFOALD3+yem/swudkMz/ADU2JhpjoGAkx0tOGZKGtO6bm6ty8PZ+eLXszlSjUmjuk+rncWP3gjwIviRVicVshl3IVmXTdlUg3hImREaZNuczyxdqU7GN8BrcE4uLB3FMtKggXUhhPUbfl5E4QuI1tKwBG8DoT+unLGjVTKmdwNjy9uFqpw2mK716gLLSVamhSBJ1AGZBlQdx44eDL+ndumKmT4VVZQUQkfWItI6E2P664YE7CZxaAr+immAGgMCxUidQVSZEcpn3HB/g3Fq1SrrKK9OoQjA+oAL21XduVp90QwMjZSK9EzTABelJ0hTA7s7gE77jfawss7ONKey2f2ZlSMI8JFvHl+H6GDfZXiPoM2pkAPKENYGZIE8jIEEmLjqcWu1nCC1R81RUtl6pliB/RvbWjR6sm4O3eGL/AGM7MpmKVVqy6kP7NQfGCzDxFgD54jC01t3HvTN4jz3widtKkelp0Wy6K0mrDqKrk3KlY8TtJPhsbPEuBcQpgrRroaWysxZWRekLvA2kn2YTaoEGYkSD1kbk+2cKgt3sW+w+c01Xok+v31m3eFiPaIP9k4Z63EFKA7FaiggxM6oI388Zk+cak6utijA/H7tx7cP2eUVFSsoGippYid2Jsv8Ae/5sSS3OR1GOp35KXYxf6bwKp7ULj8sHDT3P66YHdm0AOZI9VqpYHqGGsH/FgmpkH9c8I+TJk+JnqmwGF7tJSHfU/SNP4sowep+sB+t8UuMUNVVBG5p8ulQfl9+JEmPkscdB9CwG5hfew/DFPhmWjMVSdgFRfLb46Z9uDWZyx0+kYqqAhhJMwL6rA934nA7JZimytUVgdcNveygAR4XwIZIytJljhOMd1yKOYOp3qDY1rR5H8/jj6NUWxhQyIMg270/CBvjeF2xpizVj3M0+X9o4dS8cwvwp1MZ72HzOkodtFRT7JWb+/D7/AAhT/McuOuY/6T4zPstVhH8O98P3YEjtfh+8mvKZpPFuJMyU4MEAksLEtJUGwJLAeePO0ubFUUzqJAG14lu9ZTF4tJ8uuKue4bWGjQBURlnVF+8SfKIIxXfhWYNMEHQwmwHLcSPa3vxVZz7+YYyHFP5qVElgpQRaG1mwIPMG/lj3snnxTqOLAGLKDYSZ3PiNhyPTAbhvAMxFXU3IaSR9IXmCeW3kcWshwGuKiuSAAYMACxsee0W2wLJqXkYeHcXCVKgY2bvKBHUg2B8sUczxbTmfShjpDC07idMBZiN7nzxap8LUEkBJ5kbzvy2xWr9nzVkq5g7gXE+UHA1A1BvKcfC2cMTq3geHjjNskkZysLXpAjD5k8gtNVQsxgAeqTYfdhIqCM+ftUfuLfkMVZW2jZ0nxfVC92x49WYtQ7pRHaCVltMA6fIb2vtMxhuyVQLk0ZtkVdQ+yDpaf7JOAVLLLU4npZQwMyCLHuavjGGriFPUtZORpn4qwwYKKikkc3rpfm6X5FvgVE0HZN9LMnmAZv8ADznxweyCBAaa1buWNMaZRRvCkGQYvpJtFhGB/ZwCvl6dU+sUAdvt0xpuPFYM/ng1wdCpUKUCSVBZdJkWAme9eTtfri18leKMZzphocHK0KaUu80hy7nfVd5PLVygch0wPz61QSnoaoO4dFLLbxA/XTB3IZ2nremhukCPCLfiPYcEBgG+fTQybiYrA7iAdweXv28sD+IcPZqdRFYCFJaT9FWVjsDyBONBXJo7ByoZ0MDzib9QJBviPtDltVIgHvsrJqAuJWQZ5AEYKRjXTaJ2mJGUo0qtGizjVWUMVIAChGJhJsJgmBvOCvC+IU3qVKFSA6jToYRqpuFJN7HdhEzfA7hHAXFNKWYp/tKZapTEHRpJHdJEybA2uPvv8XyLZnuqoQgQahWJJ59Qo3E89pxL8HSaThSL/DeFGjWimf2dTuujGfJhbcXBk7DpYX+H0qa0wKShUvAHQmZ9u+O+GUlQhZLlADrYkyLA3NuZJjw6YkGRFBdIkoI0mJgdDHIcj4xywzFjNuXuKvFKmmkxO0Yxys53IIm9x1vYn3ezzw9druPGoPRUQSJGowfbuI8PbhJznGay5hqYuitcKsmOfl0xESct9gDxXl58o64Kdm+LH0FbLm5H7Sl4fRePHSWPtOLXFMmlamXQDWoJsADq3g9T+dt8JyZhqbK6+sDM9fA+BFiPHD8mfIlNGpdmk/ZOftR7kUD2RGL6mFxR7JVteW1qIDMxA6QAI8bjBF0til8nHyfEzmlTvq64gz6E1KJ8Y9zjF804U4hrKC1MnkWY/wBm+AgR5OuJ5lqFF66yRTZTokgN3lVh4Sr79QDyxfyufy1VQ9N6a6wG+iDJ6i0mZBjxxW7RKP4vcNaUUnw1OGH3HCJwzIhUvsQLedrgb8t8YIYlntp1v9jtL8uCT8Gi6VVSCabWa4gG4MWk/fjRqYsPLGJcO4WqkNB2JBv90/qcbbTFh5Y6HTYHiTt3YjmpMy7+EIv8yy/+8f8ATbGVdmqsMynmAPiR+ONV/hCD+ZZf/bn/ANtsZN2fTvMw5CD7fwti+R0eg/iI2DhfEG+b0RpNqaAkrYkKFmZHQ/ngjRqMwlRK/WAAHsJa9+Ywo8CdWBlVN5l3IiRtAi1icEM86lQgdEUHXpRHiSOpB5dMUNGLqMfp5JR+YXXNOzkXAt3iE0/3tZ+/HOY4hUUjUaSryhpMeMC+Fl1pDTCMSCdTBgoPSzKT7bXxJoowD3yQebKsC0WEzB5iPLEKKb4GZ83UF/SgLuT6OoP+WPjjhOIaiAlYsbmArEkeX78BsxxJ3cMGIPQGVge38eeJKmbG5MmDdF707RrKmBvefzwrkhlCb7MttVltypJgyix7F3HtOFl6Q+fJfamRPUDWOWCT8QorA0rb67LJv/WG3KB78CMxnaQzK1RUphFBBAaTcmIA8+uK5tNbG7poyi/cq4KgrClxFDyLUx/fQL+OHZjDTvI+7/ucZr2gzYap6SmQY0EHxWPxGNFy+aFSmrjZgGHkb+/DR4RzfxGP5moAdlKfoKmbo3hW1qPskSPhpHswSbLGoxCwliGIVS2lgRAYgkEgkWi2O1yoXNF/9JS0n+wwPxDf4cT5MEX6sSf7Ij78Pfcxa2nqR+yfCqdIA0wEcEww3IJPdM3KxFj0GCVPtWKfdrQp21GwP9o298HwxSy7WUnmBj1o1EnpHhiWWYeqnj+aG7gWaR01KdQclpFwblbEWPq/DFmghbUx5mw8IG/mcJnAOLDLvVVjFMtKDZUYySPAPq9hHjht4JnlqUkIINjcXBhipgi24OLEbozU1ZEX0gkgxN55bA78uY6jH7K0VI0oAN7Ra5vMe39DFnPKovtqsT7LGDa2+J6QAWVHLYeE26b4lbl2t6aIjlQgmb7NzkHffpMjy8ccZOv6OEaBB0r3rGOQm8xfSbjyvjnM5xaiMitDbHqPf9+FbjFBsxT1gkOBpqiJVwuzOhsyHruMEQ47bduvQlqVNabNsNRDSTzhbgDfcbRvjNFrq4YMxlmM3u7nmQuw6AfuwazfBrAEaY9Vhce/cj7J9kTgPnMzUpQjnVuQoANuve2HvxCcFXKV/Rv6wIm4BJNpuev62wP7RhNQqJEtuB1teOU/hgguZVgddJdtUhiBHOygTv7cRVM6CIVQFBNgOsb6iZ22nA1ID+Q9dkKenJUfFS395ifxwXCTjjheW0UKKfVpqP8ACMXAomMVvc48t5Mo5rMqhUMYLsFHn7Nhtc9cW6OSDsqm+qx/qi7e8CPbgW1BKyH0ia7giXdWXn3dJAsQNvDFXgfakrWYNf0fpR1JVSWVAebmFE/Z88UZJ3B6eaNmPpWpRbDHbO9AKRJeoO710BjEcrwPbhayuV9wmOpgGPwx1x/jNZo9IACGDAahcVAHVARMQIbV03jBHg9IVFBA3Hu8Lffg9DBxhTNvUSW1Bfg2UmkzHkrR56SPhjSaew8hhDo04ouk7IzNytBiPC2H5RYY6Jmx8szH5f6c5CgemYHxpvjJezwj0gG5Xlf3Y175fl/8Opf7wv8A7dTGKcDzgWoJtNj+Bv4gYVnW6KSU1Y0UOLNSAhZJUA94rEEgWt4+Ucsct2hfkqDrJZvvaMS5/LGoJA7w/wAXh59MCKb87+X654zTjuaerhLHkt9+5c/jyqfqjypr+IOPKnGK0R6Vh5AD/hAxRdyFsD1vH4eOPEJcA7W64XSjJrfks183UaP2jnr3z+eKxWTc7cyfbj2jTO0i/t2xdyHDTVaNR0gSYFo6CQbnbBoG7K2S4W9VtNKmznoomB1PTzwWyvZqpSJ9JSZTcAEG3tIg40Ps1lBSQqihIEmeltz1NsFzXZSzVHKoNRABg6QYDMxMKI5Ww9qPI+LKsM9VWZO8dLe/88GezueFM+hJ7rGVH1WPIdFJ5cj5477Rcdy9bMRSUSgJdgIJ8SPbAm9j4YTM/nCailSQQQ885FxfoB958MGrN/W5cfVdLbjv2+VGi52qE0N9VxPk3c/5vhiRahLFdu7PvZj+GFjM8U9IMyswB6Mr4bT8ZwZ4dV1MT9ikferE/fhGqPGOLSL9NrWPMfE4li+KeRaZmxUx7rfgD7cFMvlWdgqCWPLlHMk8h+r4AlNukUqPZ9s16RA2kM0lomFELtzNjbDBwXgfzFPR0tdRWOtpiVMASi2BFrrM4LZLIrQUKLsbs3U/gBeMXmpyI28ehxalR1MWPQtwW1UsO+hI6gEj2j10PgQfPEuSUKpWm5C9D3tM333A8GxborUnvafMc/G9x5SfbiV6YNzv1wS4HZ3Lu4hhPKVuCPLl7MQUeDFSHT1h5g7R1g+WLuapm178iJB/fjhc4R61x7mHuscAKsB5/gmqWRSGAk04hT10zsecbdOmEfjPDFcCSdiV6qfA+HQ41isNUEEEcj+8bHCV2gy3eY+qG3Eeq209I2/QxAmU57IuhgHVG6mx6EWsR42+7FXIHU4UC5Okg79488NnH+HAetc6luOhDAid9gD7BiKj2aqB8pVdCFqOhVtpAIJEeV/1eVsVS2sfyOXTEa1F9IBqhhJYRuGPdMx4OIHQzyx27aXWRqW5IhjMQfo32n3DElL5mKnpGplTckCoyjabg6ZWeRMTFtsUPJGLp/szLg6ac1qXAJyelkUm3dHhNh0OFvKsPnjkFV/atMSIIJOwMj1Sfhh64vnVdIyyUdPT0YLkn6rQyT7jbFLh2eTMr6AUEVtQ11qQRPVBswYQXncAnfljPhhFSactjpyUlFSS4F3N5VCgTUDo5mARLA6tpDAc7zfbFPh2f0irTEkoutGDEAskQukzsIMD3bYa04AKhcItVQk6jUpCIF5Dq41c7KpwsZPK0lzHzhswpUkhVcMsxsSXMWKggH47HoqMYK4tCyyestPp18w9lO2WsOsVI9GwIZYNxpH0vEGbDe2NhQWHljD8in7dqiuPRnUAKcFqjMgESDoUEgmJJ6gHG309h5DDRba3KXDS9hC+WhwMjTBIUmsACeuhvwnGE1ST68kdYvB6HG0fL438xoDrXn3U3/PGGZbMEEKW7p28P3YDW9l0NluNPB+IkDS5kgakP112nncXBH/fHGfX9qeQYBh0vv8AG/twJIYLaRURta8o5MPDZT7Dhw4Fw05hVfSpVQ4CyAfSABvRd6ykxIJ5TittcNnSnnU8OmfxLj5gBaJJAALE2AHOdgBzM2wy8J7AVWUeklCZ7iqS0eewP6MYKJ2drVgrNRpKRfv1HqRPIikijofWOPamZzuQuxU0/syV8oPqnoCBPI4mmjBC8nw1fizx+wOXUDUakyZOobbbxpne3e2wU4d2KSjBpVCS+4YSR0EgAjrdfbivT7e0iC7U29IQLbK08zEkxPqgn2b4HZzt1WeRTIpDpZbdYUkke0YKHhgzTdRixpy4q5dD6dVXdtQnSYA7xabERMDboeWa9rvlGqVGNPLW07vEmee/0hJudthzxDxHtKz+vmWkETpYiecSCTHhOA9PiaKAaVKDYbAD34VRV2al0Wn+LNL7s94dK1K0yNQ57m0TI3J3t1xVz9S7N1IX4jb2DE+Z4g9TSGZUUchcxM8vMm5G+I820hm7xDENLeZa24Oxv4YbuVdRkXpaI8L+5deswrNeAxE+zqOfLDj2ZrFjUm1qYHkqlfwwoVzJkfSK2+/Dd2apgao5qsfH9ezAnwefy/CHqAEk/o4Z+GcEOmSzoxi6wCALhSSDabkflgX2dyOqprOy7Ac2POeQAB8ZPhhrYsB9Edf1OBFdyzpsVLWwbXyjINJbV9Vj1J9U9DOx2uRi9kswSO9Yj1hzHiOo/PFXOVTpYFSVj6MtbxUE+8fuxQfPOE9YekHqOZAcfVb6p6HkdxBIwxuGVTjmtWCgcydgNzgHw3tKrnSe63NDAYewWI8RAxbp5iWeoSANWhTNgii5PKS2r4YNil16U7/Db34E8TzOXWQxcMNxTLEjnf6M+BxT41x1nDU6MhSt6oEsbiQoF9jv44Uk4/l1cKHAN1m4TyEyNpJmJPM8sWXqqdQVlsYd26GbI9oaXpPRByXfam66Xbl3foVDvYEHHPFshUzAmnpI2YgEOOXepm877E+WM57WcP7y1Gko8ftgtw17MqnvLAkMsHztgl2f7bZz0i5ZzSZmQhMxUBdmXkAVI9J0Exte4IxbjzKUNTFaaY1U+yNMvrqlHIuFqLU9Gp3LFCoDnb1iAOmPeOcSpNWoUzmEq1BqKokEgsASzaSVRVVYAkkljyGEyl2DVRBragbeoD3r90SLCCu/nywS7O9mUy76gZJU8thtYi0yYwserxy9sSvNGUYNsYUf9oN50npFyN58hiesRzkdZBG3XFanlFq1aIZQwLzDCbBGbn5YJt2ZpQCmtYpj1XMal+lBkEwWmZBnDr1OYtV4/wAj9F1OjGlQFqZBCIKAyRcW52uL4rUKOlGKF1JLR3mtDG4BJG3hhrq9nfW0MDtGqxJEXLL7dlwr5XidGrXNClWVqssFQFhq0C+kugViY+sBv0wrk3tPH+zOmuoxvksJlIEh2MCwOkifYo+/FdqTKJimzDeFK3MAmzGbzuDYYt5iv6KVadS3I0MSP7oI+PTENDMByCNnExs15sVMEG/TAXoc1X6oEnjlw0WMll2pqSBTXukEgLJJBB+gI9hxpabDyxnaXGkdLWPTxGNETYY04lHfS7+tmLOknsZd8v5/mmW/2/8A02xhz0ul+kdPLfG3fwgW/muVHWufghxibMhiDpO0Nt/eF/ePbi1iQewXy2qaepTf1gQdgSGkH7NzPjgz2N7QUVR0qt6EspQPJECQQbblTJB3AJEjC7QcwCw1FTbvWgGd/PHFKmo20idgSTJ8Bf7sZ541NUy9dpDJmO2ZJtUquQbd9hz3ABkdfbgxwbtm7q5zCayNIGte9URpDU2MSwsCJ5jywiioQYLNG5CkKD1v+7BTh+ZNMFImlUIBvJVtg3iNh4eOLVZZnnLJH4V9EVeM5hhWdA50gnTAOrQe8szFypBPS+KDoTEzJ+u0eO1t/wAcE+1Wb1lLwRTUN9orYH2gDAakkXA2M+zliUSOTJkS1NnZqAGxWT9Uf8xA+/HtWpuYDdJJ335fniKLiB4j2H8se6iCed/3/u9uDQdKSPatdgAwMGRsI3+OOcohZxMmx3Pu39vux69TkIgXHvn9eWDPZvKidVQWlSbTAmdvI/fiGXqGkg9wvgbZhyqFV0oWJPQAA7bm49+D/ZqgdJmNhHt8el8WchUppmK1QUhT9Ey6QgZGhgTJDMw0mDaPuwfyXDaVQa6BCqYLIBsfA/RnaIjpGK2ZJdM5R2C3Di1NAo0qBtYkkfWJkXPT/sLbZ/SsswHibL7THd9tvHFWpmVAkkRzwu8e7TqisogyI85xEzc8UUhtzGXBgwQYsQDHvXbFR3qRdwy7d5Jn2kd73YyrhfabNUDpo1G9GD6rd5FkzA1bWmwwSqfKRWI0lFDdVUg+734JQ9jQ/SUlEuKY8pB/unC5xnies06dMj0U1KrAmzD0hSmsj7QJHiFwkVu0L1GOpt/or6xvzJYx+rYOZKfRqSFBkKNoj0itpk7XNQn3Ypz2sbokPiIsjxSXrmI0SEH0QCSN+exv4zywlZupNufKdp9u9/uwxZqoKVKtEzUrejXqAGJYxytqwP4Pwn5xUlv6MamJ2mJgSduZnkJPLGTFphcuxZK3SBlLOtTXSQSjATTb1TBnuH6LbXHtBvjrJZw0aiVELuqEmDExs62JhtJPhJB2IOGnhPDqTSrI9OlF0qAMhJEBkqxpHKDYkezA7jHZJ0Qmh3kYHubsO7upHrASL7wdzhvVg3pe1g0urCXGO0FSmEqoVbL1I0mCL6YIbTB5eXrDlcr2fzzVaJqkASYAAgW8PEn4Yzvs/wAcNKUaDSeA9NhKzG4HInn78abw+lopIkabaiBykzHvn3YfHhUHx9TJ1eRuFeQvwan+01H6COfIwFB9xOCmVqEi/wDo2n3LgTwLM02NULUVmCgFQwLAEzMdNh78FKRs8RYEX/qix9oxrjwDAqgizxji1PL0i1QSGkRtNpMnkI+/GNcJzOVTilJszqp0kM0yJKa/oB2mQq2vG4uAJxoPyksrZJe8RU1DQFIGqB3wxIPd0g3HPT1xjhSpVqNSqs4Dy8sASzKAYL8u7N9rDB7mlLY3ap2jc54UUAanF2G88/YDjniWSRmqAoDakgt1YTfrY+zGd8Ezjs1Jw0MVFxaZG48JBPljROBcYp5tdVM6tLjXMC+gMDEzHfjzB6YYQvDhlMA92I1dRsSRthpQ2Hlhfqm5B6H44PpsPIYMUlwBNmV/whD+wyn+1c//AM/34w17HG2/whm/ZZQc9bmZ+yBHtke7GJr+fww5dDgucOp915Ek7e/F3MJMRENeftD9fDFbhPqt7Px54vVB3LbzI/L32wp0ca9iIaTSYIvtHn+gcSU3/ZldyvLrBn2bYiNQNDAGefj1H3xjqmuprSJG0dPDACybjJDJSqKbNTjf6pAiORHPAyk0ATi2MnZmiJBm4Ex4nEVFe4DuTtHj48v34hRFaFTK6oYmNpPhBx+1TJ2n4xbBChQJkFkWBYzPvHhvi7l+AKBqqPCzuFI1W5T+fnyBDklyDUpPTHcCGgXZVHUjx64aeDoUMG3e35H4+B93TA+nkyjFkI5iSdpuJ0giRg3laBbSpDIYgFrbxqaY3Pv3tGJaZh6lScntwGMtw1hrek0KQAygqAYvf7VzvbfzwW4FxIoYIZLxpMibTJ+iBcAEbxvgTRSkH0q7VnQlnDF/R04+wBA3kT0JxfzsVSmjW+/7SjMDex0hgRyk+/fCNmfFnlB01aKfabiFT50adEFg0VIGwkQZ5RYdNsLvFMuyGHYtVMHQvIc5PXy9+GU8KrBiqo9OlN3Il26sZ2JvE+FsVP40yuUL+j9I1QyCxClj4GpYAb2Ub7jC6vBpfqT9z2X3Kp4kHpCkmhHBIFOoumeulxFzt9Le22AIzADEPRS1oDTH9nUuD9TilXMjSiqom66++QP60WHenbY2xdpdhq5p6qunTfcdftk3+OEi2r3LckEqq/0oC5XNEsAlFiPqkhQecEU7x7Rhky+XrOEFZkVNQ001UL6sEmPW2kkk/eMe5fh1Ok+X9EisSKdWNmZXktpXnpERe9sX1zVGmWd3VHF2kMDp06UiQdIn37mcYs/USbcIjRx7WxY7QUnq1UWipCIzAkToDGTJbYflgn8xp5eiwN0pqWqLcekdBMSRYEgSOfdGwg3qOeV2UDXUYgsCV0hgIm24F/WjfbwhPDmqjTmvSMp3SkkCBsGZjLAeQxXBSmlHhIauWi/wjsjSqU6deuzGtVVXGliukFQQqx0Fv1et2lyK5Ki1ehUddJUlHcFKlwNNxIYgmCDPdOC1XJM709GqktH1VVYkxAuS0qBPdGmecxgfxymHRFqNLioraCwRGgyJ1iSNXeggdJx0PY1VCXzS3FHhnZ8Vcy+a0fstWtQYEkkWjnvJO09cNaZcV2CsGKszahJWBpttB6G/XEXEMuL1NdQAAACBpnkFYgmdRg6THejBXIpCekmWggAXk7E9TJAueQ8cZuqyrHja+iMWKDy5FJi9wEilxevTiNVDTA2t6MyPYDglxbtPV01TQACBipYRqYgbr6Q6Aove5PKMV+K8LXJLUzi1CcwbNMaHBILIBEqIFiDNhgRlUd6FUlAwZkZd+8AIjueq4i8WuMW9NlU8arsapxqTs54t2jOZK0quljSVxrEgMWgTp5HuHaRDAg3wpcPoBnR3lk9J6NhJgg8jBBgyBvjtOIlsw5qrAIAH2dBEDxJEyfuxNwTNGqukrCJpk+K1C4U2uxkjyHkMaqd2BP20HqtQ+jK0ZR5XTGmQViBBBWDPlsML/CkrUcyXcVaQ0NrakYIQwRJU6rmWPM+/F88SfV3IUKQZNx12Pjva9+uIOJcWg6637QEEHRYbHdRAG53vtfoW+xIrux57Ldrqhq0svVBrgyFzCtMgDVL+IEAxe03xrlM2HkMYdwBvRFWOgMtOfRgmKeqfCSxEgt59b7dlz3F8h92LIrYrk1exlXy/UtSZXwap9y4xlsudrSATjeflloF0owJgufgscvjjHKvC6ik9xo5Qpn28+m+I2WwmkqaIsjkyibiD9wHPEwUAnvAqbi8/d13xYTg9fSIpVoHRSOtiYHTxxYyPZOqwkUnA5yCu/lyPvwrkjSuoVVBXQJp0CrEiNJ6kL7ACZOOit5IkRt+bLvhy4H2ESoR6QuSD3oQ6QekiR8fYcEB2TpAg+iYBN2aEVxy3Ab44qeVIq9TJkVLgQcutQmEU7QO6TtYRzjBdOA19MurRsdKsPHp3j0HhzxoZSnQRTo0gi4p6ixEzdtS8upOKPEs/U1EUjCu1gqmQImG1Wk32m+E9WyvaT0toSMtldIBpAzMSPWnbc89x+pxLk8sa+Zp0HdiBeppuyL9UWIBPww6HsuGnXTVTaVpNpZib98LCdZIM9cX8jwihln0IaKmO8jHvGb/QO1uYwdcWWynNL04pV8hWy+YoUatRKHpsyxsqjQF7smUgMzRca9oO0Ys/PM0YHzZKYaCGrHTINgFL1UBPhB39mJcx2Wy9OoTRaqjaYbS8QCSYB0g6RbeTe+BPal6dFhQCu7sqs2Yq1HI73JNIAKrzMG4Igm+ImmzVjnjctEf6/wB/2L75vNZQTXoAJyKjSC2wHdYrqO/e6dJwRfitAjU2ZlUFkVSXMmICsRbzsLnFTs3k1MmnmVzKb1KRTSpCi0qxFr2bTI64utk6BpSiUkqi8U1ux6HUNMbmFPLFcmrEyY8c500/5q0gfXz9HNolJKtanqYgSAQ5BOzyBpsQbRNicDc52V9Co0LVrmTqIjux0VSWMmb7D44N1+EmqoWot42v3VM2UhYC722+GPOCUEy+vVSqMallqACVCm+kaR1v9+DaS2FyRxY3ae6/68oUqOVrahCVA2ygKwjlvEbffhiy3Z6tWU/PM4VU2FFX1vBGxckos9O97MGnzVCBSNN1H1xu566SoGm/h8ceHJIhDmtCvMST1iyEgDmN/LC2WTyyyRvLS/kc5Xhwp0/RMKgpoFJRu85uttT8ugBiRaJwUy3BsvTSadFJkPpIZnJ2mBpCtb2QPDA/NIdCJSqMxuTqhXEjYAsO5vYE+seuIOHekom2rQYUo8BZn1gKkWB6CPI4sg13MCxqrjKxnyxp65ADg7ysQ49U6jePWERPO+KmcrHMagEKKjQx08luYIlZ66iQQFMb4F1O0VNXCJRLswEn0gCC3q6nGkgwYAHxjEea7UN6U+jyiF9F1NQSXBHrKo7wEA8jbbFuwEnLjcF9o69egdDMCtRSEqKSBH0iqAQHERGoxIgEHCi43hbkQzAetB3EbzYzh545xJsxQqU6uXQtZ1KVSuipHdPfUw1ogWN5wEqdlaTLqDurFVJ0uCgMd9RqpmYM/SO3jirTGPA+vTtIH8P421IrTksHcMFB2Kd4GYOm4W4B3FsMo7TNSp6VRG1vFOah1GRqOuUAnc23ttiDIdnaSL3aUlhpeozguDqMKutQFJGk90bmNVpx+PZ3L1aamo1SkykFlpFY2EkuVO0Hb474zZsUcrprYeMnzEEdpMz6UqtbMaReCFQqZImSrne5iNlAnoLzHad6lBVBRWiDcD7NoMwekCLYO57stl9KsMxVdFLRTqQp7xBBVgJYWMwDytBOOstwuiovlvRIvcL1AsSGFzJLS3IEDfnzaMo4VpasWUW34M/qM7OwMMSpAI8tvPxN8EclnK1Glpc0xTUyFJ78sZJEe+/TDzQy9I+lepSRlBFNAKfeIWxYLBIJYm5gkLbHR4PlV/aGgBzGlWJkCR3G1Nv4e0Ri3/kq6af6CKCa5E+uKZSJIYx3gREEzBB9YR7cBuEVUWrDq9amfo3VSTEbHbfwM4c+JdnqgaGNKoC1ptBMsTJXuiQbRbrzxRqJWdoXLhiZm5CraCO8QByPiDi6ORS4JpXBLw7itJJRKfog24iCCVIEgTIO2/ux9CUD3V8h92Pnvh/YbMekDv6JQAWIDgkBRNlTfkMfQeV9Rf6o+7FsJJlMlTBvHMqrnvqGA5GY5dMBP/8ANU5BVmQiYiIvPIqf0Bhzq5VW3GORw1Oh9+C42MthXqcI/wBYwWSY7sQY7u21iJ3ufCKTZFPSjSpTQRyaG2sCDtv7z7HcZBOmPDw9Not05YXQNYl/NkYknviJI9HVgja0t4+O4xxSyiLVgIQRuQtQFpmLhrKDbzHTDyMmvTHvzNemJoRLM6zHAaLsXalqOqD+yqdLtJbYzE3O1sWkydJFhEA7xgaKsBfGI/Qw+fNV6Y8+ar+jgekiCNmMsjSAFWDbu1Swtdh3rezYRzMY8PC6YJlFDKZBFOpvub6jz57/AH4ejlF6Y/HJrERIwdCJbEhsqggsAS5JE06tupgtMfmT0xMop2RpP0gFSoqwJlTJO8HYcj1GHH5qvTHvzZemDoQBOpigyw1EqurSVIqHbpplemJ6fD6VNKmikW0k6VBbVdQwS5tvEnl5YaTlF6fE48XIoBAEDEcEHUxMNOoTDZY1CuzanUNa5WWhZO0nY32IxbqUjoU/N3LTOkVW7oAHMnxI9nLDR8zXp8ce/NV8ffgaESxQzjaGZjRbQCQJdgxgC475mTIAAnu+IxDlwWAb5t6SZ0vraIAP1iTGoWPMMDhzbJIdx8Tj98zXp8TiaESxSzHDFKS1JUPdkklmEsoFxYNvMTFo8KFfIUjVMpKyIUo5mYJOuYsJv9/N6bIoZBEjzx6cmvQ+8/ng6BTPaaU3W6KFIiNFaJ5CzGwJviPM5fvQQNOpQO7VIkHSZlog9Zty2nD/APxQm8uPAMY92O/4rQiDq/vHE9NAtrgQadNSjd4aRujrVAFyRs0xyHgJx+pFUll9GA4mIrWi19LcyZw+twpPtf3jjsZBfH3nE9NIm75M/SmrP+zK94QJ9L3d7k+QA6TOJXp6T3WVV1MpJFT6I2s0wJmRvPTZ5TIIBAWw8T+ePWySfV6fDbA9NBtoSKuQUuQTTtcgrVkQtzqmJnrMYpZXhtMspcU29UAstSRP1TyuD4C3S+jDKL0+J/PHnzNenxP54OhA3M7PDEM6WfSzFhd4AlhBF+fODsdpGL1LgBAkRMi2traftaNVzbwvEYdGyCHdfifzx58xT6vxP54mhE3Emt2XV3LNN7aw/fiOcp4bTGL2X7PUQigrJA+swv1gEAewYZ2yCEer8T+eP3zBPq/E/ng6EC2L38V0xsGA29doj+9cYZcsO4vkMR/xfT+r8T+eJ1WMMkkDc//Z"/>
          <p:cNvSpPr>
            <a:spLocks noChangeAspect="1" noChangeArrowheads="1"/>
          </p:cNvSpPr>
          <p:nvPr/>
        </p:nvSpPr>
        <p:spPr bwMode="auto">
          <a:xfrm>
            <a:off x="73025" y="-852488"/>
            <a:ext cx="2543175" cy="1790701"/>
          </a:xfrm>
          <a:prstGeom prst="rect">
            <a:avLst/>
          </a:prstGeom>
          <a:noFill/>
          <a:ln w="9525">
            <a:noFill/>
            <a:miter lim="800000"/>
            <a:headEnd/>
            <a:tailEnd/>
          </a:ln>
        </p:spPr>
        <p:txBody>
          <a:bodyPr/>
          <a:lstStyle/>
          <a:p>
            <a:endParaRPr lang="nl-NL">
              <a:latin typeface="Calibri" pitchFamily="34" charset="0"/>
            </a:endParaRPr>
          </a:p>
        </p:txBody>
      </p:sp>
      <p:pic>
        <p:nvPicPr>
          <p:cNvPr id="84996" name="Picture 4" descr="http://www.nmm.ac.uk/tserver.php?f=PW3874%5B2%5D.jpg&amp;w=736&amp;legacyResize"/>
          <p:cNvPicPr>
            <a:picLocks noChangeAspect="1" noChangeArrowheads="1"/>
          </p:cNvPicPr>
          <p:nvPr/>
        </p:nvPicPr>
        <p:blipFill>
          <a:blip r:embed="rId2" cstate="print"/>
          <a:srcRect/>
          <a:stretch>
            <a:fillRect/>
          </a:stretch>
        </p:blipFill>
        <p:spPr bwMode="auto">
          <a:xfrm>
            <a:off x="1547813" y="1268413"/>
            <a:ext cx="5184775" cy="3652837"/>
          </a:xfrm>
          <a:prstGeom prst="rect">
            <a:avLst/>
          </a:prstGeom>
          <a:noFill/>
          <a:ln w="9525">
            <a:noFill/>
            <a:miter lim="800000"/>
            <a:headEnd/>
            <a:tailEnd/>
          </a:ln>
        </p:spPr>
      </p:pic>
      <p:sp>
        <p:nvSpPr>
          <p:cNvPr id="84997" name="Tekstvak 4"/>
          <p:cNvSpPr txBox="1">
            <a:spLocks noChangeArrowheads="1"/>
          </p:cNvSpPr>
          <p:nvPr/>
        </p:nvSpPr>
        <p:spPr bwMode="auto">
          <a:xfrm>
            <a:off x="684213" y="404813"/>
            <a:ext cx="7704137" cy="830262"/>
          </a:xfrm>
          <a:prstGeom prst="rect">
            <a:avLst/>
          </a:prstGeom>
          <a:noFill/>
          <a:ln w="9525">
            <a:noFill/>
            <a:miter lim="800000"/>
            <a:headEnd/>
            <a:tailEnd/>
          </a:ln>
        </p:spPr>
        <p:txBody>
          <a:bodyPr>
            <a:spAutoFit/>
          </a:bodyPr>
          <a:lstStyle/>
          <a:p>
            <a:r>
              <a:rPr lang="nl-NL" sz="2400">
                <a:latin typeface="Calibri" pitchFamily="34" charset="0"/>
              </a:rPr>
              <a:t>Kijk, links varen Aeneas’ schepen weg, en Dido (blanke versie deze keer en ook niet echt afgetraind) wordt wanhopig.</a:t>
            </a:r>
          </a:p>
        </p:txBody>
      </p:sp>
      <p:pic>
        <p:nvPicPr>
          <p:cNvPr id="84998" name="Picture 2" descr="http://t2.gstatic.com/images?q=tbn:ANd9GcQFRKk1OXj5jbSSiY_2EVLZWw938i8-Q0YfB-A6D0yI4Az15f0ccg"/>
          <p:cNvPicPr>
            <a:picLocks noChangeAspect="1" noChangeArrowheads="1"/>
          </p:cNvPicPr>
          <p:nvPr/>
        </p:nvPicPr>
        <p:blipFill>
          <a:blip r:embed="rId3" cstate="print"/>
          <a:srcRect/>
          <a:stretch>
            <a:fillRect/>
          </a:stretch>
        </p:blipFill>
        <p:spPr bwMode="auto">
          <a:xfrm>
            <a:off x="3348038" y="5084763"/>
            <a:ext cx="1887537" cy="1512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7D7BC354-AB72-409A-9ECB-1D48F88D7CAB}" type="slidenum">
              <a:rPr lang="nl-NL"/>
              <a:pPr>
                <a:defRPr/>
              </a:pPr>
              <a:t>83</a:t>
            </a:fld>
            <a:endParaRPr lang="nl-NL"/>
          </a:p>
        </p:txBody>
      </p:sp>
      <p:sp>
        <p:nvSpPr>
          <p:cNvPr id="86019" name="Tekstvak 2"/>
          <p:cNvSpPr txBox="1">
            <a:spLocks noChangeArrowheads="1"/>
          </p:cNvSpPr>
          <p:nvPr/>
        </p:nvSpPr>
        <p:spPr bwMode="auto">
          <a:xfrm>
            <a:off x="827088" y="404813"/>
            <a:ext cx="6048375" cy="2862262"/>
          </a:xfrm>
          <a:prstGeom prst="rect">
            <a:avLst/>
          </a:prstGeom>
          <a:noFill/>
          <a:ln w="9525">
            <a:noFill/>
            <a:miter lim="800000"/>
            <a:headEnd/>
            <a:tailEnd/>
          </a:ln>
        </p:spPr>
        <p:txBody>
          <a:bodyPr>
            <a:spAutoFit/>
          </a:bodyPr>
          <a:lstStyle/>
          <a:p>
            <a:r>
              <a:rPr lang="en-US">
                <a:latin typeface="Calibri" pitchFamily="34" charset="0"/>
              </a:rPr>
              <a:t>440   Nec procul hinc partem fusi monstrantur in omnem</a:t>
            </a:r>
            <a:endParaRPr lang="nl-NL">
              <a:latin typeface="Calibri" pitchFamily="34" charset="0"/>
            </a:endParaRPr>
          </a:p>
          <a:p>
            <a:r>
              <a:rPr lang="en-US">
                <a:latin typeface="Calibri" pitchFamily="34" charset="0"/>
              </a:rPr>
              <a:t>441   Lugentes Campi; sic illos nomine dicunt.</a:t>
            </a:r>
            <a:endParaRPr lang="nl-NL">
              <a:latin typeface="Calibri" pitchFamily="34" charset="0"/>
            </a:endParaRPr>
          </a:p>
          <a:p>
            <a:r>
              <a:rPr lang="en-US">
                <a:latin typeface="Calibri" pitchFamily="34" charset="0"/>
              </a:rPr>
              <a:t>442   Hic quos durus amor crudeli tabe peredit</a:t>
            </a:r>
            <a:endParaRPr lang="nl-NL">
              <a:latin typeface="Calibri" pitchFamily="34" charset="0"/>
            </a:endParaRPr>
          </a:p>
          <a:p>
            <a:r>
              <a:rPr lang="en-US">
                <a:latin typeface="Calibri" pitchFamily="34" charset="0"/>
              </a:rPr>
              <a:t>443   secreti celant calles et myrtea circum</a:t>
            </a:r>
            <a:endParaRPr lang="nl-NL">
              <a:latin typeface="Calibri" pitchFamily="34" charset="0"/>
            </a:endParaRPr>
          </a:p>
          <a:p>
            <a:r>
              <a:rPr lang="en-US">
                <a:latin typeface="Calibri" pitchFamily="34" charset="0"/>
              </a:rPr>
              <a:t>444   silva tegit; curae non ipsa in morte relinquunt.</a:t>
            </a:r>
            <a:endParaRPr lang="nl-NL">
              <a:latin typeface="Calibri" pitchFamily="34" charset="0"/>
            </a:endParaRPr>
          </a:p>
          <a:p>
            <a:r>
              <a:rPr lang="en-US">
                <a:latin typeface="Calibri" pitchFamily="34" charset="0"/>
              </a:rPr>
              <a:t>445   His Phaedram Procrinque locis maestamque Eriphylen</a:t>
            </a:r>
            <a:endParaRPr lang="nl-NL">
              <a:latin typeface="Calibri" pitchFamily="34" charset="0"/>
            </a:endParaRPr>
          </a:p>
          <a:p>
            <a:r>
              <a:rPr lang="en-US">
                <a:latin typeface="Calibri" pitchFamily="34" charset="0"/>
              </a:rPr>
              <a:t>446   crudelis nati monstrantem vulnera cernit,</a:t>
            </a:r>
            <a:endParaRPr lang="nl-NL">
              <a:latin typeface="Calibri" pitchFamily="34" charset="0"/>
            </a:endParaRPr>
          </a:p>
          <a:p>
            <a:r>
              <a:rPr lang="en-US">
                <a:latin typeface="Calibri" pitchFamily="34" charset="0"/>
              </a:rPr>
              <a:t>447   Euadnenque et Pasiphaen; his Laodamia</a:t>
            </a:r>
            <a:endParaRPr lang="nl-NL">
              <a:latin typeface="Calibri" pitchFamily="34" charset="0"/>
            </a:endParaRPr>
          </a:p>
          <a:p>
            <a:r>
              <a:rPr lang="en-US">
                <a:latin typeface="Calibri" pitchFamily="34" charset="0"/>
              </a:rPr>
              <a:t>448   it comes et iuvenis quondam, nunc femina, Caeneus</a:t>
            </a:r>
            <a:endParaRPr lang="nl-NL">
              <a:latin typeface="Calibri" pitchFamily="34" charset="0"/>
            </a:endParaRPr>
          </a:p>
          <a:p>
            <a:r>
              <a:rPr lang="en-US">
                <a:latin typeface="Calibri" pitchFamily="34" charset="0"/>
              </a:rPr>
              <a:t>449   rursus et in veterem fato revoluta figuram.</a:t>
            </a:r>
            <a:endParaRPr lang="nl-NL">
              <a:latin typeface="Calibri" pitchFamily="34" charset="0"/>
            </a:endParaRPr>
          </a:p>
        </p:txBody>
      </p:sp>
      <p:cxnSp>
        <p:nvCxnSpPr>
          <p:cNvPr id="4" name="Rechte verbindingslijn 3"/>
          <p:cNvCxnSpPr/>
          <p:nvPr/>
        </p:nvCxnSpPr>
        <p:spPr>
          <a:xfrm>
            <a:off x="684213" y="3429000"/>
            <a:ext cx="684053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6021" name="Tekstvak 4"/>
          <p:cNvSpPr txBox="1">
            <a:spLocks noChangeArrowheads="1"/>
          </p:cNvSpPr>
          <p:nvPr/>
        </p:nvSpPr>
        <p:spPr bwMode="auto">
          <a:xfrm>
            <a:off x="900113" y="3573463"/>
            <a:ext cx="7920037" cy="2862262"/>
          </a:xfrm>
          <a:prstGeom prst="rect">
            <a:avLst/>
          </a:prstGeom>
          <a:noFill/>
          <a:ln w="9525">
            <a:noFill/>
            <a:miter lim="800000"/>
            <a:headEnd/>
            <a:tailEnd/>
          </a:ln>
        </p:spPr>
        <p:txBody>
          <a:bodyPr>
            <a:spAutoFit/>
          </a:bodyPr>
          <a:lstStyle/>
          <a:p>
            <a:r>
              <a:rPr lang="nl-NL">
                <a:latin typeface="Calibri" pitchFamily="34" charset="0"/>
              </a:rPr>
              <a:t>En niet ver vanhier, zich naar alle kanten uitstrekkend, worden de </a:t>
            </a:r>
          </a:p>
          <a:p>
            <a:r>
              <a:rPr lang="nl-NL">
                <a:latin typeface="Calibri" pitchFamily="34" charset="0"/>
              </a:rPr>
              <a:t>de Velden der Smarten zichtbaar; zo noemen ze die bij name.</a:t>
            </a:r>
          </a:p>
          <a:p>
            <a:r>
              <a:rPr lang="nl-NL">
                <a:latin typeface="Calibri" pitchFamily="34" charset="0"/>
              </a:rPr>
              <a:t>Hier worden zij die een harde liefde verteert met een wreed wegkwijnen</a:t>
            </a:r>
          </a:p>
          <a:p>
            <a:r>
              <a:rPr lang="nl-NL">
                <a:latin typeface="Calibri" pitchFamily="34" charset="0"/>
              </a:rPr>
              <a:t>door afgescheiden bospaden verborgen en rondom bedekt door</a:t>
            </a:r>
          </a:p>
          <a:p>
            <a:r>
              <a:rPr lang="nl-NL">
                <a:latin typeface="Calibri" pitchFamily="34" charset="0"/>
              </a:rPr>
              <a:t>een myrtebos; liefdeszorgen verlaten hen niet in de dood zelf.</a:t>
            </a:r>
          </a:p>
          <a:p>
            <a:r>
              <a:rPr lang="nl-NL">
                <a:latin typeface="Calibri" pitchFamily="34" charset="0"/>
              </a:rPr>
              <a:t>Op deze plaatsen ziet hij Phaedra en Procris en de bedroefde Eriphyle,</a:t>
            </a:r>
          </a:p>
          <a:p>
            <a:r>
              <a:rPr lang="nl-NL">
                <a:latin typeface="Calibri" pitchFamily="34" charset="0"/>
              </a:rPr>
              <a:t>terwijl zij de verwondingen van/toegebracht door haar wrede zoon laat zien,</a:t>
            </a:r>
          </a:p>
          <a:p>
            <a:r>
              <a:rPr lang="nl-NL">
                <a:latin typeface="Calibri" pitchFamily="34" charset="0"/>
              </a:rPr>
              <a:t>en Euadne en Pasiphaë; met hen gaat Laodomia</a:t>
            </a:r>
          </a:p>
          <a:p>
            <a:r>
              <a:rPr lang="nl-NL">
                <a:latin typeface="Calibri" pitchFamily="34" charset="0"/>
              </a:rPr>
              <a:t>als metgezel en, eens een jongeman, nu een vrouw, Caeneus</a:t>
            </a:r>
          </a:p>
          <a:p>
            <a:r>
              <a:rPr lang="nl-NL">
                <a:latin typeface="Calibri" pitchFamily="34" charset="0"/>
              </a:rPr>
              <a:t>en opnieuw door het lot veranderd in haar/zijn oude gestalte.</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EEFAB994-E189-484D-8E32-EA0AA3D31149}" type="slidenum">
              <a:rPr lang="nl-NL"/>
              <a:pPr>
                <a:defRPr/>
              </a:pPr>
              <a:t>84</a:t>
            </a:fld>
            <a:endParaRPr lang="nl-NL"/>
          </a:p>
        </p:txBody>
      </p:sp>
      <p:sp>
        <p:nvSpPr>
          <p:cNvPr id="87043" name="Tekstvak 2"/>
          <p:cNvSpPr txBox="1">
            <a:spLocks noChangeArrowheads="1"/>
          </p:cNvSpPr>
          <p:nvPr/>
        </p:nvSpPr>
        <p:spPr bwMode="auto">
          <a:xfrm>
            <a:off x="684213" y="260350"/>
            <a:ext cx="5543550" cy="3140075"/>
          </a:xfrm>
          <a:prstGeom prst="rect">
            <a:avLst/>
          </a:prstGeom>
          <a:noFill/>
          <a:ln w="9525">
            <a:noFill/>
            <a:miter lim="800000"/>
            <a:headEnd/>
            <a:tailEnd/>
          </a:ln>
        </p:spPr>
        <p:txBody>
          <a:bodyPr>
            <a:spAutoFit/>
          </a:bodyPr>
          <a:lstStyle/>
          <a:p>
            <a:r>
              <a:rPr lang="en-US">
                <a:latin typeface="Calibri" pitchFamily="34" charset="0"/>
              </a:rPr>
              <a:t>450   Inter quas Phoenissa recens a vulnere Dido</a:t>
            </a:r>
            <a:endParaRPr lang="nl-NL">
              <a:latin typeface="Calibri" pitchFamily="34" charset="0"/>
            </a:endParaRPr>
          </a:p>
          <a:p>
            <a:r>
              <a:rPr lang="en-US">
                <a:latin typeface="Calibri" pitchFamily="34" charset="0"/>
              </a:rPr>
              <a:t>451   errabat silva in magna; quam Troius heros</a:t>
            </a:r>
            <a:endParaRPr lang="nl-NL">
              <a:latin typeface="Calibri" pitchFamily="34" charset="0"/>
            </a:endParaRPr>
          </a:p>
          <a:p>
            <a:r>
              <a:rPr lang="en-US">
                <a:latin typeface="Calibri" pitchFamily="34" charset="0"/>
              </a:rPr>
              <a:t>452   ut primum iuxta stetit agnovitque per umbras</a:t>
            </a:r>
            <a:endParaRPr lang="nl-NL">
              <a:latin typeface="Calibri" pitchFamily="34" charset="0"/>
            </a:endParaRPr>
          </a:p>
          <a:p>
            <a:r>
              <a:rPr lang="en-US">
                <a:latin typeface="Calibri" pitchFamily="34" charset="0"/>
              </a:rPr>
              <a:t>453   obscuram, qualem primo qui surgere mense</a:t>
            </a:r>
            <a:endParaRPr lang="nl-NL">
              <a:latin typeface="Calibri" pitchFamily="34" charset="0"/>
            </a:endParaRPr>
          </a:p>
          <a:p>
            <a:r>
              <a:rPr lang="en-US">
                <a:latin typeface="Calibri" pitchFamily="34" charset="0"/>
              </a:rPr>
              <a:t>454   aut videt aut vidisse putat per nubila lunam,</a:t>
            </a:r>
            <a:endParaRPr lang="nl-NL">
              <a:latin typeface="Calibri" pitchFamily="34" charset="0"/>
            </a:endParaRPr>
          </a:p>
          <a:p>
            <a:r>
              <a:rPr lang="en-US">
                <a:latin typeface="Calibri" pitchFamily="34" charset="0"/>
              </a:rPr>
              <a:t>455   demisit lacrimas dulcique adfatus amore est:</a:t>
            </a:r>
            <a:endParaRPr lang="nl-NL">
              <a:latin typeface="Calibri" pitchFamily="34" charset="0"/>
            </a:endParaRPr>
          </a:p>
          <a:p>
            <a:r>
              <a:rPr lang="en-US">
                <a:latin typeface="Calibri" pitchFamily="34" charset="0"/>
              </a:rPr>
              <a:t>456   “Infelix Dido, verus mihi nuntius ergo</a:t>
            </a:r>
            <a:endParaRPr lang="nl-NL">
              <a:latin typeface="Calibri" pitchFamily="34" charset="0"/>
            </a:endParaRPr>
          </a:p>
          <a:p>
            <a:r>
              <a:rPr lang="en-US">
                <a:latin typeface="Calibri" pitchFamily="34" charset="0"/>
              </a:rPr>
              <a:t>457   venerat exstinctam ferroque extrema secutam?</a:t>
            </a:r>
            <a:endParaRPr lang="nl-NL">
              <a:latin typeface="Calibri" pitchFamily="34" charset="0"/>
            </a:endParaRPr>
          </a:p>
          <a:p>
            <a:r>
              <a:rPr lang="en-US">
                <a:latin typeface="Calibri" pitchFamily="34" charset="0"/>
              </a:rPr>
              <a:t>458   Funeris heu tibi causa fui? Per sidera iuro,</a:t>
            </a:r>
            <a:endParaRPr lang="nl-NL">
              <a:latin typeface="Calibri" pitchFamily="34" charset="0"/>
            </a:endParaRPr>
          </a:p>
          <a:p>
            <a:r>
              <a:rPr lang="en-US">
                <a:latin typeface="Calibri" pitchFamily="34" charset="0"/>
              </a:rPr>
              <a:t>459   per superos et si qua fides tellure sub ima est,</a:t>
            </a:r>
            <a:endParaRPr lang="nl-NL">
              <a:latin typeface="Calibri" pitchFamily="34" charset="0"/>
            </a:endParaRPr>
          </a:p>
          <a:p>
            <a:r>
              <a:rPr lang="en-US">
                <a:latin typeface="Calibri" pitchFamily="34" charset="0"/>
              </a:rPr>
              <a:t>460   invitus, regina, tuo de litore cessi.</a:t>
            </a:r>
            <a:endParaRPr lang="nl-NL">
              <a:latin typeface="Calibri" pitchFamily="34" charset="0"/>
            </a:endParaRPr>
          </a:p>
        </p:txBody>
      </p:sp>
      <p:cxnSp>
        <p:nvCxnSpPr>
          <p:cNvPr id="4" name="Rechte verbindingslijn 3"/>
          <p:cNvCxnSpPr/>
          <p:nvPr/>
        </p:nvCxnSpPr>
        <p:spPr>
          <a:xfrm>
            <a:off x="684213" y="3429000"/>
            <a:ext cx="684053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7045" name="Tekstvak 4"/>
          <p:cNvSpPr txBox="1">
            <a:spLocks noChangeArrowheads="1"/>
          </p:cNvSpPr>
          <p:nvPr/>
        </p:nvSpPr>
        <p:spPr bwMode="auto">
          <a:xfrm>
            <a:off x="684213" y="3573463"/>
            <a:ext cx="7991475" cy="3138487"/>
          </a:xfrm>
          <a:prstGeom prst="rect">
            <a:avLst/>
          </a:prstGeom>
          <a:noFill/>
          <a:ln w="9525">
            <a:noFill/>
            <a:miter lim="800000"/>
            <a:headEnd/>
            <a:tailEnd/>
          </a:ln>
        </p:spPr>
        <p:txBody>
          <a:bodyPr>
            <a:spAutoFit/>
          </a:bodyPr>
          <a:lstStyle/>
          <a:p>
            <a:r>
              <a:rPr lang="nl-NL" dirty="0">
                <a:latin typeface="Calibri" pitchFamily="34" charset="0"/>
              </a:rPr>
              <a:t>Tussen hen zwierf de </a:t>
            </a:r>
            <a:r>
              <a:rPr lang="nl-NL" dirty="0" err="1">
                <a:latin typeface="Calibri" pitchFamily="34" charset="0"/>
              </a:rPr>
              <a:t>Phoenicische</a:t>
            </a:r>
            <a:r>
              <a:rPr lang="nl-NL" dirty="0">
                <a:latin typeface="Calibri" pitchFamily="34" charset="0"/>
              </a:rPr>
              <a:t> </a:t>
            </a:r>
            <a:r>
              <a:rPr lang="nl-NL" dirty="0" err="1">
                <a:latin typeface="Calibri" pitchFamily="34" charset="0"/>
              </a:rPr>
              <a:t>Dido</a:t>
            </a:r>
            <a:r>
              <a:rPr lang="nl-NL" dirty="0">
                <a:latin typeface="Calibri" pitchFamily="34" charset="0"/>
              </a:rPr>
              <a:t> met haar verse wond</a:t>
            </a:r>
          </a:p>
          <a:p>
            <a:r>
              <a:rPr lang="nl-NL" dirty="0">
                <a:latin typeface="Calibri" pitchFamily="34" charset="0"/>
              </a:rPr>
              <a:t>in het grote bos; en zodra de Trojaanse held</a:t>
            </a:r>
          </a:p>
          <a:p>
            <a:r>
              <a:rPr lang="nl-NL" dirty="0">
                <a:latin typeface="Calibri" pitchFamily="34" charset="0"/>
              </a:rPr>
              <a:t>naast haar was gaan staan en haar onduidelijk herkende door de duisternis,</a:t>
            </a:r>
          </a:p>
          <a:p>
            <a:r>
              <a:rPr lang="nl-NL" dirty="0">
                <a:latin typeface="Calibri" pitchFamily="34" charset="0"/>
              </a:rPr>
              <a:t>zoals iemand aan het begin van de maand de maan</a:t>
            </a:r>
          </a:p>
          <a:p>
            <a:r>
              <a:rPr lang="nl-NL" dirty="0">
                <a:latin typeface="Calibri" pitchFamily="34" charset="0"/>
              </a:rPr>
              <a:t>ofwel door de wolken ziet opkomen of denkt die gezien te hebben,</a:t>
            </a:r>
          </a:p>
          <a:p>
            <a:r>
              <a:rPr lang="nl-NL" dirty="0">
                <a:latin typeface="Calibri" pitchFamily="34" charset="0"/>
              </a:rPr>
              <a:t>vergoot </a:t>
            </a:r>
            <a:r>
              <a:rPr lang="nl-NL" dirty="0" smtClean="0">
                <a:latin typeface="Calibri" pitchFamily="34" charset="0"/>
              </a:rPr>
              <a:t>hij tranen </a:t>
            </a:r>
            <a:r>
              <a:rPr lang="nl-NL" dirty="0">
                <a:latin typeface="Calibri" pitchFamily="34" charset="0"/>
              </a:rPr>
              <a:t>en sprak tegen haar in tedere liefde:</a:t>
            </a:r>
          </a:p>
          <a:p>
            <a:r>
              <a:rPr lang="nl-NL" dirty="0">
                <a:latin typeface="Calibri" pitchFamily="34" charset="0"/>
              </a:rPr>
              <a:t>“Ongelukkige </a:t>
            </a:r>
            <a:r>
              <a:rPr lang="nl-NL" dirty="0" err="1">
                <a:latin typeface="Calibri" pitchFamily="34" charset="0"/>
              </a:rPr>
              <a:t>Dido</a:t>
            </a:r>
            <a:r>
              <a:rPr lang="nl-NL" dirty="0">
                <a:latin typeface="Calibri" pitchFamily="34" charset="0"/>
              </a:rPr>
              <a:t>, een waar bericht was dus tot mij gekomen</a:t>
            </a:r>
          </a:p>
          <a:p>
            <a:r>
              <a:rPr lang="nl-NL" dirty="0">
                <a:latin typeface="Calibri" pitchFamily="34" charset="0"/>
              </a:rPr>
              <a:t>dat je gestorven was en dat je met het zwaard de dood gezocht had?</a:t>
            </a:r>
          </a:p>
          <a:p>
            <a:r>
              <a:rPr lang="nl-NL" dirty="0">
                <a:latin typeface="Calibri" pitchFamily="34" charset="0"/>
              </a:rPr>
              <a:t>Was ik, ach, de oorzaak van jouw dood? Bij de sterren zweer ik,</a:t>
            </a:r>
          </a:p>
          <a:p>
            <a:r>
              <a:rPr lang="nl-NL" dirty="0">
                <a:latin typeface="Calibri" pitchFamily="34" charset="0"/>
              </a:rPr>
              <a:t>bij de goden en als er een vorm van trouw is onder in het diepste van de aarde,</a:t>
            </a:r>
          </a:p>
          <a:p>
            <a:r>
              <a:rPr lang="nl-NL" dirty="0">
                <a:latin typeface="Calibri" pitchFamily="34" charset="0"/>
              </a:rPr>
              <a:t>zonder dat ik dat wilde, koningin, ben ik van jouw kust weg gegaan.</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FDC14764-6080-43B4-A54B-C346ABC10667}" type="slidenum">
              <a:rPr lang="nl-NL"/>
              <a:pPr>
                <a:defRPr/>
              </a:pPr>
              <a:t>85</a:t>
            </a:fld>
            <a:endParaRPr lang="nl-NL"/>
          </a:p>
        </p:txBody>
      </p:sp>
      <p:sp>
        <p:nvSpPr>
          <p:cNvPr id="88067" name="Tekstvak 2"/>
          <p:cNvSpPr txBox="1">
            <a:spLocks noChangeArrowheads="1"/>
          </p:cNvSpPr>
          <p:nvPr/>
        </p:nvSpPr>
        <p:spPr bwMode="auto">
          <a:xfrm>
            <a:off x="611188" y="404813"/>
            <a:ext cx="8137525" cy="2308225"/>
          </a:xfrm>
          <a:prstGeom prst="rect">
            <a:avLst/>
          </a:prstGeom>
          <a:noFill/>
          <a:ln w="9525">
            <a:noFill/>
            <a:miter lim="800000"/>
            <a:headEnd/>
            <a:tailEnd/>
          </a:ln>
        </p:spPr>
        <p:txBody>
          <a:bodyPr>
            <a:spAutoFit/>
          </a:bodyPr>
          <a:lstStyle/>
          <a:p>
            <a:r>
              <a:rPr lang="en-US">
                <a:latin typeface="Calibri" pitchFamily="34" charset="0"/>
              </a:rPr>
              <a:t>461   Sed me iussa deum, quae nunc has ire per umbras,</a:t>
            </a:r>
            <a:endParaRPr lang="nl-NL">
              <a:latin typeface="Calibri" pitchFamily="34" charset="0"/>
            </a:endParaRPr>
          </a:p>
          <a:p>
            <a:r>
              <a:rPr lang="en-US">
                <a:latin typeface="Calibri" pitchFamily="34" charset="0"/>
              </a:rPr>
              <a:t>462   per loca senta situ cogunt noctemque profundam,</a:t>
            </a:r>
            <a:endParaRPr lang="nl-NL">
              <a:latin typeface="Calibri" pitchFamily="34" charset="0"/>
            </a:endParaRPr>
          </a:p>
          <a:p>
            <a:r>
              <a:rPr lang="en-US">
                <a:latin typeface="Calibri" pitchFamily="34" charset="0"/>
              </a:rPr>
              <a:t>463   imperiis egere suis; nec credere quivi</a:t>
            </a:r>
            <a:endParaRPr lang="nl-NL">
              <a:latin typeface="Calibri" pitchFamily="34" charset="0"/>
            </a:endParaRPr>
          </a:p>
          <a:p>
            <a:r>
              <a:rPr lang="en-US">
                <a:latin typeface="Calibri" pitchFamily="34" charset="0"/>
              </a:rPr>
              <a:t>464   hunc tantum tibi me discessu ferre dolorem.</a:t>
            </a:r>
            <a:endParaRPr lang="nl-NL">
              <a:latin typeface="Calibri" pitchFamily="34" charset="0"/>
            </a:endParaRPr>
          </a:p>
          <a:p>
            <a:r>
              <a:rPr lang="en-US">
                <a:latin typeface="Calibri" pitchFamily="34" charset="0"/>
              </a:rPr>
              <a:t>465   Siste gradum teque aspectu ne subtrahe nostro.</a:t>
            </a:r>
            <a:endParaRPr lang="nl-NL">
              <a:latin typeface="Calibri" pitchFamily="34" charset="0"/>
            </a:endParaRPr>
          </a:p>
          <a:p>
            <a:r>
              <a:rPr lang="en-US">
                <a:latin typeface="Calibri" pitchFamily="34" charset="0"/>
              </a:rPr>
              <a:t>466   Quem fugis? Extremum fato quod te adloquor hoc est.”</a:t>
            </a:r>
            <a:endParaRPr lang="nl-NL">
              <a:latin typeface="Calibri" pitchFamily="34" charset="0"/>
            </a:endParaRPr>
          </a:p>
          <a:p>
            <a:r>
              <a:rPr lang="en-US">
                <a:latin typeface="Calibri" pitchFamily="34" charset="0"/>
              </a:rPr>
              <a:t>467   Talibus Aeneas ardentem et torva tuentem</a:t>
            </a:r>
            <a:endParaRPr lang="nl-NL">
              <a:latin typeface="Calibri" pitchFamily="34" charset="0"/>
            </a:endParaRPr>
          </a:p>
          <a:p>
            <a:r>
              <a:rPr lang="en-US">
                <a:latin typeface="Calibri" pitchFamily="34" charset="0"/>
              </a:rPr>
              <a:t>468   lenibat dictis animum lacrimasque ciebat.</a:t>
            </a:r>
            <a:endParaRPr lang="nl-NL">
              <a:latin typeface="Calibri" pitchFamily="34" charset="0"/>
            </a:endParaRPr>
          </a:p>
        </p:txBody>
      </p:sp>
      <p:cxnSp>
        <p:nvCxnSpPr>
          <p:cNvPr id="4" name="Rechte verbindingslijn 3"/>
          <p:cNvCxnSpPr/>
          <p:nvPr/>
        </p:nvCxnSpPr>
        <p:spPr>
          <a:xfrm>
            <a:off x="684213" y="3284538"/>
            <a:ext cx="684053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8069" name="Tekstvak 4"/>
          <p:cNvSpPr txBox="1">
            <a:spLocks noChangeArrowheads="1"/>
          </p:cNvSpPr>
          <p:nvPr/>
        </p:nvSpPr>
        <p:spPr bwMode="auto">
          <a:xfrm>
            <a:off x="684213" y="3644900"/>
            <a:ext cx="7920037" cy="2308225"/>
          </a:xfrm>
          <a:prstGeom prst="rect">
            <a:avLst/>
          </a:prstGeom>
          <a:noFill/>
          <a:ln w="9525">
            <a:noFill/>
            <a:miter lim="800000"/>
            <a:headEnd/>
            <a:tailEnd/>
          </a:ln>
        </p:spPr>
        <p:txBody>
          <a:bodyPr>
            <a:spAutoFit/>
          </a:bodyPr>
          <a:lstStyle/>
          <a:p>
            <a:r>
              <a:rPr lang="nl-NL">
                <a:latin typeface="Calibri" pitchFamily="34" charset="0"/>
              </a:rPr>
              <a:t>Nee, de bevelen van de goden, die me nu dwingen door deze duisternis te gaan,</a:t>
            </a:r>
          </a:p>
          <a:p>
            <a:r>
              <a:rPr lang="nl-NL">
                <a:latin typeface="Calibri" pitchFamily="34" charset="0"/>
              </a:rPr>
              <a:t>door plaatsen ruig door verwaarlozing en door de duistere nacht,</a:t>
            </a:r>
          </a:p>
          <a:p>
            <a:r>
              <a:rPr lang="nl-NL">
                <a:latin typeface="Calibri" pitchFamily="34" charset="0"/>
              </a:rPr>
              <a:t>hebben mij met hun bevelen voortgedreven; en ik heb niet kunnen geloven</a:t>
            </a:r>
          </a:p>
          <a:p>
            <a:r>
              <a:rPr lang="nl-NL">
                <a:latin typeface="Calibri" pitchFamily="34" charset="0"/>
              </a:rPr>
              <a:t>dat ik dit zo grote verdriet aan jou heb berokkend door mijn vertrek.</a:t>
            </a:r>
          </a:p>
          <a:p>
            <a:r>
              <a:rPr lang="nl-NL">
                <a:latin typeface="Calibri" pitchFamily="34" charset="0"/>
              </a:rPr>
              <a:t>Blijf staan en onttrek je niet aan onze/mijn blik.</a:t>
            </a:r>
          </a:p>
          <a:p>
            <a:r>
              <a:rPr lang="nl-NL">
                <a:latin typeface="Calibri" pitchFamily="34" charset="0"/>
              </a:rPr>
              <a:t>Voor wie vlucht je? Door het lot is dit het laatste dat ik tegen jou zeg.”</a:t>
            </a:r>
          </a:p>
          <a:p>
            <a:r>
              <a:rPr lang="nl-NL">
                <a:latin typeface="Calibri" pitchFamily="34" charset="0"/>
              </a:rPr>
              <a:t>Met dergelijke woorden probeerde Aeneas de woedende en grimmig kijkende Dido</a:t>
            </a:r>
          </a:p>
          <a:p>
            <a:r>
              <a:rPr lang="nl-NL">
                <a:latin typeface="Calibri" pitchFamily="34" charset="0"/>
              </a:rPr>
              <a:t>te kalmeren en probeerde hij haar tranen op te wekken.</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4563D872-CAF5-46B0-A2D5-BFDF21190CF6}" type="slidenum">
              <a:rPr lang="nl-NL"/>
              <a:pPr>
                <a:defRPr/>
              </a:pPr>
              <a:t>86</a:t>
            </a:fld>
            <a:endParaRPr lang="nl-NL"/>
          </a:p>
        </p:txBody>
      </p:sp>
      <p:sp>
        <p:nvSpPr>
          <p:cNvPr id="89091" name="Tekstvak 2"/>
          <p:cNvSpPr txBox="1">
            <a:spLocks noChangeArrowheads="1"/>
          </p:cNvSpPr>
          <p:nvPr/>
        </p:nvSpPr>
        <p:spPr bwMode="auto">
          <a:xfrm>
            <a:off x="684213" y="476250"/>
            <a:ext cx="8064500" cy="2308225"/>
          </a:xfrm>
          <a:prstGeom prst="rect">
            <a:avLst/>
          </a:prstGeom>
          <a:noFill/>
          <a:ln w="9525">
            <a:noFill/>
            <a:miter lim="800000"/>
            <a:headEnd/>
            <a:tailEnd/>
          </a:ln>
        </p:spPr>
        <p:txBody>
          <a:bodyPr>
            <a:spAutoFit/>
          </a:bodyPr>
          <a:lstStyle/>
          <a:p>
            <a:r>
              <a:rPr lang="en-US">
                <a:latin typeface="Calibri" pitchFamily="34" charset="0"/>
              </a:rPr>
              <a:t>469   Illa solo fixos oculos aversa tenebat</a:t>
            </a:r>
            <a:endParaRPr lang="nl-NL">
              <a:latin typeface="Calibri" pitchFamily="34" charset="0"/>
            </a:endParaRPr>
          </a:p>
          <a:p>
            <a:r>
              <a:rPr lang="en-US">
                <a:latin typeface="Calibri" pitchFamily="34" charset="0"/>
              </a:rPr>
              <a:t>470   nec magis incepto vultum sermone movetur</a:t>
            </a:r>
            <a:endParaRPr lang="nl-NL">
              <a:latin typeface="Calibri" pitchFamily="34" charset="0"/>
            </a:endParaRPr>
          </a:p>
          <a:p>
            <a:r>
              <a:rPr lang="en-US">
                <a:latin typeface="Calibri" pitchFamily="34" charset="0"/>
              </a:rPr>
              <a:t>471   quam si dura silex aut stet Marpesia cautes.</a:t>
            </a:r>
            <a:endParaRPr lang="nl-NL">
              <a:latin typeface="Calibri" pitchFamily="34" charset="0"/>
            </a:endParaRPr>
          </a:p>
          <a:p>
            <a:r>
              <a:rPr lang="en-US">
                <a:latin typeface="Calibri" pitchFamily="34" charset="0"/>
              </a:rPr>
              <a:t>472   Tandem corripuit sese atque inimica refugit</a:t>
            </a:r>
            <a:endParaRPr lang="nl-NL">
              <a:latin typeface="Calibri" pitchFamily="34" charset="0"/>
            </a:endParaRPr>
          </a:p>
          <a:p>
            <a:r>
              <a:rPr lang="en-US">
                <a:latin typeface="Calibri" pitchFamily="34" charset="0"/>
              </a:rPr>
              <a:t>473   in nemus umbriferum, coniunx ubi pristinus illi</a:t>
            </a:r>
            <a:endParaRPr lang="nl-NL">
              <a:latin typeface="Calibri" pitchFamily="34" charset="0"/>
            </a:endParaRPr>
          </a:p>
          <a:p>
            <a:r>
              <a:rPr lang="en-US">
                <a:latin typeface="Calibri" pitchFamily="34" charset="0"/>
              </a:rPr>
              <a:t>474   respondet curis aequatque Sychaeus amorem.</a:t>
            </a:r>
            <a:endParaRPr lang="nl-NL">
              <a:latin typeface="Calibri" pitchFamily="34" charset="0"/>
            </a:endParaRPr>
          </a:p>
          <a:p>
            <a:r>
              <a:rPr lang="en-US">
                <a:latin typeface="Calibri" pitchFamily="34" charset="0"/>
              </a:rPr>
              <a:t>475   Nec minus Aeneas casu concussus iniquo</a:t>
            </a:r>
            <a:endParaRPr lang="nl-NL">
              <a:latin typeface="Calibri" pitchFamily="34" charset="0"/>
            </a:endParaRPr>
          </a:p>
          <a:p>
            <a:r>
              <a:rPr lang="en-US">
                <a:latin typeface="Calibri" pitchFamily="34" charset="0"/>
              </a:rPr>
              <a:t>476   prosequitur lacrimis longe et miseratur euntem.</a:t>
            </a:r>
            <a:endParaRPr lang="nl-NL">
              <a:latin typeface="Calibri" pitchFamily="34" charset="0"/>
            </a:endParaRPr>
          </a:p>
        </p:txBody>
      </p:sp>
      <p:cxnSp>
        <p:nvCxnSpPr>
          <p:cNvPr id="4" name="Rechte verbindingslijn 3"/>
          <p:cNvCxnSpPr/>
          <p:nvPr/>
        </p:nvCxnSpPr>
        <p:spPr>
          <a:xfrm>
            <a:off x="684213" y="3284538"/>
            <a:ext cx="684053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9093" name="Tekstvak 4"/>
          <p:cNvSpPr txBox="1">
            <a:spLocks noChangeArrowheads="1"/>
          </p:cNvSpPr>
          <p:nvPr/>
        </p:nvSpPr>
        <p:spPr bwMode="auto">
          <a:xfrm>
            <a:off x="755650" y="3500438"/>
            <a:ext cx="7848600" cy="2308225"/>
          </a:xfrm>
          <a:prstGeom prst="rect">
            <a:avLst/>
          </a:prstGeom>
          <a:noFill/>
          <a:ln w="9525">
            <a:noFill/>
            <a:miter lim="800000"/>
            <a:headEnd/>
            <a:tailEnd/>
          </a:ln>
        </p:spPr>
        <p:txBody>
          <a:bodyPr>
            <a:spAutoFit/>
          </a:bodyPr>
          <a:lstStyle/>
          <a:p>
            <a:r>
              <a:rPr lang="nl-NL">
                <a:latin typeface="Calibri" pitchFamily="34" charset="0"/>
              </a:rPr>
              <a:t>Zij hield, afgewend, haar ogen strak op de grond gericht</a:t>
            </a:r>
          </a:p>
          <a:p>
            <a:r>
              <a:rPr lang="nl-NL">
                <a:latin typeface="Calibri" pitchFamily="34" charset="0"/>
              </a:rPr>
              <a:t>en niet meer werd zij door het begonnen gesprek wat betreft haar gezicht geraakt</a:t>
            </a:r>
          </a:p>
          <a:p>
            <a:r>
              <a:rPr lang="nl-NL">
                <a:latin typeface="Calibri" pitchFamily="34" charset="0"/>
              </a:rPr>
              <a:t>dan als er een harde steen of de Marpesische rots stond/zou staan.</a:t>
            </a:r>
          </a:p>
          <a:p>
            <a:r>
              <a:rPr lang="nl-NL">
                <a:latin typeface="Calibri" pitchFamily="34" charset="0"/>
              </a:rPr>
              <a:t>Uiteindelijk haastte zij zich weg en vijandig vluchtte zij terug</a:t>
            </a:r>
          </a:p>
          <a:p>
            <a:r>
              <a:rPr lang="nl-NL">
                <a:latin typeface="Calibri" pitchFamily="34" charset="0"/>
              </a:rPr>
              <a:t>naar het schaduwrijke woud, waar haar voormalig echtgenoot</a:t>
            </a:r>
          </a:p>
          <a:p>
            <a:r>
              <a:rPr lang="nl-NL">
                <a:latin typeface="Calibri" pitchFamily="34" charset="0"/>
              </a:rPr>
              <a:t>Sychaeus gehoor gaf aan haar verdriet en haar liefde beantwoordde.</a:t>
            </a:r>
          </a:p>
          <a:p>
            <a:r>
              <a:rPr lang="nl-NL">
                <a:latin typeface="Calibri" pitchFamily="34" charset="0"/>
              </a:rPr>
              <a:t>En niet minder keek Aeneas, geschokt door het unfaire lot,</a:t>
            </a:r>
          </a:p>
          <a:p>
            <a:r>
              <a:rPr lang="nl-NL">
                <a:latin typeface="Calibri" pitchFamily="34" charset="0"/>
              </a:rPr>
              <a:t>haar lang in tranen na en had medelijden met haar terwijl zij ging. </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D23F84F8-1650-4BB0-9739-5B0B7E3B5439}" type="slidenum">
              <a:rPr lang="nl-NL"/>
              <a:pPr>
                <a:defRPr/>
              </a:pPr>
              <a:t>87</a:t>
            </a:fld>
            <a:endParaRPr lang="nl-NL"/>
          </a:p>
        </p:txBody>
      </p:sp>
      <p:sp>
        <p:nvSpPr>
          <p:cNvPr id="90115" name="Rechthoek 2"/>
          <p:cNvSpPr>
            <a:spLocks noChangeArrowheads="1"/>
          </p:cNvSpPr>
          <p:nvPr/>
        </p:nvSpPr>
        <p:spPr bwMode="auto">
          <a:xfrm>
            <a:off x="611188" y="333375"/>
            <a:ext cx="7921625" cy="6000750"/>
          </a:xfrm>
          <a:prstGeom prst="rect">
            <a:avLst/>
          </a:prstGeom>
          <a:noFill/>
          <a:ln w="9525">
            <a:noFill/>
            <a:miter lim="800000"/>
            <a:headEnd/>
            <a:tailEnd/>
          </a:ln>
        </p:spPr>
        <p:txBody>
          <a:bodyPr>
            <a:spAutoFit/>
          </a:bodyPr>
          <a:lstStyle/>
          <a:p>
            <a:r>
              <a:rPr lang="nl-NL" sz="2400">
                <a:latin typeface="Calibri" pitchFamily="34" charset="0"/>
                <a:sym typeface="Symbol" pitchFamily="18" charset="2"/>
              </a:rPr>
              <a:t></a:t>
            </a:r>
          </a:p>
          <a:p>
            <a:r>
              <a:rPr lang="nl-NL" sz="2400">
                <a:latin typeface="Calibri" pitchFamily="34" charset="0"/>
                <a:sym typeface="Symbol" pitchFamily="18" charset="2"/>
              </a:rPr>
              <a:t>Na de ontmoeting met Dido komt Aeneas weer een bekende tegen: Deïphobus, zoon van Priamus, die in boek II vermoord was, in Troje. Diens wonden zijn afgrijselijk.</a:t>
            </a:r>
          </a:p>
          <a:p>
            <a:endParaRPr lang="nl-NL" sz="2400">
              <a:latin typeface="Calibri" pitchFamily="34" charset="0"/>
              <a:sym typeface="Symbol" pitchFamily="18" charset="2"/>
            </a:endParaRPr>
          </a:p>
          <a:p>
            <a:r>
              <a:rPr lang="nl-NL" sz="2400">
                <a:latin typeface="Calibri" pitchFamily="34" charset="0"/>
                <a:sym typeface="Symbol" pitchFamily="18" charset="2"/>
              </a:rPr>
              <a:t>Ze praten heel wat af. Knuffelen is er helaas niet bij, want … tja… ook Deïphobus is natuurlijk een schim.</a:t>
            </a:r>
          </a:p>
          <a:p>
            <a:endParaRPr lang="nl-NL" sz="2400">
              <a:latin typeface="Calibri" pitchFamily="34" charset="0"/>
              <a:sym typeface="Symbol" pitchFamily="18" charset="2"/>
            </a:endParaRPr>
          </a:p>
          <a:p>
            <a:r>
              <a:rPr lang="nl-NL" sz="2400">
                <a:latin typeface="Calibri" pitchFamily="34" charset="0"/>
                <a:sym typeface="Symbol" pitchFamily="18" charset="2"/>
              </a:rPr>
              <a:t>Op een gegeven moment spoort de Sibylle (die dacht dat alleen vrouwen zo oeverloos konden kleppen) Aeneas aan, dat ze eens door moeten. Er ligt een splitsing in de weg voor hen, en er moet gekozen worden. Links gaat het naar de Tartarus waar het niet fijn toeven is, rechts is het Elysium niet ver weg en daar is het heerlijk toeven!</a:t>
            </a:r>
          </a:p>
          <a:p>
            <a:endParaRPr lang="nl-NL" sz="2400">
              <a:latin typeface="Calibri" pitchFamily="34" charset="0"/>
              <a:sym typeface="Symbol" pitchFamily="18" charset="2"/>
            </a:endParaRPr>
          </a:p>
          <a:p>
            <a:r>
              <a:rPr lang="nl-NL" sz="2400">
                <a:latin typeface="Calibri" pitchFamily="34" charset="0"/>
                <a:sym typeface="Symbol" pitchFamily="18" charset="2"/>
              </a:rPr>
              <a:t>Aeneas wil natuurlijk weer alles weten van waar hij niet komt..</a:t>
            </a:r>
            <a:endParaRPr lang="nl-NL" sz="2400">
              <a:latin typeface="Calibri" pitchFamily="34" charset="0"/>
              <a:sym typeface="Wingdings" pitchFamily="2" charset="2"/>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F6CE9BC9-8F99-4CC3-8D6B-76D240A0CD96}" type="slidenum">
              <a:rPr lang="nl-NL"/>
              <a:pPr>
                <a:defRPr/>
              </a:pPr>
              <a:t>88</a:t>
            </a:fld>
            <a:endParaRPr lang="nl-NL"/>
          </a:p>
        </p:txBody>
      </p:sp>
      <p:pic>
        <p:nvPicPr>
          <p:cNvPr id="91139" name="Picture 2" descr="http://avalanche.web-log.nl/photos/uncategorized/2010/04/26/verkeersbord.jpg"/>
          <p:cNvPicPr>
            <a:picLocks noChangeAspect="1" noChangeArrowheads="1"/>
          </p:cNvPicPr>
          <p:nvPr/>
        </p:nvPicPr>
        <p:blipFill>
          <a:blip r:embed="rId2" cstate="print"/>
          <a:srcRect/>
          <a:stretch>
            <a:fillRect/>
          </a:stretch>
        </p:blipFill>
        <p:spPr bwMode="auto">
          <a:xfrm>
            <a:off x="3635375" y="2133600"/>
            <a:ext cx="2286000" cy="2286000"/>
          </a:xfrm>
          <a:prstGeom prst="rect">
            <a:avLst/>
          </a:prstGeom>
          <a:noFill/>
          <a:ln w="9525">
            <a:noFill/>
            <a:miter lim="800000"/>
            <a:headEnd/>
            <a:tailEnd/>
          </a:ln>
        </p:spPr>
      </p:pic>
      <p:pic>
        <p:nvPicPr>
          <p:cNvPr id="91140" name="Afbeelding 3" descr="tartarus01.gif"/>
          <p:cNvPicPr>
            <a:picLocks noChangeAspect="1"/>
          </p:cNvPicPr>
          <p:nvPr/>
        </p:nvPicPr>
        <p:blipFill>
          <a:blip r:embed="rId3" cstate="print"/>
          <a:srcRect/>
          <a:stretch>
            <a:fillRect/>
          </a:stretch>
        </p:blipFill>
        <p:spPr bwMode="auto">
          <a:xfrm>
            <a:off x="323850" y="476250"/>
            <a:ext cx="3240088" cy="1576388"/>
          </a:xfrm>
          <a:prstGeom prst="rect">
            <a:avLst/>
          </a:prstGeom>
          <a:noFill/>
          <a:ln w="9525">
            <a:noFill/>
            <a:miter lim="800000"/>
            <a:headEnd/>
            <a:tailEnd/>
          </a:ln>
        </p:spPr>
      </p:pic>
      <p:pic>
        <p:nvPicPr>
          <p:cNvPr id="91141" name="Picture 5" descr="http://www.crystalinks.com/elysium.jpg"/>
          <p:cNvPicPr>
            <a:picLocks noChangeAspect="1" noChangeArrowheads="1"/>
          </p:cNvPicPr>
          <p:nvPr/>
        </p:nvPicPr>
        <p:blipFill>
          <a:blip r:embed="rId4" cstate="print"/>
          <a:srcRect/>
          <a:stretch>
            <a:fillRect/>
          </a:stretch>
        </p:blipFill>
        <p:spPr bwMode="auto">
          <a:xfrm>
            <a:off x="6011863" y="404813"/>
            <a:ext cx="2808287" cy="1741487"/>
          </a:xfrm>
          <a:prstGeom prst="rect">
            <a:avLst/>
          </a:prstGeom>
          <a:noFill/>
          <a:ln w="9525">
            <a:noFill/>
            <a:miter lim="800000"/>
            <a:headEnd/>
            <a:tailEnd/>
          </a:ln>
        </p:spPr>
      </p:pic>
      <p:sp>
        <p:nvSpPr>
          <p:cNvPr id="91142" name="Tekstvak 6"/>
          <p:cNvSpPr txBox="1">
            <a:spLocks noChangeArrowheads="1"/>
          </p:cNvSpPr>
          <p:nvPr/>
        </p:nvSpPr>
        <p:spPr bwMode="auto">
          <a:xfrm>
            <a:off x="900113" y="4941888"/>
            <a:ext cx="7559675" cy="460375"/>
          </a:xfrm>
          <a:prstGeom prst="rect">
            <a:avLst/>
          </a:prstGeom>
          <a:noFill/>
          <a:ln w="9525">
            <a:noFill/>
            <a:miter lim="800000"/>
            <a:headEnd/>
            <a:tailEnd/>
          </a:ln>
        </p:spPr>
        <p:txBody>
          <a:bodyPr>
            <a:spAutoFit/>
          </a:bodyPr>
          <a:lstStyle/>
          <a:p>
            <a:r>
              <a:rPr lang="nl-NL" sz="2400">
                <a:latin typeface="Calibri" pitchFamily="34" charset="0"/>
              </a:rPr>
              <a:t>Geen moeilijke keuze, ook niet voor Aeneas en zijn gezellin.</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66C1391B-92D7-4342-9241-206D65A0890D}" type="slidenum">
              <a:rPr lang="nl-NL"/>
              <a:pPr>
                <a:defRPr/>
              </a:pPr>
              <a:t>89</a:t>
            </a:fld>
            <a:endParaRPr lang="nl-NL"/>
          </a:p>
        </p:txBody>
      </p:sp>
      <p:sp>
        <p:nvSpPr>
          <p:cNvPr id="92163" name="Tekstvak 2"/>
          <p:cNvSpPr txBox="1">
            <a:spLocks noChangeArrowheads="1"/>
          </p:cNvSpPr>
          <p:nvPr/>
        </p:nvSpPr>
        <p:spPr bwMode="auto">
          <a:xfrm>
            <a:off x="755650" y="476250"/>
            <a:ext cx="6192838" cy="2586038"/>
          </a:xfrm>
          <a:prstGeom prst="rect">
            <a:avLst/>
          </a:prstGeom>
          <a:noFill/>
          <a:ln w="9525">
            <a:noFill/>
            <a:miter lim="800000"/>
            <a:headEnd/>
            <a:tailEnd/>
          </a:ln>
        </p:spPr>
        <p:txBody>
          <a:bodyPr>
            <a:spAutoFit/>
          </a:bodyPr>
          <a:lstStyle/>
          <a:p>
            <a:r>
              <a:rPr lang="en-US">
                <a:latin typeface="Calibri" pitchFamily="34" charset="0"/>
              </a:rPr>
              <a:t>535   Hac vice sermonum roseis Aurora quadrigis</a:t>
            </a:r>
            <a:endParaRPr lang="nl-NL">
              <a:latin typeface="Calibri" pitchFamily="34" charset="0"/>
            </a:endParaRPr>
          </a:p>
          <a:p>
            <a:r>
              <a:rPr lang="en-US">
                <a:latin typeface="Calibri" pitchFamily="34" charset="0"/>
              </a:rPr>
              <a:t>536   iam medium aetherio cursu traiecerat axem;</a:t>
            </a:r>
            <a:endParaRPr lang="nl-NL">
              <a:latin typeface="Calibri" pitchFamily="34" charset="0"/>
            </a:endParaRPr>
          </a:p>
          <a:p>
            <a:r>
              <a:rPr lang="en-US">
                <a:latin typeface="Calibri" pitchFamily="34" charset="0"/>
              </a:rPr>
              <a:t>537   et fors omne datum traherent per talia tempus,</a:t>
            </a:r>
            <a:endParaRPr lang="nl-NL">
              <a:latin typeface="Calibri" pitchFamily="34" charset="0"/>
            </a:endParaRPr>
          </a:p>
          <a:p>
            <a:r>
              <a:rPr lang="en-US">
                <a:latin typeface="Calibri" pitchFamily="34" charset="0"/>
              </a:rPr>
              <a:t>538   sed comes admonuit breviterque adfata Sibylla est:</a:t>
            </a:r>
            <a:endParaRPr lang="nl-NL">
              <a:latin typeface="Calibri" pitchFamily="34" charset="0"/>
            </a:endParaRPr>
          </a:p>
          <a:p>
            <a:r>
              <a:rPr lang="en-US">
                <a:latin typeface="Calibri" pitchFamily="34" charset="0"/>
              </a:rPr>
              <a:t>539   “Nox ruit, Aenea; nos flendo ducimus horas.</a:t>
            </a:r>
            <a:endParaRPr lang="nl-NL">
              <a:latin typeface="Calibri" pitchFamily="34" charset="0"/>
            </a:endParaRPr>
          </a:p>
          <a:p>
            <a:r>
              <a:rPr lang="en-US">
                <a:latin typeface="Calibri" pitchFamily="34" charset="0"/>
              </a:rPr>
              <a:t>540   Hic locus est, partis ubi se via findit in ambas:</a:t>
            </a:r>
            <a:endParaRPr lang="nl-NL">
              <a:latin typeface="Calibri" pitchFamily="34" charset="0"/>
            </a:endParaRPr>
          </a:p>
          <a:p>
            <a:r>
              <a:rPr lang="en-US">
                <a:latin typeface="Calibri" pitchFamily="34" charset="0"/>
              </a:rPr>
              <a:t>541   dextera quae Ditis magni sub moenia tendit,</a:t>
            </a:r>
            <a:endParaRPr lang="nl-NL">
              <a:latin typeface="Calibri" pitchFamily="34" charset="0"/>
            </a:endParaRPr>
          </a:p>
          <a:p>
            <a:r>
              <a:rPr lang="en-US">
                <a:latin typeface="Calibri" pitchFamily="34" charset="0"/>
              </a:rPr>
              <a:t>542   hac iter Elysium nobis; at laeva malorum</a:t>
            </a:r>
            <a:endParaRPr lang="nl-NL">
              <a:latin typeface="Calibri" pitchFamily="34" charset="0"/>
            </a:endParaRPr>
          </a:p>
          <a:p>
            <a:r>
              <a:rPr lang="en-US">
                <a:latin typeface="Calibri" pitchFamily="34" charset="0"/>
              </a:rPr>
              <a:t>543   exercet poenas et ad impia Tartara mittit.”</a:t>
            </a:r>
            <a:endParaRPr lang="nl-NL">
              <a:latin typeface="Calibri" pitchFamily="34" charset="0"/>
            </a:endParaRPr>
          </a:p>
        </p:txBody>
      </p:sp>
      <p:cxnSp>
        <p:nvCxnSpPr>
          <p:cNvPr id="4" name="Rechte verbindingslijn 3"/>
          <p:cNvCxnSpPr/>
          <p:nvPr/>
        </p:nvCxnSpPr>
        <p:spPr>
          <a:xfrm>
            <a:off x="684213" y="3284538"/>
            <a:ext cx="684053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2165" name="Tekstvak 4"/>
          <p:cNvSpPr txBox="1">
            <a:spLocks noChangeArrowheads="1"/>
          </p:cNvSpPr>
          <p:nvPr/>
        </p:nvSpPr>
        <p:spPr bwMode="auto">
          <a:xfrm>
            <a:off x="755650" y="3500438"/>
            <a:ext cx="7993063" cy="2586037"/>
          </a:xfrm>
          <a:prstGeom prst="rect">
            <a:avLst/>
          </a:prstGeom>
          <a:noFill/>
          <a:ln w="9525">
            <a:noFill/>
            <a:miter lim="800000"/>
            <a:headEnd/>
            <a:tailEnd/>
          </a:ln>
        </p:spPr>
        <p:txBody>
          <a:bodyPr>
            <a:spAutoFit/>
          </a:bodyPr>
          <a:lstStyle/>
          <a:p>
            <a:r>
              <a:rPr lang="nl-NL">
                <a:latin typeface="Calibri" pitchFamily="34" charset="0"/>
              </a:rPr>
              <a:t>Met deze afwisseling van gesprekken had Aurora op haar rozerode vierspan</a:t>
            </a:r>
          </a:p>
          <a:p>
            <a:r>
              <a:rPr lang="nl-NL">
                <a:latin typeface="Calibri" pitchFamily="34" charset="0"/>
              </a:rPr>
              <a:t>al op haar hemelse baan het midden van de hemelas gepasseerd;</a:t>
            </a:r>
          </a:p>
          <a:p>
            <a:r>
              <a:rPr lang="nl-NL">
                <a:latin typeface="Calibri" pitchFamily="34" charset="0"/>
              </a:rPr>
              <a:t>en misschien zouden ze alle gegeven tijd met dergelijke dingen doorbrengen,</a:t>
            </a:r>
          </a:p>
          <a:p>
            <a:r>
              <a:rPr lang="nl-NL">
                <a:latin typeface="Calibri" pitchFamily="34" charset="0"/>
              </a:rPr>
              <a:t>maar zijn metgezel de Sibylle maande hem en sprak kort tegen hem:</a:t>
            </a:r>
          </a:p>
          <a:p>
            <a:r>
              <a:rPr lang="nl-NL">
                <a:latin typeface="Calibri" pitchFamily="34" charset="0"/>
              </a:rPr>
              <a:t>“De nacht valt snel in, Aeneas; wij brengen de uren met wenen door.</a:t>
            </a:r>
          </a:p>
          <a:p>
            <a:r>
              <a:rPr lang="nl-NL">
                <a:latin typeface="Calibri" pitchFamily="34" charset="0"/>
              </a:rPr>
              <a:t>Dit is de plaats, waar de weg zich splitst in twee richtingen:</a:t>
            </a:r>
          </a:p>
          <a:p>
            <a:r>
              <a:rPr lang="nl-NL">
                <a:latin typeface="Calibri" pitchFamily="34" charset="0"/>
              </a:rPr>
              <a:t>de rechter die naar onder het paleis van de grote Pluto leidt,</a:t>
            </a:r>
          </a:p>
          <a:p>
            <a:r>
              <a:rPr lang="nl-NL">
                <a:latin typeface="Calibri" pitchFamily="34" charset="0"/>
              </a:rPr>
              <a:t>hierlangs is voor ons de weg naar het Elysium; maar de linker voltrekt</a:t>
            </a:r>
          </a:p>
          <a:p>
            <a:r>
              <a:rPr lang="nl-NL">
                <a:latin typeface="Calibri" pitchFamily="34" charset="0"/>
              </a:rPr>
              <a:t>de straffen van de misdadigers en stuurt ze naar de goddeloze Tartarus.”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D6D1516E-E095-494D-A1E0-A4B177340FE6}" type="slidenum">
              <a:rPr lang="nl-NL"/>
              <a:pPr>
                <a:defRPr/>
              </a:pPr>
              <a:t>9</a:t>
            </a:fld>
            <a:endParaRPr lang="nl-NL"/>
          </a:p>
        </p:txBody>
      </p:sp>
      <p:sp>
        <p:nvSpPr>
          <p:cNvPr id="3" name="Titel 1"/>
          <p:cNvSpPr txBox="1">
            <a:spLocks/>
          </p:cNvSpPr>
          <p:nvPr/>
        </p:nvSpPr>
        <p:spPr>
          <a:xfrm>
            <a:off x="250825" y="260350"/>
            <a:ext cx="8229600" cy="792163"/>
          </a:xfrm>
          <a:prstGeom prst="rect">
            <a:avLst/>
          </a:prstGeom>
        </p:spPr>
        <p:txBody>
          <a:bodyPr/>
          <a:lstStyle/>
          <a:p>
            <a:pPr fontAlgn="auto">
              <a:spcAft>
                <a:spcPts val="0"/>
              </a:spcAft>
              <a:defRPr/>
            </a:pPr>
            <a:r>
              <a:rPr lang="nl-NL" sz="4400" dirty="0">
                <a:latin typeface="+mj-lt"/>
                <a:ea typeface="+mj-ea"/>
                <a:cs typeface="+mj-cs"/>
              </a:rPr>
              <a:t>De </a:t>
            </a:r>
            <a:r>
              <a:rPr lang="nl-NL" sz="4400" dirty="0" err="1">
                <a:latin typeface="+mj-lt"/>
                <a:ea typeface="+mj-ea"/>
                <a:cs typeface="+mj-cs"/>
              </a:rPr>
              <a:t>Aeneis</a:t>
            </a:r>
            <a:r>
              <a:rPr lang="nl-NL" sz="4400" dirty="0">
                <a:latin typeface="+mj-lt"/>
                <a:ea typeface="+mj-ea"/>
                <a:cs typeface="+mj-cs"/>
              </a:rPr>
              <a:t> in context: religie</a:t>
            </a:r>
            <a:endParaRPr lang="nl-NL" sz="4400" dirty="0">
              <a:latin typeface="+mj-lt"/>
              <a:ea typeface="+mj-ea"/>
              <a:cs typeface="+mj-cs"/>
            </a:endParaRPr>
          </a:p>
        </p:txBody>
      </p:sp>
      <p:sp>
        <p:nvSpPr>
          <p:cNvPr id="10244" name="Tekstvak 3"/>
          <p:cNvSpPr txBox="1">
            <a:spLocks noChangeArrowheads="1"/>
          </p:cNvSpPr>
          <p:nvPr/>
        </p:nvSpPr>
        <p:spPr bwMode="auto">
          <a:xfrm>
            <a:off x="539750" y="1052513"/>
            <a:ext cx="8208963" cy="4524375"/>
          </a:xfrm>
          <a:prstGeom prst="rect">
            <a:avLst/>
          </a:prstGeom>
          <a:noFill/>
          <a:ln w="9525">
            <a:noFill/>
            <a:miter lim="800000"/>
            <a:headEnd/>
            <a:tailEnd/>
          </a:ln>
        </p:spPr>
        <p:txBody>
          <a:bodyPr>
            <a:spAutoFit/>
          </a:bodyPr>
          <a:lstStyle/>
          <a:p>
            <a:pPr>
              <a:buFont typeface="Wingdings" pitchFamily="2" charset="2"/>
              <a:buChar char="§"/>
            </a:pPr>
            <a:r>
              <a:rPr lang="nl-NL" sz="2400">
                <a:latin typeface="Calibri" pitchFamily="34" charset="0"/>
                <a:sym typeface="Wingdings" pitchFamily="2" charset="2"/>
              </a:rPr>
              <a:t>Goden spelen belangrijke rol in de Aeneis, maar kunnen het 	fatum niet structureel beïnvloeden, hooguit vertragen</a:t>
            </a:r>
          </a:p>
          <a:p>
            <a:pPr>
              <a:buFont typeface="Wingdings" pitchFamily="2" charset="2"/>
              <a:buChar char="§"/>
            </a:pPr>
            <a:r>
              <a:rPr lang="nl-NL" sz="2400">
                <a:latin typeface="Calibri" pitchFamily="34" charset="0"/>
                <a:sym typeface="Wingdings" pitchFamily="2" charset="2"/>
              </a:rPr>
              <a:t>De wil van Jupiter komt overeen met het fatum</a:t>
            </a:r>
          </a:p>
          <a:p>
            <a:pPr>
              <a:buFont typeface="Wingdings" pitchFamily="2" charset="2"/>
              <a:buChar char="§"/>
            </a:pPr>
            <a:r>
              <a:rPr lang="nl-NL" sz="2400">
                <a:latin typeface="Calibri" pitchFamily="34" charset="0"/>
                <a:sym typeface="Wingdings" pitchFamily="2" charset="2"/>
              </a:rPr>
              <a:t>Fatum/Jupiter willen dat Rome groot is: Aeneas mag dat laten 	uitkomen</a:t>
            </a:r>
          </a:p>
          <a:p>
            <a:pPr>
              <a:buFont typeface="Wingdings" pitchFamily="2" charset="2"/>
              <a:buChar char="§"/>
            </a:pPr>
            <a:r>
              <a:rPr lang="nl-NL" sz="2400">
                <a:latin typeface="Calibri" pitchFamily="34" charset="0"/>
                <a:sym typeface="Wingdings" pitchFamily="2" charset="2"/>
              </a:rPr>
              <a:t>Andere goden hebben persoonlijke belangen (Venus vanwege 	haar zoon Aeneas, Juno vanwege het bedreigde 	Carthago, enz.)</a:t>
            </a:r>
          </a:p>
          <a:p>
            <a:pPr>
              <a:buFont typeface="Wingdings" pitchFamily="2" charset="2"/>
              <a:buChar char="§"/>
            </a:pPr>
            <a:r>
              <a:rPr lang="nl-NL" sz="2400">
                <a:latin typeface="Calibri" pitchFamily="34" charset="0"/>
                <a:sym typeface="Wingdings" pitchFamily="2" charset="2"/>
              </a:rPr>
              <a:t>Gewone mensen zullen in goden geloofd hebben, maar de 	intellectuele toplaag zal ongetwijfeld ook een oog open 	hebben gehad voor andere verklaringen voor de wereld 	om hen heen (filosofie, Stoa…)</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4711CFB0-A252-41AF-8E9C-642EBE5D959E}" type="slidenum">
              <a:rPr lang="nl-NL"/>
              <a:pPr>
                <a:defRPr/>
              </a:pPr>
              <a:t>90</a:t>
            </a:fld>
            <a:endParaRPr lang="nl-NL"/>
          </a:p>
        </p:txBody>
      </p:sp>
      <p:sp>
        <p:nvSpPr>
          <p:cNvPr id="93187" name="Tekstvak 2"/>
          <p:cNvSpPr txBox="1">
            <a:spLocks noChangeArrowheads="1"/>
          </p:cNvSpPr>
          <p:nvPr/>
        </p:nvSpPr>
        <p:spPr bwMode="auto">
          <a:xfrm>
            <a:off x="684213" y="476250"/>
            <a:ext cx="5616575" cy="2308225"/>
          </a:xfrm>
          <a:prstGeom prst="rect">
            <a:avLst/>
          </a:prstGeom>
          <a:noFill/>
          <a:ln w="9525">
            <a:noFill/>
            <a:miter lim="800000"/>
            <a:headEnd/>
            <a:tailEnd/>
          </a:ln>
        </p:spPr>
        <p:txBody>
          <a:bodyPr>
            <a:spAutoFit/>
          </a:bodyPr>
          <a:lstStyle/>
          <a:p>
            <a:r>
              <a:rPr lang="en-US">
                <a:latin typeface="Calibri" pitchFamily="34" charset="0"/>
              </a:rPr>
              <a:t>544   Deiphobus contra: “Ne saevi, magna sacerdos;</a:t>
            </a:r>
            <a:endParaRPr lang="nl-NL">
              <a:latin typeface="Calibri" pitchFamily="34" charset="0"/>
            </a:endParaRPr>
          </a:p>
          <a:p>
            <a:r>
              <a:rPr lang="en-US">
                <a:latin typeface="Calibri" pitchFamily="34" charset="0"/>
              </a:rPr>
              <a:t>545   discedam, explebo numerum reddarque tenebris.</a:t>
            </a:r>
            <a:endParaRPr lang="nl-NL">
              <a:latin typeface="Calibri" pitchFamily="34" charset="0"/>
            </a:endParaRPr>
          </a:p>
          <a:p>
            <a:r>
              <a:rPr lang="en-US">
                <a:latin typeface="Calibri" pitchFamily="34" charset="0"/>
              </a:rPr>
              <a:t>546   I decus, i, nostrum; melioribus utere fatis.”</a:t>
            </a:r>
            <a:endParaRPr lang="nl-NL">
              <a:latin typeface="Calibri" pitchFamily="34" charset="0"/>
            </a:endParaRPr>
          </a:p>
          <a:p>
            <a:r>
              <a:rPr lang="en-US">
                <a:latin typeface="Calibri" pitchFamily="34" charset="0"/>
              </a:rPr>
              <a:t>547   Tantum effatus, et in verbo vestigia torsit.</a:t>
            </a:r>
            <a:endParaRPr lang="nl-NL">
              <a:latin typeface="Calibri" pitchFamily="34" charset="0"/>
            </a:endParaRPr>
          </a:p>
          <a:p>
            <a:r>
              <a:rPr lang="en-US">
                <a:latin typeface="Calibri" pitchFamily="34" charset="0"/>
              </a:rPr>
              <a:t>548   Respicit Aeneas subito et sub rupe sinistra</a:t>
            </a:r>
            <a:endParaRPr lang="nl-NL">
              <a:latin typeface="Calibri" pitchFamily="34" charset="0"/>
            </a:endParaRPr>
          </a:p>
          <a:p>
            <a:r>
              <a:rPr lang="en-US">
                <a:latin typeface="Calibri" pitchFamily="34" charset="0"/>
              </a:rPr>
              <a:t>549   moenia lata videt triplici circumdata muro,</a:t>
            </a:r>
            <a:endParaRPr lang="nl-NL">
              <a:latin typeface="Calibri" pitchFamily="34" charset="0"/>
            </a:endParaRPr>
          </a:p>
          <a:p>
            <a:r>
              <a:rPr lang="en-US">
                <a:latin typeface="Calibri" pitchFamily="34" charset="0"/>
              </a:rPr>
              <a:t>550   quae rapidus flammis ambit torrentibus amnis,</a:t>
            </a:r>
            <a:endParaRPr lang="nl-NL">
              <a:latin typeface="Calibri" pitchFamily="34" charset="0"/>
            </a:endParaRPr>
          </a:p>
          <a:p>
            <a:r>
              <a:rPr lang="en-US">
                <a:latin typeface="Calibri" pitchFamily="34" charset="0"/>
              </a:rPr>
              <a:t>551   Tartareus Phlegethon, torquetque sonantia saxa.</a:t>
            </a:r>
            <a:endParaRPr lang="nl-NL">
              <a:latin typeface="Calibri" pitchFamily="34" charset="0"/>
            </a:endParaRPr>
          </a:p>
        </p:txBody>
      </p:sp>
      <p:cxnSp>
        <p:nvCxnSpPr>
          <p:cNvPr id="4" name="Rechte verbindingslijn 3"/>
          <p:cNvCxnSpPr/>
          <p:nvPr/>
        </p:nvCxnSpPr>
        <p:spPr>
          <a:xfrm>
            <a:off x="684213" y="3068638"/>
            <a:ext cx="684053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3189" name="Tekstvak 4"/>
          <p:cNvSpPr txBox="1">
            <a:spLocks noChangeArrowheads="1"/>
          </p:cNvSpPr>
          <p:nvPr/>
        </p:nvSpPr>
        <p:spPr bwMode="auto">
          <a:xfrm>
            <a:off x="684213" y="3500438"/>
            <a:ext cx="7920037" cy="2308225"/>
          </a:xfrm>
          <a:prstGeom prst="rect">
            <a:avLst/>
          </a:prstGeom>
          <a:noFill/>
          <a:ln w="9525">
            <a:noFill/>
            <a:miter lim="800000"/>
            <a:headEnd/>
            <a:tailEnd/>
          </a:ln>
        </p:spPr>
        <p:txBody>
          <a:bodyPr>
            <a:spAutoFit/>
          </a:bodyPr>
          <a:lstStyle/>
          <a:p>
            <a:r>
              <a:rPr lang="nl-NL">
                <a:latin typeface="Calibri" pitchFamily="34" charset="0"/>
              </a:rPr>
              <a:t>Daarentegen zei Deïphobus: “Wees niet boos, grote/machtige priesteres;</a:t>
            </a:r>
          </a:p>
          <a:p>
            <a:r>
              <a:rPr lang="nl-NL">
                <a:latin typeface="Calibri" pitchFamily="34" charset="0"/>
              </a:rPr>
              <a:t>ik zal weg gaan, ik zal het aantal vol maken en ik zal terugkeren naar de duisternis.</a:t>
            </a:r>
          </a:p>
          <a:p>
            <a:r>
              <a:rPr lang="nl-NL">
                <a:latin typeface="Calibri" pitchFamily="34" charset="0"/>
              </a:rPr>
              <a:t>Ga, sieraad van ons, ga; heb een beter lot. “</a:t>
            </a:r>
          </a:p>
          <a:p>
            <a:r>
              <a:rPr lang="nl-NL">
                <a:latin typeface="Calibri" pitchFamily="34" charset="0"/>
              </a:rPr>
              <a:t>Zoveel sprak hij en hij draaide zich bij het woord om.</a:t>
            </a:r>
          </a:p>
          <a:p>
            <a:r>
              <a:rPr lang="nl-NL">
                <a:latin typeface="Calibri" pitchFamily="34" charset="0"/>
              </a:rPr>
              <a:t>Plotseling kijkt Aeneas om en onder de linker rots</a:t>
            </a:r>
          </a:p>
          <a:p>
            <a:r>
              <a:rPr lang="nl-NL">
                <a:latin typeface="Calibri" pitchFamily="34" charset="0"/>
              </a:rPr>
              <a:t>ziet hij brede gebouwen omgeven door een driedubbele (stads)muur,</a:t>
            </a:r>
          </a:p>
          <a:p>
            <a:r>
              <a:rPr lang="nl-NL">
                <a:latin typeface="Calibri" pitchFamily="34" charset="0"/>
              </a:rPr>
              <a:t>die een snelstromende rivier met gloeiende vlammen omgeeft,</a:t>
            </a:r>
          </a:p>
          <a:p>
            <a:r>
              <a:rPr lang="nl-NL">
                <a:latin typeface="Calibri" pitchFamily="34" charset="0"/>
              </a:rPr>
              <a:t>de Phlegethon van de Tartarus, en hij rolt weerklinkende rotsen voort.</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F6FC3167-985D-4B7A-BB0F-7E6F22C4D870}" type="slidenum">
              <a:rPr lang="nl-NL"/>
              <a:pPr>
                <a:defRPr/>
              </a:pPr>
              <a:t>91</a:t>
            </a:fld>
            <a:endParaRPr lang="nl-NL"/>
          </a:p>
        </p:txBody>
      </p:sp>
      <p:sp>
        <p:nvSpPr>
          <p:cNvPr id="3" name="Tekstvak 2"/>
          <p:cNvSpPr txBox="1"/>
          <p:nvPr/>
        </p:nvSpPr>
        <p:spPr>
          <a:xfrm>
            <a:off x="684213" y="333375"/>
            <a:ext cx="6264275" cy="2584450"/>
          </a:xfrm>
          <a:prstGeom prst="rect">
            <a:avLst/>
          </a:prstGeom>
          <a:noFill/>
        </p:spPr>
        <p:txBody>
          <a:bodyPr>
            <a:spAutoFit/>
          </a:bodyPr>
          <a:lstStyle/>
          <a:p>
            <a:pPr fontAlgn="auto">
              <a:spcBef>
                <a:spcPts val="0"/>
              </a:spcBef>
              <a:spcAft>
                <a:spcPts val="0"/>
              </a:spcAft>
              <a:defRPr/>
            </a:pPr>
            <a:r>
              <a:rPr lang="en-US" dirty="0">
                <a:latin typeface="+mn-lt"/>
              </a:rPr>
              <a:t>552   </a:t>
            </a:r>
            <a:r>
              <a:rPr lang="en-US" dirty="0" err="1">
                <a:latin typeface="+mn-lt"/>
              </a:rPr>
              <a:t>Porta</a:t>
            </a:r>
            <a:r>
              <a:rPr lang="en-US" dirty="0">
                <a:latin typeface="+mn-lt"/>
              </a:rPr>
              <a:t> </a:t>
            </a:r>
            <a:r>
              <a:rPr lang="en-US" dirty="0" err="1">
                <a:latin typeface="+mn-lt"/>
              </a:rPr>
              <a:t>adversa</a:t>
            </a:r>
            <a:r>
              <a:rPr lang="en-US" dirty="0">
                <a:latin typeface="+mn-lt"/>
              </a:rPr>
              <a:t> </a:t>
            </a:r>
            <a:r>
              <a:rPr lang="en-US" dirty="0" err="1">
                <a:latin typeface="+mn-lt"/>
              </a:rPr>
              <a:t>ingens</a:t>
            </a:r>
            <a:r>
              <a:rPr lang="en-US" dirty="0">
                <a:latin typeface="+mn-lt"/>
              </a:rPr>
              <a:t> </a:t>
            </a:r>
            <a:r>
              <a:rPr lang="en-US" dirty="0" err="1">
                <a:latin typeface="+mn-lt"/>
              </a:rPr>
              <a:t>solidoque</a:t>
            </a:r>
            <a:r>
              <a:rPr lang="en-US" dirty="0">
                <a:latin typeface="+mn-lt"/>
              </a:rPr>
              <a:t> </a:t>
            </a:r>
            <a:r>
              <a:rPr lang="en-US" dirty="0" err="1">
                <a:latin typeface="+mn-lt"/>
              </a:rPr>
              <a:t>adamante</a:t>
            </a:r>
            <a:r>
              <a:rPr lang="en-US" dirty="0">
                <a:latin typeface="+mn-lt"/>
              </a:rPr>
              <a:t> </a:t>
            </a:r>
            <a:r>
              <a:rPr lang="en-US" dirty="0" err="1">
                <a:latin typeface="+mn-lt"/>
              </a:rPr>
              <a:t>columnae</a:t>
            </a:r>
            <a:r>
              <a:rPr lang="en-US" dirty="0">
                <a:latin typeface="+mn-lt"/>
              </a:rPr>
              <a:t>,</a:t>
            </a:r>
            <a:endParaRPr lang="nl-NL" dirty="0">
              <a:latin typeface="+mn-lt"/>
            </a:endParaRPr>
          </a:p>
          <a:p>
            <a:pPr fontAlgn="auto">
              <a:spcBef>
                <a:spcPts val="0"/>
              </a:spcBef>
              <a:spcAft>
                <a:spcPts val="0"/>
              </a:spcAft>
              <a:defRPr/>
            </a:pPr>
            <a:r>
              <a:rPr lang="en-US" dirty="0">
                <a:latin typeface="+mn-lt"/>
              </a:rPr>
              <a:t>553   </a:t>
            </a:r>
            <a:r>
              <a:rPr lang="en-US" dirty="0" err="1">
                <a:latin typeface="+mn-lt"/>
              </a:rPr>
              <a:t>vis</a:t>
            </a:r>
            <a:r>
              <a:rPr lang="en-US" dirty="0">
                <a:latin typeface="+mn-lt"/>
              </a:rPr>
              <a:t> </a:t>
            </a:r>
            <a:r>
              <a:rPr lang="en-US" dirty="0" err="1">
                <a:latin typeface="+mn-lt"/>
              </a:rPr>
              <a:t>ut</a:t>
            </a:r>
            <a:r>
              <a:rPr lang="en-US" dirty="0">
                <a:latin typeface="+mn-lt"/>
              </a:rPr>
              <a:t> </a:t>
            </a:r>
            <a:r>
              <a:rPr lang="en-US" dirty="0" err="1">
                <a:latin typeface="+mn-lt"/>
              </a:rPr>
              <a:t>nulla</a:t>
            </a:r>
            <a:r>
              <a:rPr lang="en-US" dirty="0">
                <a:latin typeface="+mn-lt"/>
              </a:rPr>
              <a:t> </a:t>
            </a:r>
            <a:r>
              <a:rPr lang="en-US" dirty="0" err="1">
                <a:latin typeface="+mn-lt"/>
              </a:rPr>
              <a:t>virum</a:t>
            </a:r>
            <a:r>
              <a:rPr lang="en-US" dirty="0">
                <a:latin typeface="+mn-lt"/>
              </a:rPr>
              <a:t>, non </a:t>
            </a:r>
            <a:r>
              <a:rPr lang="en-US" dirty="0" err="1">
                <a:latin typeface="+mn-lt"/>
              </a:rPr>
              <a:t>ipsi</a:t>
            </a:r>
            <a:r>
              <a:rPr lang="en-US" dirty="0">
                <a:latin typeface="+mn-lt"/>
              </a:rPr>
              <a:t> </a:t>
            </a:r>
            <a:r>
              <a:rPr lang="en-US" dirty="0" err="1">
                <a:latin typeface="+mn-lt"/>
              </a:rPr>
              <a:t>exscindere</a:t>
            </a:r>
            <a:r>
              <a:rPr lang="en-US" dirty="0">
                <a:latin typeface="+mn-lt"/>
              </a:rPr>
              <a:t> </a:t>
            </a:r>
            <a:r>
              <a:rPr lang="en-US" dirty="0" err="1">
                <a:latin typeface="+mn-lt"/>
              </a:rPr>
              <a:t>bello</a:t>
            </a:r>
            <a:endParaRPr lang="nl-NL" dirty="0">
              <a:latin typeface="+mn-lt"/>
            </a:endParaRPr>
          </a:p>
          <a:p>
            <a:pPr fontAlgn="auto">
              <a:spcBef>
                <a:spcPts val="0"/>
              </a:spcBef>
              <a:spcAft>
                <a:spcPts val="0"/>
              </a:spcAft>
              <a:defRPr/>
            </a:pPr>
            <a:r>
              <a:rPr lang="en-US" dirty="0">
                <a:latin typeface="+mn-lt"/>
              </a:rPr>
              <a:t>554   </a:t>
            </a:r>
            <a:r>
              <a:rPr lang="en-US" dirty="0" err="1">
                <a:latin typeface="+mn-lt"/>
              </a:rPr>
              <a:t>caelicolae</a:t>
            </a:r>
            <a:r>
              <a:rPr lang="en-US" dirty="0">
                <a:latin typeface="+mn-lt"/>
              </a:rPr>
              <a:t> </a:t>
            </a:r>
            <a:r>
              <a:rPr lang="en-US" dirty="0" err="1">
                <a:latin typeface="+mn-lt"/>
              </a:rPr>
              <a:t>valeant</a:t>
            </a:r>
            <a:r>
              <a:rPr lang="en-US" dirty="0">
                <a:latin typeface="+mn-lt"/>
              </a:rPr>
              <a:t>; stat </a:t>
            </a:r>
            <a:r>
              <a:rPr lang="en-US" dirty="0" err="1">
                <a:latin typeface="+mn-lt"/>
              </a:rPr>
              <a:t>ferrea</a:t>
            </a:r>
            <a:r>
              <a:rPr lang="en-US" dirty="0">
                <a:latin typeface="+mn-lt"/>
              </a:rPr>
              <a:t> </a:t>
            </a:r>
            <a:r>
              <a:rPr lang="en-US" dirty="0" err="1">
                <a:latin typeface="+mn-lt"/>
              </a:rPr>
              <a:t>turris</a:t>
            </a:r>
            <a:r>
              <a:rPr lang="en-US" dirty="0">
                <a:latin typeface="+mn-lt"/>
              </a:rPr>
              <a:t> ad auras,</a:t>
            </a:r>
            <a:endParaRPr lang="nl-NL" dirty="0">
              <a:latin typeface="+mn-lt"/>
            </a:endParaRPr>
          </a:p>
          <a:p>
            <a:pPr fontAlgn="auto">
              <a:spcBef>
                <a:spcPts val="0"/>
              </a:spcBef>
              <a:spcAft>
                <a:spcPts val="0"/>
              </a:spcAft>
              <a:defRPr/>
            </a:pPr>
            <a:r>
              <a:rPr lang="en-US" dirty="0">
                <a:latin typeface="+mn-lt"/>
              </a:rPr>
              <a:t>555   </a:t>
            </a:r>
            <a:r>
              <a:rPr lang="en-US" dirty="0" err="1">
                <a:latin typeface="+mn-lt"/>
              </a:rPr>
              <a:t>Tisiphoneque</a:t>
            </a:r>
            <a:r>
              <a:rPr lang="en-US" dirty="0">
                <a:latin typeface="+mn-lt"/>
              </a:rPr>
              <a:t> </a:t>
            </a:r>
            <a:r>
              <a:rPr lang="en-US" dirty="0" err="1">
                <a:latin typeface="+mn-lt"/>
              </a:rPr>
              <a:t>sedens</a:t>
            </a:r>
            <a:r>
              <a:rPr lang="en-US" dirty="0">
                <a:latin typeface="+mn-lt"/>
              </a:rPr>
              <a:t> </a:t>
            </a:r>
            <a:r>
              <a:rPr lang="en-US" dirty="0" err="1">
                <a:latin typeface="+mn-lt"/>
              </a:rPr>
              <a:t>palla</a:t>
            </a:r>
            <a:r>
              <a:rPr lang="en-US" dirty="0">
                <a:latin typeface="+mn-lt"/>
              </a:rPr>
              <a:t> </a:t>
            </a:r>
            <a:r>
              <a:rPr lang="en-US" dirty="0" err="1">
                <a:latin typeface="+mn-lt"/>
              </a:rPr>
              <a:t>succincta</a:t>
            </a:r>
            <a:r>
              <a:rPr lang="en-US" dirty="0">
                <a:latin typeface="+mn-lt"/>
              </a:rPr>
              <a:t> </a:t>
            </a:r>
            <a:r>
              <a:rPr lang="en-US" dirty="0" err="1">
                <a:latin typeface="+mn-lt"/>
              </a:rPr>
              <a:t>cruenta</a:t>
            </a:r>
            <a:endParaRPr lang="nl-NL" dirty="0">
              <a:latin typeface="+mn-lt"/>
            </a:endParaRPr>
          </a:p>
          <a:p>
            <a:pPr fontAlgn="auto">
              <a:spcBef>
                <a:spcPts val="0"/>
              </a:spcBef>
              <a:spcAft>
                <a:spcPts val="0"/>
              </a:spcAft>
              <a:defRPr/>
            </a:pPr>
            <a:r>
              <a:rPr lang="en-US" dirty="0">
                <a:latin typeface="+mn-lt"/>
              </a:rPr>
              <a:t>556   </a:t>
            </a:r>
            <a:r>
              <a:rPr lang="en-US" dirty="0" err="1">
                <a:latin typeface="+mn-lt"/>
              </a:rPr>
              <a:t>vestibulum</a:t>
            </a:r>
            <a:r>
              <a:rPr lang="en-US" dirty="0">
                <a:latin typeface="+mn-lt"/>
              </a:rPr>
              <a:t> </a:t>
            </a:r>
            <a:r>
              <a:rPr lang="en-US" dirty="0" err="1">
                <a:latin typeface="+mn-lt"/>
              </a:rPr>
              <a:t>exsomnis</a:t>
            </a:r>
            <a:r>
              <a:rPr lang="en-US" dirty="0">
                <a:latin typeface="+mn-lt"/>
              </a:rPr>
              <a:t> </a:t>
            </a:r>
            <a:r>
              <a:rPr lang="en-US" dirty="0" err="1">
                <a:latin typeface="+mn-lt"/>
              </a:rPr>
              <a:t>servat</a:t>
            </a:r>
            <a:r>
              <a:rPr lang="en-US" dirty="0">
                <a:latin typeface="+mn-lt"/>
              </a:rPr>
              <a:t> </a:t>
            </a:r>
            <a:r>
              <a:rPr lang="en-US" dirty="0" err="1">
                <a:latin typeface="+mn-lt"/>
              </a:rPr>
              <a:t>noctesque</a:t>
            </a:r>
            <a:r>
              <a:rPr lang="en-US" dirty="0">
                <a:latin typeface="+mn-lt"/>
              </a:rPr>
              <a:t> </a:t>
            </a:r>
            <a:r>
              <a:rPr lang="en-US" dirty="0" err="1">
                <a:latin typeface="+mn-lt"/>
              </a:rPr>
              <a:t>diesque</a:t>
            </a:r>
            <a:r>
              <a:rPr lang="en-US" dirty="0">
                <a:latin typeface="+mn-lt"/>
              </a:rPr>
              <a:t>.</a:t>
            </a:r>
            <a:endParaRPr lang="nl-NL" dirty="0">
              <a:latin typeface="+mn-lt"/>
            </a:endParaRPr>
          </a:p>
          <a:p>
            <a:pPr fontAlgn="auto">
              <a:spcBef>
                <a:spcPts val="0"/>
              </a:spcBef>
              <a:spcAft>
                <a:spcPts val="0"/>
              </a:spcAft>
              <a:defRPr/>
            </a:pPr>
            <a:r>
              <a:rPr lang="en-US" dirty="0">
                <a:latin typeface="+mn-lt"/>
              </a:rPr>
              <a:t>557   </a:t>
            </a:r>
            <a:r>
              <a:rPr lang="en-US" dirty="0" err="1">
                <a:latin typeface="+mn-lt"/>
              </a:rPr>
              <a:t>Hinc</a:t>
            </a:r>
            <a:r>
              <a:rPr lang="en-US" dirty="0">
                <a:latin typeface="+mn-lt"/>
              </a:rPr>
              <a:t> </a:t>
            </a:r>
            <a:r>
              <a:rPr lang="en-US" dirty="0" err="1">
                <a:latin typeface="+mn-lt"/>
              </a:rPr>
              <a:t>exaudiri</a:t>
            </a:r>
            <a:r>
              <a:rPr lang="en-US" dirty="0">
                <a:latin typeface="+mn-lt"/>
              </a:rPr>
              <a:t> </a:t>
            </a:r>
            <a:r>
              <a:rPr lang="en-US" dirty="0" err="1">
                <a:latin typeface="+mn-lt"/>
              </a:rPr>
              <a:t>gemitus</a:t>
            </a:r>
            <a:r>
              <a:rPr lang="en-US" dirty="0">
                <a:latin typeface="+mn-lt"/>
              </a:rPr>
              <a:t> et </a:t>
            </a:r>
            <a:r>
              <a:rPr lang="en-US" dirty="0" err="1">
                <a:latin typeface="+mn-lt"/>
              </a:rPr>
              <a:t>saeva</a:t>
            </a:r>
            <a:r>
              <a:rPr lang="en-US" dirty="0">
                <a:latin typeface="+mn-lt"/>
              </a:rPr>
              <a:t> </a:t>
            </a:r>
            <a:r>
              <a:rPr lang="en-US" dirty="0" err="1">
                <a:latin typeface="+mn-lt"/>
              </a:rPr>
              <a:t>sonare</a:t>
            </a:r>
            <a:endParaRPr lang="nl-NL" dirty="0">
              <a:latin typeface="+mn-lt"/>
            </a:endParaRPr>
          </a:p>
          <a:p>
            <a:pPr fontAlgn="auto">
              <a:spcBef>
                <a:spcPts val="0"/>
              </a:spcBef>
              <a:spcAft>
                <a:spcPts val="0"/>
              </a:spcAft>
              <a:defRPr/>
            </a:pPr>
            <a:r>
              <a:rPr lang="en-US" dirty="0">
                <a:latin typeface="+mn-lt"/>
              </a:rPr>
              <a:t>558   </a:t>
            </a:r>
            <a:r>
              <a:rPr lang="en-US" dirty="0" err="1">
                <a:latin typeface="+mn-lt"/>
              </a:rPr>
              <a:t>verbera</a:t>
            </a:r>
            <a:r>
              <a:rPr lang="en-US" dirty="0">
                <a:latin typeface="+mn-lt"/>
              </a:rPr>
              <a:t>, </a:t>
            </a:r>
            <a:r>
              <a:rPr lang="en-US" dirty="0" err="1">
                <a:latin typeface="+mn-lt"/>
              </a:rPr>
              <a:t>tum</a:t>
            </a:r>
            <a:r>
              <a:rPr lang="en-US" dirty="0">
                <a:latin typeface="+mn-lt"/>
              </a:rPr>
              <a:t> </a:t>
            </a:r>
            <a:r>
              <a:rPr lang="en-US" dirty="0" err="1">
                <a:latin typeface="+mn-lt"/>
              </a:rPr>
              <a:t>stridor</a:t>
            </a:r>
            <a:r>
              <a:rPr lang="en-US" dirty="0">
                <a:latin typeface="+mn-lt"/>
              </a:rPr>
              <a:t> </a:t>
            </a:r>
            <a:r>
              <a:rPr lang="en-US" dirty="0" err="1">
                <a:latin typeface="+mn-lt"/>
              </a:rPr>
              <a:t>ferri</a:t>
            </a:r>
            <a:r>
              <a:rPr lang="en-US" dirty="0">
                <a:latin typeface="+mn-lt"/>
              </a:rPr>
              <a:t> </a:t>
            </a:r>
            <a:r>
              <a:rPr lang="en-US" dirty="0" err="1">
                <a:latin typeface="+mn-lt"/>
              </a:rPr>
              <a:t>tractaeque</a:t>
            </a:r>
            <a:r>
              <a:rPr lang="en-US" dirty="0">
                <a:latin typeface="+mn-lt"/>
              </a:rPr>
              <a:t> catenae.</a:t>
            </a:r>
            <a:endParaRPr lang="nl-NL" dirty="0">
              <a:latin typeface="+mn-lt"/>
            </a:endParaRPr>
          </a:p>
          <a:p>
            <a:pPr marL="342900" indent="-342900" fontAlgn="auto">
              <a:spcBef>
                <a:spcPts val="0"/>
              </a:spcBef>
              <a:spcAft>
                <a:spcPts val="0"/>
              </a:spcAft>
              <a:buFontTx/>
              <a:buAutoNum type="arabicPlain" startAt="559"/>
              <a:defRPr/>
            </a:pPr>
            <a:r>
              <a:rPr lang="en-US" dirty="0">
                <a:latin typeface="+mn-lt"/>
              </a:rPr>
              <a:t>   </a:t>
            </a:r>
            <a:r>
              <a:rPr lang="en-US" dirty="0" err="1">
                <a:latin typeface="+mn-lt"/>
              </a:rPr>
              <a:t>Constitit</a:t>
            </a:r>
            <a:r>
              <a:rPr lang="en-US" dirty="0">
                <a:latin typeface="+mn-lt"/>
              </a:rPr>
              <a:t> Aeneas </a:t>
            </a:r>
            <a:r>
              <a:rPr lang="en-US" dirty="0" err="1">
                <a:latin typeface="+mn-lt"/>
              </a:rPr>
              <a:t>strepitumque</a:t>
            </a:r>
            <a:r>
              <a:rPr lang="en-US" dirty="0">
                <a:latin typeface="+mn-lt"/>
              </a:rPr>
              <a:t> </a:t>
            </a:r>
            <a:r>
              <a:rPr lang="en-US" dirty="0" err="1">
                <a:latin typeface="+mn-lt"/>
              </a:rPr>
              <a:t>exterritus</a:t>
            </a:r>
            <a:r>
              <a:rPr lang="en-US" dirty="0">
                <a:latin typeface="+mn-lt"/>
              </a:rPr>
              <a:t> </a:t>
            </a:r>
            <a:r>
              <a:rPr lang="en-US" dirty="0" err="1">
                <a:latin typeface="+mn-lt"/>
              </a:rPr>
              <a:t>hausit</a:t>
            </a:r>
            <a:r>
              <a:rPr lang="en-US" dirty="0">
                <a:latin typeface="+mn-lt"/>
              </a:rPr>
              <a:t>.</a:t>
            </a:r>
            <a:endParaRPr lang="nl-NL" dirty="0">
              <a:latin typeface="+mn-lt"/>
            </a:endParaRPr>
          </a:p>
          <a:p>
            <a:pPr marL="342900" indent="-342900" fontAlgn="auto">
              <a:spcBef>
                <a:spcPts val="0"/>
              </a:spcBef>
              <a:spcAft>
                <a:spcPts val="0"/>
              </a:spcAft>
              <a:defRPr/>
            </a:pPr>
            <a:endParaRPr lang="nl-NL" dirty="0">
              <a:latin typeface="+mn-lt"/>
            </a:endParaRPr>
          </a:p>
        </p:txBody>
      </p:sp>
      <p:cxnSp>
        <p:nvCxnSpPr>
          <p:cNvPr id="4" name="Rechte verbindingslijn 3"/>
          <p:cNvCxnSpPr/>
          <p:nvPr/>
        </p:nvCxnSpPr>
        <p:spPr>
          <a:xfrm>
            <a:off x="684213" y="3068638"/>
            <a:ext cx="684053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4213" name="Tekstvak 4"/>
          <p:cNvSpPr txBox="1">
            <a:spLocks noChangeArrowheads="1"/>
          </p:cNvSpPr>
          <p:nvPr/>
        </p:nvSpPr>
        <p:spPr bwMode="auto">
          <a:xfrm>
            <a:off x="684213" y="3357563"/>
            <a:ext cx="7775575" cy="2308225"/>
          </a:xfrm>
          <a:prstGeom prst="rect">
            <a:avLst/>
          </a:prstGeom>
          <a:noFill/>
          <a:ln w="9525">
            <a:noFill/>
            <a:miter lim="800000"/>
            <a:headEnd/>
            <a:tailEnd/>
          </a:ln>
        </p:spPr>
        <p:txBody>
          <a:bodyPr>
            <a:spAutoFit/>
          </a:bodyPr>
          <a:lstStyle/>
          <a:p>
            <a:r>
              <a:rPr lang="nl-NL">
                <a:latin typeface="Calibri" pitchFamily="34" charset="0"/>
              </a:rPr>
              <a:t>Tegenover is een geweldige poort en zuilen van massief staal,</a:t>
            </a:r>
          </a:p>
          <a:p>
            <a:r>
              <a:rPr lang="nl-NL">
                <a:latin typeface="Calibri" pitchFamily="34" charset="0"/>
              </a:rPr>
              <a:t>zodat geen enkele kracht van mannen en ook niet goden zelf ze met oorlog kapot</a:t>
            </a:r>
          </a:p>
          <a:p>
            <a:r>
              <a:rPr lang="nl-NL">
                <a:latin typeface="Calibri" pitchFamily="34" charset="0"/>
              </a:rPr>
              <a:t>kunnen maken; een ijzeren poort verheft zich in de lucht,</a:t>
            </a:r>
          </a:p>
          <a:p>
            <a:r>
              <a:rPr lang="nl-NL">
                <a:latin typeface="Calibri" pitchFamily="34" charset="0"/>
              </a:rPr>
              <a:t>en al zittend bewaakt Tisiphone, de bebloede mantel opgeschort,</a:t>
            </a:r>
          </a:p>
          <a:p>
            <a:r>
              <a:rPr lang="nl-NL">
                <a:latin typeface="Calibri" pitchFamily="34" charset="0"/>
              </a:rPr>
              <a:t>de hal altijd wakend, nachten en dagen / dag en nacht.</a:t>
            </a:r>
          </a:p>
          <a:p>
            <a:r>
              <a:rPr lang="nl-NL">
                <a:latin typeface="Calibri" pitchFamily="34" charset="0"/>
              </a:rPr>
              <a:t>Hiervandaan waren jammerklachten te horen en klonken wrede</a:t>
            </a:r>
          </a:p>
          <a:p>
            <a:r>
              <a:rPr lang="nl-NL">
                <a:latin typeface="Calibri" pitchFamily="34" charset="0"/>
              </a:rPr>
              <a:t>zweepslagen, dan weer geknars van ijzer en rondgesleepte kettingen.</a:t>
            </a:r>
          </a:p>
          <a:p>
            <a:r>
              <a:rPr lang="nl-NL">
                <a:latin typeface="Calibri" pitchFamily="34" charset="0"/>
              </a:rPr>
              <a:t>Aeneas bleef staan en nam verschrikt het lawaai in zich op.</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77296A8D-18B8-49D9-82E4-F9AC607B614A}" type="slidenum">
              <a:rPr lang="nl-NL"/>
              <a:pPr>
                <a:defRPr/>
              </a:pPr>
              <a:t>92</a:t>
            </a:fld>
            <a:endParaRPr lang="nl-NL"/>
          </a:p>
        </p:txBody>
      </p:sp>
      <p:sp>
        <p:nvSpPr>
          <p:cNvPr id="95235" name="Tekstvak 2"/>
          <p:cNvSpPr txBox="1">
            <a:spLocks noChangeArrowheads="1"/>
          </p:cNvSpPr>
          <p:nvPr/>
        </p:nvSpPr>
        <p:spPr bwMode="auto">
          <a:xfrm>
            <a:off x="611188" y="188913"/>
            <a:ext cx="6048375" cy="2862262"/>
          </a:xfrm>
          <a:prstGeom prst="rect">
            <a:avLst/>
          </a:prstGeom>
          <a:noFill/>
          <a:ln w="9525">
            <a:noFill/>
            <a:miter lim="800000"/>
            <a:headEnd/>
            <a:tailEnd/>
          </a:ln>
        </p:spPr>
        <p:txBody>
          <a:bodyPr>
            <a:spAutoFit/>
          </a:bodyPr>
          <a:lstStyle/>
          <a:p>
            <a:r>
              <a:rPr lang="en-US">
                <a:latin typeface="Calibri" pitchFamily="34" charset="0"/>
              </a:rPr>
              <a:t>560   “Quae scelerum facies? O virgo, effare; quibusve</a:t>
            </a:r>
            <a:endParaRPr lang="nl-NL">
              <a:latin typeface="Calibri" pitchFamily="34" charset="0"/>
            </a:endParaRPr>
          </a:p>
          <a:p>
            <a:r>
              <a:rPr lang="en-US">
                <a:latin typeface="Calibri" pitchFamily="34" charset="0"/>
              </a:rPr>
              <a:t>561   urgentur poenis? Quis tantus plangor ad auras?”</a:t>
            </a:r>
            <a:endParaRPr lang="nl-NL">
              <a:latin typeface="Calibri" pitchFamily="34" charset="0"/>
            </a:endParaRPr>
          </a:p>
          <a:p>
            <a:r>
              <a:rPr lang="en-US">
                <a:latin typeface="Calibri" pitchFamily="34" charset="0"/>
              </a:rPr>
              <a:t>562   Tum vates sic orsa loqui: “Dux inclute Teucrum,</a:t>
            </a:r>
            <a:endParaRPr lang="nl-NL">
              <a:latin typeface="Calibri" pitchFamily="34" charset="0"/>
            </a:endParaRPr>
          </a:p>
          <a:p>
            <a:r>
              <a:rPr lang="en-US">
                <a:latin typeface="Calibri" pitchFamily="34" charset="0"/>
              </a:rPr>
              <a:t>563   nulli fas casto sceleratum insistere limen;</a:t>
            </a:r>
            <a:endParaRPr lang="nl-NL">
              <a:latin typeface="Calibri" pitchFamily="34" charset="0"/>
            </a:endParaRPr>
          </a:p>
          <a:p>
            <a:r>
              <a:rPr lang="en-US">
                <a:latin typeface="Calibri" pitchFamily="34" charset="0"/>
              </a:rPr>
              <a:t>564   sed me cum lucis Hecate praefecit Avernis,</a:t>
            </a:r>
            <a:endParaRPr lang="nl-NL">
              <a:latin typeface="Calibri" pitchFamily="34" charset="0"/>
            </a:endParaRPr>
          </a:p>
          <a:p>
            <a:r>
              <a:rPr lang="en-US">
                <a:latin typeface="Calibri" pitchFamily="34" charset="0"/>
              </a:rPr>
              <a:t>565   ipsa deum poenas docuit perque omnia duxit.</a:t>
            </a:r>
            <a:endParaRPr lang="nl-NL">
              <a:latin typeface="Calibri" pitchFamily="34" charset="0"/>
            </a:endParaRPr>
          </a:p>
          <a:p>
            <a:r>
              <a:rPr lang="en-US">
                <a:latin typeface="Calibri" pitchFamily="34" charset="0"/>
              </a:rPr>
              <a:t>566   Cnosius haec Rhadamanthus habet durissima regna</a:t>
            </a:r>
            <a:endParaRPr lang="nl-NL">
              <a:latin typeface="Calibri" pitchFamily="34" charset="0"/>
            </a:endParaRPr>
          </a:p>
          <a:p>
            <a:r>
              <a:rPr lang="en-US">
                <a:latin typeface="Calibri" pitchFamily="34" charset="0"/>
              </a:rPr>
              <a:t>567   castigatque auditque dolos subigitque fateri</a:t>
            </a:r>
            <a:endParaRPr lang="nl-NL">
              <a:latin typeface="Calibri" pitchFamily="34" charset="0"/>
            </a:endParaRPr>
          </a:p>
          <a:p>
            <a:r>
              <a:rPr lang="en-US">
                <a:latin typeface="Calibri" pitchFamily="34" charset="0"/>
              </a:rPr>
              <a:t>568   quae quis apud superos furto laetatus inani</a:t>
            </a:r>
            <a:endParaRPr lang="nl-NL">
              <a:latin typeface="Calibri" pitchFamily="34" charset="0"/>
            </a:endParaRPr>
          </a:p>
          <a:p>
            <a:r>
              <a:rPr lang="en-US">
                <a:latin typeface="Calibri" pitchFamily="34" charset="0"/>
              </a:rPr>
              <a:t>569   distulit in seram commissa piacula mortem.</a:t>
            </a:r>
            <a:endParaRPr lang="nl-NL">
              <a:latin typeface="Calibri" pitchFamily="34" charset="0"/>
            </a:endParaRPr>
          </a:p>
        </p:txBody>
      </p:sp>
      <p:cxnSp>
        <p:nvCxnSpPr>
          <p:cNvPr id="4" name="Rechte verbindingslijn 3"/>
          <p:cNvCxnSpPr/>
          <p:nvPr/>
        </p:nvCxnSpPr>
        <p:spPr>
          <a:xfrm>
            <a:off x="684213" y="3284538"/>
            <a:ext cx="684053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5237" name="Tekstvak 4"/>
          <p:cNvSpPr txBox="1">
            <a:spLocks noChangeArrowheads="1"/>
          </p:cNvSpPr>
          <p:nvPr/>
        </p:nvSpPr>
        <p:spPr bwMode="auto">
          <a:xfrm>
            <a:off x="611188" y="3500438"/>
            <a:ext cx="8064500" cy="2862262"/>
          </a:xfrm>
          <a:prstGeom prst="rect">
            <a:avLst/>
          </a:prstGeom>
          <a:noFill/>
          <a:ln w="9525">
            <a:noFill/>
            <a:miter lim="800000"/>
            <a:headEnd/>
            <a:tailEnd/>
          </a:ln>
        </p:spPr>
        <p:txBody>
          <a:bodyPr>
            <a:spAutoFit/>
          </a:bodyPr>
          <a:lstStyle/>
          <a:p>
            <a:r>
              <a:rPr lang="nl-NL">
                <a:latin typeface="Calibri" pitchFamily="34" charset="0"/>
              </a:rPr>
              <a:t>Welke soorten van misdaden zijn er? O maagd, vertel het; of door welke</a:t>
            </a:r>
          </a:p>
          <a:p>
            <a:r>
              <a:rPr lang="nl-NL">
                <a:latin typeface="Calibri" pitchFamily="34" charset="0"/>
              </a:rPr>
              <a:t>straffen worden ze gekweld? Welk zo groot rouwmisbaar verheft zich tot de lucht?”</a:t>
            </a:r>
          </a:p>
          <a:p>
            <a:r>
              <a:rPr lang="nl-NL">
                <a:latin typeface="Calibri" pitchFamily="34" charset="0"/>
              </a:rPr>
              <a:t>Vervolgens begon de Sibylle zo te spreken: “Beroemde aanvoerder van de Trojanen,</a:t>
            </a:r>
          </a:p>
          <a:p>
            <a:r>
              <a:rPr lang="nl-NL">
                <a:latin typeface="Calibri" pitchFamily="34" charset="0"/>
              </a:rPr>
              <a:t>voor geen enkel rein iemand is het geoorloofd de misdadige drempel te betreden;</a:t>
            </a:r>
          </a:p>
          <a:p>
            <a:r>
              <a:rPr lang="nl-NL">
                <a:latin typeface="Calibri" pitchFamily="34" charset="0"/>
              </a:rPr>
              <a:t>maar toen Hecate mij aan het hoofd stelde van het Avernische woud,</a:t>
            </a:r>
          </a:p>
          <a:p>
            <a:r>
              <a:rPr lang="nl-NL">
                <a:latin typeface="Calibri" pitchFamily="34" charset="0"/>
              </a:rPr>
              <a:t>leerde zij zelf mij de straffen der goden en leidde mij door alles heen.</a:t>
            </a:r>
          </a:p>
          <a:p>
            <a:r>
              <a:rPr lang="nl-NL">
                <a:latin typeface="Calibri" pitchFamily="34" charset="0"/>
              </a:rPr>
              <a:t>Rhadamanthus van Knossos bestuurt dit zeer harde rijk</a:t>
            </a:r>
          </a:p>
          <a:p>
            <a:r>
              <a:rPr lang="nl-NL">
                <a:latin typeface="Calibri" pitchFamily="34" charset="0"/>
              </a:rPr>
              <a:t>en hij slaat en hoort de uitvluchten en dwingt om misdaden te bekennen</a:t>
            </a:r>
          </a:p>
          <a:p>
            <a:r>
              <a:rPr lang="nl-NL">
                <a:latin typeface="Calibri" pitchFamily="34" charset="0"/>
              </a:rPr>
              <a:t>die iemand in de bovenwereld, zich verheugend over een nutteloos bedrog,</a:t>
            </a:r>
          </a:p>
          <a:p>
            <a:r>
              <a:rPr lang="nl-NL">
                <a:latin typeface="Calibri" pitchFamily="34" charset="0"/>
              </a:rPr>
              <a:t>uitgesteld heeft tot de late dood.</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7C4E1C65-F2D0-4AFC-A102-7C2E1AAF11E1}" type="slidenum">
              <a:rPr lang="nl-NL"/>
              <a:pPr>
                <a:defRPr/>
              </a:pPr>
              <a:t>93</a:t>
            </a:fld>
            <a:endParaRPr lang="nl-NL"/>
          </a:p>
        </p:txBody>
      </p:sp>
      <p:sp>
        <p:nvSpPr>
          <p:cNvPr id="96259" name="Tekstvak 2"/>
          <p:cNvSpPr txBox="1">
            <a:spLocks noChangeArrowheads="1"/>
          </p:cNvSpPr>
          <p:nvPr/>
        </p:nvSpPr>
        <p:spPr bwMode="auto">
          <a:xfrm>
            <a:off x="684213" y="115888"/>
            <a:ext cx="8208962" cy="3416300"/>
          </a:xfrm>
          <a:prstGeom prst="rect">
            <a:avLst/>
          </a:prstGeom>
          <a:noFill/>
          <a:ln w="9525">
            <a:noFill/>
            <a:miter lim="800000"/>
            <a:headEnd/>
            <a:tailEnd/>
          </a:ln>
        </p:spPr>
        <p:txBody>
          <a:bodyPr>
            <a:spAutoFit/>
          </a:bodyPr>
          <a:lstStyle/>
          <a:p>
            <a:r>
              <a:rPr lang="en-US">
                <a:latin typeface="Calibri" pitchFamily="34" charset="0"/>
              </a:rPr>
              <a:t>570   Continuo sontis ultrix accincta flagello</a:t>
            </a:r>
            <a:endParaRPr lang="nl-NL">
              <a:latin typeface="Calibri" pitchFamily="34" charset="0"/>
            </a:endParaRPr>
          </a:p>
          <a:p>
            <a:r>
              <a:rPr lang="en-US">
                <a:latin typeface="Calibri" pitchFamily="34" charset="0"/>
              </a:rPr>
              <a:t>571   Tisiphone quatit insultans, torvosque sinistra</a:t>
            </a:r>
            <a:endParaRPr lang="nl-NL">
              <a:latin typeface="Calibri" pitchFamily="34" charset="0"/>
            </a:endParaRPr>
          </a:p>
          <a:p>
            <a:r>
              <a:rPr lang="en-US">
                <a:latin typeface="Calibri" pitchFamily="34" charset="0"/>
              </a:rPr>
              <a:t>572   intentans anguis vocat agmina saeva sororum.</a:t>
            </a:r>
            <a:endParaRPr lang="nl-NL">
              <a:latin typeface="Calibri" pitchFamily="34" charset="0"/>
            </a:endParaRPr>
          </a:p>
          <a:p>
            <a:r>
              <a:rPr lang="en-US">
                <a:latin typeface="Calibri" pitchFamily="34" charset="0"/>
              </a:rPr>
              <a:t>573   Tum demum horrisono stridentes cardine sacrae</a:t>
            </a:r>
            <a:endParaRPr lang="nl-NL">
              <a:latin typeface="Calibri" pitchFamily="34" charset="0"/>
            </a:endParaRPr>
          </a:p>
          <a:p>
            <a:r>
              <a:rPr lang="en-US">
                <a:latin typeface="Calibri" pitchFamily="34" charset="0"/>
              </a:rPr>
              <a:t>574   panduntur portae. Cernis custodia qualis</a:t>
            </a:r>
            <a:endParaRPr lang="nl-NL">
              <a:latin typeface="Calibri" pitchFamily="34" charset="0"/>
            </a:endParaRPr>
          </a:p>
          <a:p>
            <a:r>
              <a:rPr lang="en-US">
                <a:latin typeface="Calibri" pitchFamily="34" charset="0"/>
              </a:rPr>
              <a:t>575   vestibulo sedeat, facies quae limina servet?</a:t>
            </a:r>
            <a:endParaRPr lang="nl-NL">
              <a:latin typeface="Calibri" pitchFamily="34" charset="0"/>
            </a:endParaRPr>
          </a:p>
          <a:p>
            <a:r>
              <a:rPr lang="en-US">
                <a:latin typeface="Calibri" pitchFamily="34" charset="0"/>
              </a:rPr>
              <a:t>576   Quinquaginta atris immanis hiatibus Hydra</a:t>
            </a:r>
            <a:endParaRPr lang="nl-NL">
              <a:latin typeface="Calibri" pitchFamily="34" charset="0"/>
            </a:endParaRPr>
          </a:p>
          <a:p>
            <a:r>
              <a:rPr lang="en-US">
                <a:latin typeface="Calibri" pitchFamily="34" charset="0"/>
              </a:rPr>
              <a:t>577   saevior intus habet sedem. Tum Tartarus ipse</a:t>
            </a:r>
            <a:endParaRPr lang="nl-NL">
              <a:latin typeface="Calibri" pitchFamily="34" charset="0"/>
            </a:endParaRPr>
          </a:p>
          <a:p>
            <a:r>
              <a:rPr lang="en-US">
                <a:latin typeface="Calibri" pitchFamily="34" charset="0"/>
              </a:rPr>
              <a:t>578   bis patet in praeceps tantum tenditque sub umbras</a:t>
            </a:r>
            <a:endParaRPr lang="nl-NL">
              <a:latin typeface="Calibri" pitchFamily="34" charset="0"/>
            </a:endParaRPr>
          </a:p>
          <a:p>
            <a:r>
              <a:rPr lang="en-US">
                <a:latin typeface="Calibri" pitchFamily="34" charset="0"/>
              </a:rPr>
              <a:t>579   quantus ad aetherium caeli suspectus Olympum.</a:t>
            </a:r>
            <a:endParaRPr lang="nl-NL">
              <a:latin typeface="Calibri" pitchFamily="34" charset="0"/>
            </a:endParaRPr>
          </a:p>
          <a:p>
            <a:r>
              <a:rPr lang="en-US">
                <a:latin typeface="Calibri" pitchFamily="34" charset="0"/>
              </a:rPr>
              <a:t>580   Hic genus antiquum Terrae, Titania pubes,</a:t>
            </a:r>
            <a:endParaRPr lang="nl-NL">
              <a:latin typeface="Calibri" pitchFamily="34" charset="0"/>
            </a:endParaRPr>
          </a:p>
          <a:p>
            <a:r>
              <a:rPr lang="en-US">
                <a:latin typeface="Calibri" pitchFamily="34" charset="0"/>
              </a:rPr>
              <a:t>581   fulmine deiecti fundo volvuntur in imo.</a:t>
            </a:r>
            <a:endParaRPr lang="nl-NL">
              <a:latin typeface="Calibri" pitchFamily="34" charset="0"/>
            </a:endParaRPr>
          </a:p>
        </p:txBody>
      </p:sp>
      <p:cxnSp>
        <p:nvCxnSpPr>
          <p:cNvPr id="4" name="Rechte verbindingslijn 3"/>
          <p:cNvCxnSpPr/>
          <p:nvPr/>
        </p:nvCxnSpPr>
        <p:spPr>
          <a:xfrm>
            <a:off x="611188" y="3500438"/>
            <a:ext cx="684053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6261" name="Tekstvak 4"/>
          <p:cNvSpPr txBox="1">
            <a:spLocks noChangeArrowheads="1"/>
          </p:cNvSpPr>
          <p:nvPr/>
        </p:nvSpPr>
        <p:spPr bwMode="auto">
          <a:xfrm>
            <a:off x="684213" y="3441700"/>
            <a:ext cx="8459787" cy="3416300"/>
          </a:xfrm>
          <a:prstGeom prst="rect">
            <a:avLst/>
          </a:prstGeom>
          <a:noFill/>
          <a:ln w="9525">
            <a:noFill/>
            <a:miter lim="800000"/>
            <a:headEnd/>
            <a:tailEnd/>
          </a:ln>
        </p:spPr>
        <p:txBody>
          <a:bodyPr>
            <a:spAutoFit/>
          </a:bodyPr>
          <a:lstStyle/>
          <a:p>
            <a:r>
              <a:rPr lang="nl-NL">
                <a:latin typeface="Calibri" pitchFamily="34" charset="0"/>
              </a:rPr>
              <a:t>Onmiddellijk slaat de wrekende Tisiphone, bewapend met een zweep, de schuldigen,</a:t>
            </a:r>
          </a:p>
          <a:p>
            <a:r>
              <a:rPr lang="nl-NL">
                <a:latin typeface="Calibri" pitchFamily="34" charset="0"/>
              </a:rPr>
              <a:t>op hen af springend, en terwijl ze hen met haar linkerhand grimmige</a:t>
            </a:r>
          </a:p>
          <a:p>
            <a:r>
              <a:rPr lang="nl-NL">
                <a:latin typeface="Calibri" pitchFamily="34" charset="0"/>
              </a:rPr>
              <a:t>slangen voorhoudt, roept zij de wrede kolonnes van haar zusters.</a:t>
            </a:r>
          </a:p>
          <a:p>
            <a:r>
              <a:rPr lang="nl-NL">
                <a:latin typeface="Calibri" pitchFamily="34" charset="0"/>
              </a:rPr>
              <a:t>Pas dan worden, knarsend met huiveringwekkend klinkende deurpin, de vervloekte </a:t>
            </a:r>
          </a:p>
          <a:p>
            <a:r>
              <a:rPr lang="nl-NL">
                <a:latin typeface="Calibri" pitchFamily="34" charset="0"/>
              </a:rPr>
              <a:t>deuren geopend. Zie je welke bewaking</a:t>
            </a:r>
          </a:p>
          <a:p>
            <a:r>
              <a:rPr lang="nl-NL">
                <a:latin typeface="Calibri" pitchFamily="34" charset="0"/>
              </a:rPr>
              <a:t>in de hal zit, welke gestalte de drempels bewaakt?</a:t>
            </a:r>
          </a:p>
          <a:p>
            <a:r>
              <a:rPr lang="nl-NL">
                <a:latin typeface="Calibri" pitchFamily="34" charset="0"/>
              </a:rPr>
              <a:t>De reusachtige Hydra met vijftig donker gapende muilen</a:t>
            </a:r>
          </a:p>
          <a:p>
            <a:r>
              <a:rPr lang="nl-NL">
                <a:latin typeface="Calibri" pitchFamily="34" charset="0"/>
              </a:rPr>
              <a:t>heeft, nog woester, binnen haar zetel. Dan staat de Tartarus zelf</a:t>
            </a:r>
          </a:p>
          <a:p>
            <a:r>
              <a:rPr lang="nl-NL">
                <a:latin typeface="Calibri" pitchFamily="34" charset="0"/>
              </a:rPr>
              <a:t>tweemaal zo ver steil naar beneden open en strekt zich uit tot diep in de schimmen</a:t>
            </a:r>
          </a:p>
          <a:p>
            <a:r>
              <a:rPr lang="nl-NL">
                <a:latin typeface="Calibri" pitchFamily="34" charset="0"/>
              </a:rPr>
              <a:t>als bij het omhoog kijken naar de hemel, naar de hemelse Olympus.</a:t>
            </a:r>
          </a:p>
          <a:p>
            <a:r>
              <a:rPr lang="nl-NL">
                <a:latin typeface="Calibri" pitchFamily="34" charset="0"/>
              </a:rPr>
              <a:t>Hier wentelt zich het oude geslacht van de aarde, de Titanen,</a:t>
            </a:r>
          </a:p>
          <a:p>
            <a:r>
              <a:rPr lang="nl-NL">
                <a:latin typeface="Calibri" pitchFamily="34" charset="0"/>
              </a:rPr>
              <a:t>op het diepste punt van de bodem neergeworpen door de bliksem.</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3C35B2F2-AD12-493D-81EE-B8F480F7B1F2}" type="slidenum">
              <a:rPr lang="nl-NL"/>
              <a:pPr>
                <a:defRPr/>
              </a:pPr>
              <a:t>94</a:t>
            </a:fld>
            <a:endParaRPr lang="nl-NL"/>
          </a:p>
        </p:txBody>
      </p:sp>
      <p:sp>
        <p:nvSpPr>
          <p:cNvPr id="97283" name="Rechthoek 2"/>
          <p:cNvSpPr>
            <a:spLocks noChangeArrowheads="1"/>
          </p:cNvSpPr>
          <p:nvPr/>
        </p:nvSpPr>
        <p:spPr bwMode="auto">
          <a:xfrm>
            <a:off x="611188" y="333375"/>
            <a:ext cx="7921625" cy="6370638"/>
          </a:xfrm>
          <a:prstGeom prst="rect">
            <a:avLst/>
          </a:prstGeom>
          <a:noFill/>
          <a:ln w="9525">
            <a:noFill/>
            <a:miter lim="800000"/>
            <a:headEnd/>
            <a:tailEnd/>
          </a:ln>
        </p:spPr>
        <p:txBody>
          <a:bodyPr>
            <a:spAutoFit/>
          </a:bodyPr>
          <a:lstStyle/>
          <a:p>
            <a:r>
              <a:rPr lang="nl-NL" sz="2400">
                <a:latin typeface="Calibri" pitchFamily="34" charset="0"/>
                <a:sym typeface="Symbol" pitchFamily="18" charset="2"/>
              </a:rPr>
              <a:t></a:t>
            </a:r>
          </a:p>
          <a:p>
            <a:r>
              <a:rPr lang="nl-NL" sz="2400">
                <a:latin typeface="Calibri" pitchFamily="34" charset="0"/>
                <a:sym typeface="Symbol" pitchFamily="18" charset="2"/>
              </a:rPr>
              <a:t>Aeneas heeft nu wel voldoende indrukken opgedaan van de Tartarus om te weten dat ie daar niet naar toe moet: pappie Anchises zit natuurlijk in het Elysium.</a:t>
            </a:r>
          </a:p>
          <a:p>
            <a:endParaRPr lang="nl-NL" sz="2400">
              <a:latin typeface="Calibri" pitchFamily="34" charset="0"/>
              <a:sym typeface="Symbol" pitchFamily="18" charset="2"/>
            </a:endParaRPr>
          </a:p>
          <a:p>
            <a:r>
              <a:rPr lang="nl-NL" sz="2400">
                <a:latin typeface="Calibri" pitchFamily="34" charset="0"/>
                <a:sym typeface="Symbol" pitchFamily="18" charset="2"/>
              </a:rPr>
              <a:t>Het Elysium wordt beschreven als een “locus amoenus”, een bekoorlijke plaats, die in de literatuur wel vaker voorkomt als tegenhanger van plaatsen vol ellende.</a:t>
            </a:r>
          </a:p>
          <a:p>
            <a:endParaRPr lang="nl-NL" sz="2400">
              <a:latin typeface="Calibri" pitchFamily="34" charset="0"/>
              <a:sym typeface="Symbol" pitchFamily="18" charset="2"/>
            </a:endParaRPr>
          </a:p>
          <a:p>
            <a:r>
              <a:rPr lang="nl-NL" sz="2400">
                <a:latin typeface="Calibri" pitchFamily="34" charset="0"/>
                <a:sym typeface="Symbol" pitchFamily="18" charset="2"/>
              </a:rPr>
              <a:t>Daar bevindt zich Anchises en na wat rondvragen en rondkijken (echt een stel toeristen, die Aeneas en Sibylla), krijgen ze de weg gewezen door Musaeus, ook al in de onderwereld aanwezig als schim, de leerling van Orpheus.</a:t>
            </a:r>
          </a:p>
          <a:p>
            <a:endParaRPr lang="nl-NL" sz="2400">
              <a:latin typeface="Calibri" pitchFamily="34" charset="0"/>
              <a:sym typeface="Symbol" pitchFamily="18" charset="2"/>
            </a:endParaRPr>
          </a:p>
          <a:p>
            <a:r>
              <a:rPr lang="nl-NL" sz="2400">
                <a:latin typeface="Calibri" pitchFamily="34" charset="0"/>
                <a:sym typeface="Symbol" pitchFamily="18" charset="2"/>
              </a:rPr>
              <a:t>En dan ziet Anchises zijn langverwachte zoon in de verte aankomen. Hij heeft iemand bij zich. Toch weer een  schoondochter na Creüsa? Mwah, aan de oude kant….</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572C0F79-7BAA-4020-8B7D-80E353031934}" type="slidenum">
              <a:rPr lang="nl-NL"/>
              <a:pPr>
                <a:defRPr/>
              </a:pPr>
              <a:t>95</a:t>
            </a:fld>
            <a:endParaRPr lang="nl-NL"/>
          </a:p>
        </p:txBody>
      </p:sp>
      <p:sp>
        <p:nvSpPr>
          <p:cNvPr id="98307" name="Tekstvak 2"/>
          <p:cNvSpPr txBox="1">
            <a:spLocks noChangeArrowheads="1"/>
          </p:cNvSpPr>
          <p:nvPr/>
        </p:nvSpPr>
        <p:spPr bwMode="auto">
          <a:xfrm>
            <a:off x="684213" y="260350"/>
            <a:ext cx="8135937" cy="2862263"/>
          </a:xfrm>
          <a:prstGeom prst="rect">
            <a:avLst/>
          </a:prstGeom>
          <a:noFill/>
          <a:ln w="9525">
            <a:noFill/>
            <a:miter lim="800000"/>
            <a:headEnd/>
            <a:tailEnd/>
          </a:ln>
        </p:spPr>
        <p:txBody>
          <a:bodyPr>
            <a:spAutoFit/>
          </a:bodyPr>
          <a:lstStyle/>
          <a:p>
            <a:r>
              <a:rPr lang="en-US">
                <a:latin typeface="Calibri" pitchFamily="34" charset="0"/>
              </a:rPr>
              <a:t>635   Occupat Aeneas aditum corpusque recenti</a:t>
            </a:r>
            <a:endParaRPr lang="nl-NL">
              <a:latin typeface="Calibri" pitchFamily="34" charset="0"/>
            </a:endParaRPr>
          </a:p>
          <a:p>
            <a:r>
              <a:rPr lang="en-US">
                <a:latin typeface="Calibri" pitchFamily="34" charset="0"/>
              </a:rPr>
              <a:t>636   spargit aqua ramumque adverso in limine figit.</a:t>
            </a:r>
            <a:endParaRPr lang="nl-NL">
              <a:latin typeface="Calibri" pitchFamily="34" charset="0"/>
            </a:endParaRPr>
          </a:p>
          <a:p>
            <a:r>
              <a:rPr lang="en-US">
                <a:latin typeface="Calibri" pitchFamily="34" charset="0"/>
              </a:rPr>
              <a:t>637   His demum exactis, perfecto munere divae,</a:t>
            </a:r>
            <a:endParaRPr lang="nl-NL">
              <a:latin typeface="Calibri" pitchFamily="34" charset="0"/>
            </a:endParaRPr>
          </a:p>
          <a:p>
            <a:r>
              <a:rPr lang="en-US">
                <a:latin typeface="Calibri" pitchFamily="34" charset="0"/>
              </a:rPr>
              <a:t>638   devenere locos laetos et amoena virecta</a:t>
            </a:r>
            <a:endParaRPr lang="nl-NL">
              <a:latin typeface="Calibri" pitchFamily="34" charset="0"/>
            </a:endParaRPr>
          </a:p>
          <a:p>
            <a:r>
              <a:rPr lang="en-US">
                <a:latin typeface="Calibri" pitchFamily="34" charset="0"/>
              </a:rPr>
              <a:t>639   fortunatorum nemorum sedesque beatas.</a:t>
            </a:r>
            <a:endParaRPr lang="nl-NL">
              <a:latin typeface="Calibri" pitchFamily="34" charset="0"/>
            </a:endParaRPr>
          </a:p>
          <a:p>
            <a:r>
              <a:rPr lang="en-US">
                <a:latin typeface="Calibri" pitchFamily="34" charset="0"/>
              </a:rPr>
              <a:t>640   Largior hic campos aether et lumine vestit</a:t>
            </a:r>
            <a:endParaRPr lang="nl-NL">
              <a:latin typeface="Calibri" pitchFamily="34" charset="0"/>
            </a:endParaRPr>
          </a:p>
          <a:p>
            <a:r>
              <a:rPr lang="en-US">
                <a:latin typeface="Calibri" pitchFamily="34" charset="0"/>
              </a:rPr>
              <a:t>641   purpureo, solemque suum, sua sidera norunt.</a:t>
            </a:r>
            <a:endParaRPr lang="nl-NL">
              <a:latin typeface="Calibri" pitchFamily="34" charset="0"/>
            </a:endParaRPr>
          </a:p>
          <a:p>
            <a:r>
              <a:rPr lang="en-US">
                <a:latin typeface="Calibri" pitchFamily="34" charset="0"/>
              </a:rPr>
              <a:t>642   Pars in gramineis exercent membra palaestris,</a:t>
            </a:r>
            <a:endParaRPr lang="nl-NL">
              <a:latin typeface="Calibri" pitchFamily="34" charset="0"/>
            </a:endParaRPr>
          </a:p>
          <a:p>
            <a:r>
              <a:rPr lang="en-US">
                <a:latin typeface="Calibri" pitchFamily="34" charset="0"/>
              </a:rPr>
              <a:t>643   contendunt ludo et fulva luctantur harena;</a:t>
            </a:r>
            <a:endParaRPr lang="nl-NL">
              <a:latin typeface="Calibri" pitchFamily="34" charset="0"/>
            </a:endParaRPr>
          </a:p>
          <a:p>
            <a:r>
              <a:rPr lang="en-US">
                <a:latin typeface="Calibri" pitchFamily="34" charset="0"/>
              </a:rPr>
              <a:t>644   pars pedibus plaudunt choreas et carmina dicunt.</a:t>
            </a:r>
            <a:endParaRPr lang="nl-NL">
              <a:latin typeface="Calibri" pitchFamily="34" charset="0"/>
            </a:endParaRPr>
          </a:p>
        </p:txBody>
      </p:sp>
      <p:cxnSp>
        <p:nvCxnSpPr>
          <p:cNvPr id="4" name="Rechte verbindingslijn 3"/>
          <p:cNvCxnSpPr/>
          <p:nvPr/>
        </p:nvCxnSpPr>
        <p:spPr>
          <a:xfrm>
            <a:off x="611188" y="3141663"/>
            <a:ext cx="684053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8309" name="Tekstvak 4"/>
          <p:cNvSpPr txBox="1">
            <a:spLocks noChangeArrowheads="1"/>
          </p:cNvSpPr>
          <p:nvPr/>
        </p:nvSpPr>
        <p:spPr bwMode="auto">
          <a:xfrm>
            <a:off x="684213" y="3357563"/>
            <a:ext cx="8135937" cy="2862262"/>
          </a:xfrm>
          <a:prstGeom prst="rect">
            <a:avLst/>
          </a:prstGeom>
          <a:noFill/>
          <a:ln w="9525">
            <a:noFill/>
            <a:miter lim="800000"/>
            <a:headEnd/>
            <a:tailEnd/>
          </a:ln>
        </p:spPr>
        <p:txBody>
          <a:bodyPr>
            <a:spAutoFit/>
          </a:bodyPr>
          <a:lstStyle/>
          <a:p>
            <a:r>
              <a:rPr lang="nl-NL">
                <a:latin typeface="Calibri" pitchFamily="34" charset="0"/>
              </a:rPr>
              <a:t>Aeneas betreedt de ingang en zijn lichaam besprenkelt</a:t>
            </a:r>
          </a:p>
          <a:p>
            <a:r>
              <a:rPr lang="nl-NL">
                <a:latin typeface="Calibri" pitchFamily="34" charset="0"/>
              </a:rPr>
              <a:t>hij met fris water en hij maakt de tak vast op de deurpost er tegenover.</a:t>
            </a:r>
          </a:p>
          <a:p>
            <a:r>
              <a:rPr lang="nl-NL">
                <a:latin typeface="Calibri" pitchFamily="34" charset="0"/>
              </a:rPr>
              <a:t>Nadat deze dingen eindelijk uitgevoerd zijn, kwamen ze, na het geschenk aan de</a:t>
            </a:r>
          </a:p>
          <a:p>
            <a:r>
              <a:rPr lang="nl-NL">
                <a:latin typeface="Calibri" pitchFamily="34" charset="0"/>
              </a:rPr>
              <a:t>godin voltooid te hebben, aan op vreugdevolle plekken en lieflijke groene plekken</a:t>
            </a:r>
          </a:p>
          <a:p>
            <a:r>
              <a:rPr lang="nl-NL">
                <a:latin typeface="Calibri" pitchFamily="34" charset="0"/>
              </a:rPr>
              <a:t>van gezegende wouden en bij gelukkige woonplaatsen.</a:t>
            </a:r>
          </a:p>
          <a:p>
            <a:r>
              <a:rPr lang="nl-NL">
                <a:latin typeface="Calibri" pitchFamily="34" charset="0"/>
              </a:rPr>
              <a:t>Rijkelijker  en met een stralend licht bedekt hier een ether de velden</a:t>
            </a:r>
          </a:p>
          <a:p>
            <a:r>
              <a:rPr lang="nl-NL">
                <a:latin typeface="Calibri" pitchFamily="34" charset="0"/>
              </a:rPr>
              <a:t>en ze kennen hun eigen zon, hun eigen sterren.</a:t>
            </a:r>
          </a:p>
          <a:p>
            <a:r>
              <a:rPr lang="nl-NL">
                <a:latin typeface="Calibri" pitchFamily="34" charset="0"/>
              </a:rPr>
              <a:t>Een deel oefent de ledematen in grasrijke worstelplaatsen,</a:t>
            </a:r>
          </a:p>
          <a:p>
            <a:r>
              <a:rPr lang="nl-NL">
                <a:latin typeface="Calibri" pitchFamily="34" charset="0"/>
              </a:rPr>
              <a:t>ze spannen zich in in hun spel en ze worstelen in het bruingele zand;</a:t>
            </a:r>
          </a:p>
          <a:p>
            <a:r>
              <a:rPr lang="nl-NL">
                <a:latin typeface="Calibri" pitchFamily="34" charset="0"/>
              </a:rPr>
              <a:t>een deel stampt de reidans en zingt liedjes.</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B22CD607-415A-4F45-BFC4-B37067E35B0D}" type="slidenum">
              <a:rPr lang="nl-NL"/>
              <a:pPr>
                <a:defRPr/>
              </a:pPr>
              <a:t>96</a:t>
            </a:fld>
            <a:endParaRPr lang="nl-NL"/>
          </a:p>
        </p:txBody>
      </p:sp>
      <p:sp>
        <p:nvSpPr>
          <p:cNvPr id="99331" name="Tekstvak 2"/>
          <p:cNvSpPr txBox="1">
            <a:spLocks noChangeArrowheads="1"/>
          </p:cNvSpPr>
          <p:nvPr/>
        </p:nvSpPr>
        <p:spPr bwMode="auto">
          <a:xfrm>
            <a:off x="827088" y="260350"/>
            <a:ext cx="6265862" cy="3140075"/>
          </a:xfrm>
          <a:prstGeom prst="rect">
            <a:avLst/>
          </a:prstGeom>
          <a:noFill/>
          <a:ln w="9525">
            <a:noFill/>
            <a:miter lim="800000"/>
            <a:headEnd/>
            <a:tailEnd/>
          </a:ln>
        </p:spPr>
        <p:txBody>
          <a:bodyPr>
            <a:spAutoFit/>
          </a:bodyPr>
          <a:lstStyle/>
          <a:p>
            <a:r>
              <a:rPr lang="en-US">
                <a:latin typeface="Calibri" pitchFamily="34" charset="0"/>
              </a:rPr>
              <a:t>645   Nec non Threicius longa cum veste sacerdos</a:t>
            </a:r>
            <a:endParaRPr lang="nl-NL">
              <a:latin typeface="Calibri" pitchFamily="34" charset="0"/>
            </a:endParaRPr>
          </a:p>
          <a:p>
            <a:r>
              <a:rPr lang="en-US">
                <a:latin typeface="Calibri" pitchFamily="34" charset="0"/>
              </a:rPr>
              <a:t>646   obloquitur numeris septem discrimina vocum,</a:t>
            </a:r>
            <a:endParaRPr lang="nl-NL">
              <a:latin typeface="Calibri" pitchFamily="34" charset="0"/>
            </a:endParaRPr>
          </a:p>
          <a:p>
            <a:r>
              <a:rPr lang="en-US">
                <a:latin typeface="Calibri" pitchFamily="34" charset="0"/>
              </a:rPr>
              <a:t>647   iamque eadem digitis, iam pectine pulsat eburno.</a:t>
            </a:r>
            <a:endParaRPr lang="nl-NL">
              <a:latin typeface="Calibri" pitchFamily="34" charset="0"/>
            </a:endParaRPr>
          </a:p>
          <a:p>
            <a:r>
              <a:rPr lang="en-US">
                <a:latin typeface="Calibri" pitchFamily="34" charset="0"/>
              </a:rPr>
              <a:t>648   Hic genus antiquum Teucri, pulcherrima proles,</a:t>
            </a:r>
            <a:endParaRPr lang="nl-NL">
              <a:latin typeface="Calibri" pitchFamily="34" charset="0"/>
            </a:endParaRPr>
          </a:p>
          <a:p>
            <a:r>
              <a:rPr lang="en-US">
                <a:latin typeface="Calibri" pitchFamily="34" charset="0"/>
              </a:rPr>
              <a:t>649   magnanimi heroes nati melioribus annis,</a:t>
            </a:r>
            <a:endParaRPr lang="nl-NL">
              <a:latin typeface="Calibri" pitchFamily="34" charset="0"/>
            </a:endParaRPr>
          </a:p>
          <a:p>
            <a:r>
              <a:rPr lang="en-US">
                <a:latin typeface="Calibri" pitchFamily="34" charset="0"/>
              </a:rPr>
              <a:t>650   Ilusque Assaracusque et Troiae Dardanus auctor.</a:t>
            </a:r>
            <a:endParaRPr lang="nl-NL">
              <a:latin typeface="Calibri" pitchFamily="34" charset="0"/>
            </a:endParaRPr>
          </a:p>
          <a:p>
            <a:r>
              <a:rPr lang="en-US">
                <a:latin typeface="Calibri" pitchFamily="34" charset="0"/>
              </a:rPr>
              <a:t>651   Arma procul currusque virum miratur inanis;</a:t>
            </a:r>
            <a:endParaRPr lang="nl-NL">
              <a:latin typeface="Calibri" pitchFamily="34" charset="0"/>
            </a:endParaRPr>
          </a:p>
          <a:p>
            <a:r>
              <a:rPr lang="en-US">
                <a:latin typeface="Calibri" pitchFamily="34" charset="0"/>
              </a:rPr>
              <a:t>652   stant terra defixae hastae passimque soluti</a:t>
            </a:r>
            <a:endParaRPr lang="nl-NL">
              <a:latin typeface="Calibri" pitchFamily="34" charset="0"/>
            </a:endParaRPr>
          </a:p>
          <a:p>
            <a:r>
              <a:rPr lang="en-US">
                <a:latin typeface="Calibri" pitchFamily="34" charset="0"/>
              </a:rPr>
              <a:t>653   per campum pascuntur equi. Quae gratia currum</a:t>
            </a:r>
            <a:endParaRPr lang="nl-NL">
              <a:latin typeface="Calibri" pitchFamily="34" charset="0"/>
            </a:endParaRPr>
          </a:p>
          <a:p>
            <a:r>
              <a:rPr lang="en-US">
                <a:latin typeface="Calibri" pitchFamily="34" charset="0"/>
              </a:rPr>
              <a:t>654   armorumque fuit vivis, quae cura nitentis</a:t>
            </a:r>
            <a:endParaRPr lang="nl-NL">
              <a:latin typeface="Calibri" pitchFamily="34" charset="0"/>
            </a:endParaRPr>
          </a:p>
          <a:p>
            <a:r>
              <a:rPr lang="en-US">
                <a:latin typeface="Calibri" pitchFamily="34" charset="0"/>
              </a:rPr>
              <a:t>655   pascere equos, eadem sequitur tellure repostos.</a:t>
            </a:r>
            <a:endParaRPr lang="nl-NL">
              <a:latin typeface="Calibri" pitchFamily="34" charset="0"/>
            </a:endParaRPr>
          </a:p>
        </p:txBody>
      </p:sp>
      <p:cxnSp>
        <p:nvCxnSpPr>
          <p:cNvPr id="4" name="Rechte verbindingslijn 3"/>
          <p:cNvCxnSpPr/>
          <p:nvPr/>
        </p:nvCxnSpPr>
        <p:spPr>
          <a:xfrm>
            <a:off x="611188" y="3500438"/>
            <a:ext cx="684053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9333" name="Tekstvak 4"/>
          <p:cNvSpPr txBox="1">
            <a:spLocks noChangeArrowheads="1"/>
          </p:cNvSpPr>
          <p:nvPr/>
        </p:nvSpPr>
        <p:spPr bwMode="auto">
          <a:xfrm>
            <a:off x="827088" y="3573463"/>
            <a:ext cx="8137525" cy="3138487"/>
          </a:xfrm>
          <a:prstGeom prst="rect">
            <a:avLst/>
          </a:prstGeom>
          <a:noFill/>
          <a:ln w="9525">
            <a:noFill/>
            <a:miter lim="800000"/>
            <a:headEnd/>
            <a:tailEnd/>
          </a:ln>
        </p:spPr>
        <p:txBody>
          <a:bodyPr>
            <a:spAutoFit/>
          </a:bodyPr>
          <a:lstStyle/>
          <a:p>
            <a:r>
              <a:rPr lang="nl-NL">
                <a:latin typeface="Calibri" pitchFamily="34" charset="0"/>
              </a:rPr>
              <a:t>En eveneens speelt de Thracische priester met zijn lange gewaad</a:t>
            </a:r>
          </a:p>
          <a:p>
            <a:r>
              <a:rPr lang="nl-NL">
                <a:latin typeface="Calibri" pitchFamily="34" charset="0"/>
              </a:rPr>
              <a:t>bij het ritme de zeven gescheiden noten,</a:t>
            </a:r>
          </a:p>
          <a:p>
            <a:r>
              <a:rPr lang="nl-NL">
                <a:latin typeface="Calibri" pitchFamily="34" charset="0"/>
              </a:rPr>
              <a:t>en nu eens tokkelt hij diezelfde met zijn vingers, dan weer met een ivoren plectrum.</a:t>
            </a:r>
          </a:p>
          <a:p>
            <a:r>
              <a:rPr lang="nl-NL">
                <a:latin typeface="Calibri" pitchFamily="34" charset="0"/>
              </a:rPr>
              <a:t>Hier is het oude geslacht van Teucer, het edelste nageslacht,</a:t>
            </a:r>
          </a:p>
          <a:p>
            <a:r>
              <a:rPr lang="nl-NL">
                <a:latin typeface="Calibri" pitchFamily="34" charset="0"/>
              </a:rPr>
              <a:t>de grootmoedige helden, geboren in betere jaren,</a:t>
            </a:r>
          </a:p>
          <a:p>
            <a:r>
              <a:rPr lang="nl-NL">
                <a:latin typeface="Calibri" pitchFamily="34" charset="0"/>
              </a:rPr>
              <a:t>zowel Ilus als Assaracus en de stichter van Troje, Dardanus.</a:t>
            </a:r>
          </a:p>
          <a:p>
            <a:r>
              <a:rPr lang="nl-NL">
                <a:latin typeface="Calibri" pitchFamily="34" charset="0"/>
              </a:rPr>
              <a:t>Hij bewondert de wapens op een afstand en de onwerkelijke wagens van de mannen;</a:t>
            </a:r>
          </a:p>
          <a:p>
            <a:r>
              <a:rPr lang="nl-NL">
                <a:latin typeface="Calibri" pitchFamily="34" charset="0"/>
              </a:rPr>
              <a:t>de lansen staan in de grond gestoken en overal grazen de losgemaakte</a:t>
            </a:r>
          </a:p>
          <a:p>
            <a:r>
              <a:rPr lang="nl-NL">
                <a:latin typeface="Calibri" pitchFamily="34" charset="0"/>
              </a:rPr>
              <a:t>paaarden in het veld. De vreugde die ze van hun wagens en</a:t>
            </a:r>
          </a:p>
          <a:p>
            <a:r>
              <a:rPr lang="nl-NL">
                <a:latin typeface="Calibri" pitchFamily="34" charset="0"/>
              </a:rPr>
              <a:t>wapens hadden tijdens hun leven, de zorg die ze hadden om hun glanzende</a:t>
            </a:r>
          </a:p>
          <a:p>
            <a:r>
              <a:rPr lang="nl-NL">
                <a:latin typeface="Calibri" pitchFamily="34" charset="0"/>
              </a:rPr>
              <a:t>paarden te voeden, dezelfde volgt hen nu ze onder de grond begraven zijn.</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376DB8EA-98A4-4405-B8AD-A715AC537D7D}" type="slidenum">
              <a:rPr lang="nl-NL"/>
              <a:pPr>
                <a:defRPr/>
              </a:pPr>
              <a:t>97</a:t>
            </a:fld>
            <a:endParaRPr lang="nl-NL"/>
          </a:p>
        </p:txBody>
      </p:sp>
      <p:sp>
        <p:nvSpPr>
          <p:cNvPr id="100355" name="Tekstvak 2"/>
          <p:cNvSpPr txBox="1">
            <a:spLocks noChangeArrowheads="1"/>
          </p:cNvSpPr>
          <p:nvPr/>
        </p:nvSpPr>
        <p:spPr bwMode="auto">
          <a:xfrm>
            <a:off x="755650" y="333375"/>
            <a:ext cx="7920038" cy="2862263"/>
          </a:xfrm>
          <a:prstGeom prst="rect">
            <a:avLst/>
          </a:prstGeom>
          <a:noFill/>
          <a:ln w="9525">
            <a:noFill/>
            <a:miter lim="800000"/>
            <a:headEnd/>
            <a:tailEnd/>
          </a:ln>
        </p:spPr>
        <p:txBody>
          <a:bodyPr>
            <a:spAutoFit/>
          </a:bodyPr>
          <a:lstStyle/>
          <a:p>
            <a:r>
              <a:rPr lang="en-US">
                <a:latin typeface="Calibri" pitchFamily="34" charset="0"/>
              </a:rPr>
              <a:t>656   Conspicit, ecce, alios dextra laevaque per herbam</a:t>
            </a:r>
            <a:endParaRPr lang="nl-NL">
              <a:latin typeface="Calibri" pitchFamily="34" charset="0"/>
            </a:endParaRPr>
          </a:p>
          <a:p>
            <a:r>
              <a:rPr lang="en-US">
                <a:latin typeface="Calibri" pitchFamily="34" charset="0"/>
              </a:rPr>
              <a:t>657   vescentis laetumque choro paeana canentis</a:t>
            </a:r>
            <a:endParaRPr lang="nl-NL">
              <a:latin typeface="Calibri" pitchFamily="34" charset="0"/>
            </a:endParaRPr>
          </a:p>
          <a:p>
            <a:r>
              <a:rPr lang="en-US">
                <a:latin typeface="Calibri" pitchFamily="34" charset="0"/>
              </a:rPr>
              <a:t>658   inter odoratum lauris nemus, unde superne</a:t>
            </a:r>
            <a:endParaRPr lang="nl-NL">
              <a:latin typeface="Calibri" pitchFamily="34" charset="0"/>
            </a:endParaRPr>
          </a:p>
          <a:p>
            <a:r>
              <a:rPr lang="en-US">
                <a:latin typeface="Calibri" pitchFamily="34" charset="0"/>
              </a:rPr>
              <a:t>659   plurimus Eridani per silvam volvitur amnis.</a:t>
            </a:r>
            <a:endParaRPr lang="nl-NL">
              <a:latin typeface="Calibri" pitchFamily="34" charset="0"/>
            </a:endParaRPr>
          </a:p>
          <a:p>
            <a:r>
              <a:rPr lang="en-US">
                <a:latin typeface="Calibri" pitchFamily="34" charset="0"/>
              </a:rPr>
              <a:t>660   Hic manus ob patriam pugnando vulnera passi,</a:t>
            </a:r>
            <a:endParaRPr lang="nl-NL">
              <a:latin typeface="Calibri" pitchFamily="34" charset="0"/>
            </a:endParaRPr>
          </a:p>
          <a:p>
            <a:r>
              <a:rPr lang="en-US">
                <a:latin typeface="Calibri" pitchFamily="34" charset="0"/>
              </a:rPr>
              <a:t>661   quique sacerdotes casti, dum vita manebat,</a:t>
            </a:r>
            <a:endParaRPr lang="nl-NL">
              <a:latin typeface="Calibri" pitchFamily="34" charset="0"/>
            </a:endParaRPr>
          </a:p>
          <a:p>
            <a:r>
              <a:rPr lang="en-US">
                <a:latin typeface="Calibri" pitchFamily="34" charset="0"/>
              </a:rPr>
              <a:t>662   quique pii vates et Phoebo digna locuti,</a:t>
            </a:r>
            <a:endParaRPr lang="nl-NL">
              <a:latin typeface="Calibri" pitchFamily="34" charset="0"/>
            </a:endParaRPr>
          </a:p>
          <a:p>
            <a:r>
              <a:rPr lang="en-US">
                <a:latin typeface="Calibri" pitchFamily="34" charset="0"/>
              </a:rPr>
              <a:t>663   inventas aut qui vitam excoluere per artis</a:t>
            </a:r>
            <a:endParaRPr lang="nl-NL">
              <a:latin typeface="Calibri" pitchFamily="34" charset="0"/>
            </a:endParaRPr>
          </a:p>
          <a:p>
            <a:r>
              <a:rPr lang="en-US">
                <a:latin typeface="Calibri" pitchFamily="34" charset="0"/>
              </a:rPr>
              <a:t>664   quique sui memores aliquos fecere merendo:</a:t>
            </a:r>
            <a:endParaRPr lang="nl-NL">
              <a:latin typeface="Calibri" pitchFamily="34" charset="0"/>
            </a:endParaRPr>
          </a:p>
          <a:p>
            <a:r>
              <a:rPr lang="en-US">
                <a:latin typeface="Calibri" pitchFamily="34" charset="0"/>
              </a:rPr>
              <a:t>665   omnibus his nivea cinguntur tempora vitta.</a:t>
            </a:r>
            <a:endParaRPr lang="nl-NL">
              <a:latin typeface="Calibri" pitchFamily="34" charset="0"/>
            </a:endParaRPr>
          </a:p>
        </p:txBody>
      </p:sp>
      <p:cxnSp>
        <p:nvCxnSpPr>
          <p:cNvPr id="4" name="Rechte verbindingslijn 3"/>
          <p:cNvCxnSpPr/>
          <p:nvPr/>
        </p:nvCxnSpPr>
        <p:spPr>
          <a:xfrm>
            <a:off x="755650" y="3284538"/>
            <a:ext cx="6840538"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0357" name="Tekstvak 4"/>
          <p:cNvSpPr txBox="1">
            <a:spLocks noChangeArrowheads="1"/>
          </p:cNvSpPr>
          <p:nvPr/>
        </p:nvSpPr>
        <p:spPr bwMode="auto">
          <a:xfrm>
            <a:off x="755650" y="3429000"/>
            <a:ext cx="8137525" cy="2862263"/>
          </a:xfrm>
          <a:prstGeom prst="rect">
            <a:avLst/>
          </a:prstGeom>
          <a:noFill/>
          <a:ln w="9525">
            <a:noFill/>
            <a:miter lim="800000"/>
            <a:headEnd/>
            <a:tailEnd/>
          </a:ln>
        </p:spPr>
        <p:txBody>
          <a:bodyPr>
            <a:spAutoFit/>
          </a:bodyPr>
          <a:lstStyle/>
          <a:p>
            <a:r>
              <a:rPr lang="nl-NL">
                <a:latin typeface="Calibri" pitchFamily="34" charset="0"/>
              </a:rPr>
              <a:t>Kijk, hij aanschouwt anderen rechts en links in het gras</a:t>
            </a:r>
          </a:p>
          <a:p>
            <a:r>
              <a:rPr lang="nl-NL">
                <a:latin typeface="Calibri" pitchFamily="34" charset="0"/>
              </a:rPr>
              <a:t>eten en in koor een vrolijke hymne zingen</a:t>
            </a:r>
          </a:p>
          <a:p>
            <a:r>
              <a:rPr lang="nl-NL">
                <a:latin typeface="Calibri" pitchFamily="34" charset="0"/>
              </a:rPr>
              <a:t>in het door laurierbomen lekker ruikende woud, vanwaar opwaarts</a:t>
            </a:r>
          </a:p>
          <a:p>
            <a:r>
              <a:rPr lang="nl-NL">
                <a:latin typeface="Calibri" pitchFamily="34" charset="0"/>
              </a:rPr>
              <a:t>de rivier de Eridanus in al zijn kracht door het bos stroomt.</a:t>
            </a:r>
          </a:p>
          <a:p>
            <a:r>
              <a:rPr lang="nl-NL">
                <a:latin typeface="Calibri" pitchFamily="34" charset="0"/>
              </a:rPr>
              <a:t>Hier is een groep die wonden hebben/heeft opgelopen bij het vechten voor het</a:t>
            </a:r>
          </a:p>
          <a:p>
            <a:r>
              <a:rPr lang="nl-NL">
                <a:latin typeface="Calibri" pitchFamily="34" charset="0"/>
              </a:rPr>
              <a:t>vaderland, en zij die eerzame priesters waren, zolang hun leven voortduurde,</a:t>
            </a:r>
          </a:p>
          <a:p>
            <a:r>
              <a:rPr lang="nl-NL">
                <a:latin typeface="Calibri" pitchFamily="34" charset="0"/>
              </a:rPr>
              <a:t>en zij die vrome dichters waren en dingen zeiden, die Phoebus waardig waren,</a:t>
            </a:r>
          </a:p>
          <a:p>
            <a:r>
              <a:rPr lang="nl-NL">
                <a:latin typeface="Calibri" pitchFamily="34" charset="0"/>
              </a:rPr>
              <a:t>of zij die door het uitvinden van vormen van kennis het leven verbeterden</a:t>
            </a:r>
          </a:p>
          <a:p>
            <a:r>
              <a:rPr lang="nl-NL">
                <a:latin typeface="Calibri" pitchFamily="34" charset="0"/>
              </a:rPr>
              <a:t>en zij die maakten dat sommigen zich hen herinnerden door hun bewezen diensten:</a:t>
            </a:r>
          </a:p>
          <a:p>
            <a:r>
              <a:rPr lang="nl-NL">
                <a:latin typeface="Calibri" pitchFamily="34" charset="0"/>
              </a:rPr>
              <a:t>voor al dezen worden de slapen omkranst met een sneeuwwitte hoofdband.</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A5C38DE2-922A-452B-BA5E-FD4B87D1FB08}" type="slidenum">
              <a:rPr lang="nl-NL"/>
              <a:pPr>
                <a:defRPr/>
              </a:pPr>
              <a:t>98</a:t>
            </a:fld>
            <a:endParaRPr lang="nl-NL"/>
          </a:p>
        </p:txBody>
      </p:sp>
      <p:sp>
        <p:nvSpPr>
          <p:cNvPr id="101379" name="Tekstvak 2"/>
          <p:cNvSpPr txBox="1">
            <a:spLocks noChangeArrowheads="1"/>
          </p:cNvSpPr>
          <p:nvPr/>
        </p:nvSpPr>
        <p:spPr bwMode="auto">
          <a:xfrm>
            <a:off x="755650" y="260350"/>
            <a:ext cx="6048375" cy="3140075"/>
          </a:xfrm>
          <a:prstGeom prst="rect">
            <a:avLst/>
          </a:prstGeom>
          <a:noFill/>
          <a:ln w="9525">
            <a:noFill/>
            <a:miter lim="800000"/>
            <a:headEnd/>
            <a:tailEnd/>
          </a:ln>
        </p:spPr>
        <p:txBody>
          <a:bodyPr>
            <a:spAutoFit/>
          </a:bodyPr>
          <a:lstStyle/>
          <a:p>
            <a:r>
              <a:rPr lang="en-US">
                <a:latin typeface="Calibri" pitchFamily="34" charset="0"/>
              </a:rPr>
              <a:t>666   Quos circumfusos sic est adfata Sibylla,</a:t>
            </a:r>
            <a:endParaRPr lang="nl-NL">
              <a:latin typeface="Calibri" pitchFamily="34" charset="0"/>
            </a:endParaRPr>
          </a:p>
          <a:p>
            <a:r>
              <a:rPr lang="en-US">
                <a:latin typeface="Calibri" pitchFamily="34" charset="0"/>
              </a:rPr>
              <a:t>667   Musaeum ante omnis (medium nam plurima turba</a:t>
            </a:r>
            <a:endParaRPr lang="nl-NL">
              <a:latin typeface="Calibri" pitchFamily="34" charset="0"/>
            </a:endParaRPr>
          </a:p>
          <a:p>
            <a:r>
              <a:rPr lang="en-US">
                <a:latin typeface="Calibri" pitchFamily="34" charset="0"/>
              </a:rPr>
              <a:t>668   hunc habet atque umeris exstantem suspicit altis):</a:t>
            </a:r>
            <a:endParaRPr lang="nl-NL">
              <a:latin typeface="Calibri" pitchFamily="34" charset="0"/>
            </a:endParaRPr>
          </a:p>
          <a:p>
            <a:r>
              <a:rPr lang="en-US">
                <a:latin typeface="Calibri" pitchFamily="34" charset="0"/>
              </a:rPr>
              <a:t>669   “Dicite, felices animae tuque optime vates,</a:t>
            </a:r>
            <a:endParaRPr lang="nl-NL">
              <a:latin typeface="Calibri" pitchFamily="34" charset="0"/>
            </a:endParaRPr>
          </a:p>
          <a:p>
            <a:r>
              <a:rPr lang="en-US">
                <a:latin typeface="Calibri" pitchFamily="34" charset="0"/>
              </a:rPr>
              <a:t>670   quae regio Anchisen, quis habet locus? Illius ergo</a:t>
            </a:r>
            <a:endParaRPr lang="nl-NL">
              <a:latin typeface="Calibri" pitchFamily="34" charset="0"/>
            </a:endParaRPr>
          </a:p>
          <a:p>
            <a:r>
              <a:rPr lang="en-US">
                <a:latin typeface="Calibri" pitchFamily="34" charset="0"/>
              </a:rPr>
              <a:t>671   venimus et magnos Erebi tranavimus amnis.”</a:t>
            </a:r>
            <a:endParaRPr lang="nl-NL">
              <a:latin typeface="Calibri" pitchFamily="34" charset="0"/>
            </a:endParaRPr>
          </a:p>
          <a:p>
            <a:r>
              <a:rPr lang="en-US">
                <a:latin typeface="Calibri" pitchFamily="34" charset="0"/>
              </a:rPr>
              <a:t>672   Atque huic responsum paucis ita reddidit heros:</a:t>
            </a:r>
            <a:endParaRPr lang="nl-NL">
              <a:latin typeface="Calibri" pitchFamily="34" charset="0"/>
            </a:endParaRPr>
          </a:p>
          <a:p>
            <a:r>
              <a:rPr lang="en-US">
                <a:latin typeface="Calibri" pitchFamily="34" charset="0"/>
              </a:rPr>
              <a:t>673   “Nulli certa domus; lucis habitamus opacis,</a:t>
            </a:r>
            <a:endParaRPr lang="nl-NL">
              <a:latin typeface="Calibri" pitchFamily="34" charset="0"/>
            </a:endParaRPr>
          </a:p>
          <a:p>
            <a:r>
              <a:rPr lang="en-US">
                <a:latin typeface="Calibri" pitchFamily="34" charset="0"/>
              </a:rPr>
              <a:t>674   riparumque toros et prata recentia rivis</a:t>
            </a:r>
            <a:endParaRPr lang="nl-NL">
              <a:latin typeface="Calibri" pitchFamily="34" charset="0"/>
            </a:endParaRPr>
          </a:p>
          <a:p>
            <a:r>
              <a:rPr lang="en-US">
                <a:latin typeface="Calibri" pitchFamily="34" charset="0"/>
              </a:rPr>
              <a:t>675   incolimus. Sed vos, si fert ita corde voluntas,</a:t>
            </a:r>
            <a:endParaRPr lang="nl-NL">
              <a:latin typeface="Calibri" pitchFamily="34" charset="0"/>
            </a:endParaRPr>
          </a:p>
          <a:p>
            <a:r>
              <a:rPr lang="en-US">
                <a:latin typeface="Calibri" pitchFamily="34" charset="0"/>
              </a:rPr>
              <a:t>676   hoc superate iugum, et facili iam tramite sistam.”</a:t>
            </a:r>
            <a:endParaRPr lang="nl-NL">
              <a:latin typeface="Calibri" pitchFamily="34" charset="0"/>
            </a:endParaRPr>
          </a:p>
        </p:txBody>
      </p:sp>
      <p:cxnSp>
        <p:nvCxnSpPr>
          <p:cNvPr id="4" name="Rechte verbindingslijn 3"/>
          <p:cNvCxnSpPr/>
          <p:nvPr/>
        </p:nvCxnSpPr>
        <p:spPr>
          <a:xfrm>
            <a:off x="755650" y="3357563"/>
            <a:ext cx="6840538"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1381" name="Tekstvak 4"/>
          <p:cNvSpPr txBox="1">
            <a:spLocks noChangeArrowheads="1"/>
          </p:cNvSpPr>
          <p:nvPr/>
        </p:nvSpPr>
        <p:spPr bwMode="auto">
          <a:xfrm>
            <a:off x="755650" y="3500438"/>
            <a:ext cx="8137525" cy="3140075"/>
          </a:xfrm>
          <a:prstGeom prst="rect">
            <a:avLst/>
          </a:prstGeom>
          <a:noFill/>
          <a:ln w="9525">
            <a:noFill/>
            <a:miter lim="800000"/>
            <a:headEnd/>
            <a:tailEnd/>
          </a:ln>
        </p:spPr>
        <p:txBody>
          <a:bodyPr>
            <a:spAutoFit/>
          </a:bodyPr>
          <a:lstStyle/>
          <a:p>
            <a:r>
              <a:rPr lang="nl-NL">
                <a:latin typeface="Calibri" pitchFamily="34" charset="0"/>
              </a:rPr>
              <a:t>Tot hen, nadat ze zich rondom haar hadden verdrongen, sprak de Sibylle,</a:t>
            </a:r>
          </a:p>
          <a:p>
            <a:r>
              <a:rPr lang="nl-NL">
                <a:latin typeface="Calibri" pitchFamily="34" charset="0"/>
              </a:rPr>
              <a:t>tot Musaeus voor allen (want een zeer grote menigte houdt hem in het midden en </a:t>
            </a:r>
          </a:p>
          <a:p>
            <a:r>
              <a:rPr lang="nl-NL">
                <a:latin typeface="Calibri" pitchFamily="34" charset="0"/>
              </a:rPr>
              <a:t>kijkt naar hem omhoog die met zijn hoge schouders boven hen uitsteekt):</a:t>
            </a:r>
          </a:p>
          <a:p>
            <a:r>
              <a:rPr lang="nl-NL">
                <a:latin typeface="Calibri" pitchFamily="34" charset="0"/>
              </a:rPr>
              <a:t>“Zegt, gelukkige zielen en gij, voortreffelijke ziener,</a:t>
            </a:r>
          </a:p>
          <a:p>
            <a:r>
              <a:rPr lang="nl-NL">
                <a:latin typeface="Calibri" pitchFamily="34" charset="0"/>
              </a:rPr>
              <a:t>welk gebied heeft Anchises, welke plaats? Vanwege hem</a:t>
            </a:r>
          </a:p>
          <a:p>
            <a:r>
              <a:rPr lang="nl-NL">
                <a:latin typeface="Calibri" pitchFamily="34" charset="0"/>
              </a:rPr>
              <a:t>zijn wij gekomen en zijn wij de grote stromen van de Erebus overgestoken.”</a:t>
            </a:r>
          </a:p>
          <a:p>
            <a:r>
              <a:rPr lang="nl-NL">
                <a:latin typeface="Calibri" pitchFamily="34" charset="0"/>
              </a:rPr>
              <a:t>En haar antwoordde de held met weinig woorden aldus:</a:t>
            </a:r>
          </a:p>
          <a:p>
            <a:r>
              <a:rPr lang="nl-NL">
                <a:latin typeface="Calibri" pitchFamily="34" charset="0"/>
              </a:rPr>
              <a:t>“Voor geen/niemand is het huis zeker; wij wonen in schaduwrijke bossen,</a:t>
            </a:r>
          </a:p>
          <a:p>
            <a:r>
              <a:rPr lang="nl-NL">
                <a:latin typeface="Calibri" pitchFamily="34" charset="0"/>
              </a:rPr>
              <a:t>en de glooiende hellingen van de oevers en de weiden fris door de beken</a:t>
            </a:r>
          </a:p>
          <a:p>
            <a:r>
              <a:rPr lang="nl-NL">
                <a:latin typeface="Calibri" pitchFamily="34" charset="0"/>
              </a:rPr>
              <a:t>bewonen wij. Maar jullie, als de wil in jullie hart jullie zo aanzet,</a:t>
            </a:r>
          </a:p>
          <a:p>
            <a:r>
              <a:rPr lang="nl-NL">
                <a:latin typeface="Calibri" pitchFamily="34" charset="0"/>
              </a:rPr>
              <a:t>moeten deze heuvel over gaan, en ik zal jullie meteen op een makkelijk pad brengen.”</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C7C82EC5-618C-4533-95A8-276B3D0B09C9}" type="slidenum">
              <a:rPr lang="nl-NL"/>
              <a:pPr>
                <a:defRPr/>
              </a:pPr>
              <a:t>99</a:t>
            </a:fld>
            <a:endParaRPr lang="nl-NL"/>
          </a:p>
        </p:txBody>
      </p:sp>
      <p:sp>
        <p:nvSpPr>
          <p:cNvPr id="102403" name="Tekstvak 2"/>
          <p:cNvSpPr txBox="1">
            <a:spLocks noChangeArrowheads="1"/>
          </p:cNvSpPr>
          <p:nvPr/>
        </p:nvSpPr>
        <p:spPr bwMode="auto">
          <a:xfrm>
            <a:off x="684213" y="333375"/>
            <a:ext cx="6119812" cy="2862263"/>
          </a:xfrm>
          <a:prstGeom prst="rect">
            <a:avLst/>
          </a:prstGeom>
          <a:noFill/>
          <a:ln w="9525">
            <a:noFill/>
            <a:miter lim="800000"/>
            <a:headEnd/>
            <a:tailEnd/>
          </a:ln>
        </p:spPr>
        <p:txBody>
          <a:bodyPr>
            <a:spAutoFit/>
          </a:bodyPr>
          <a:lstStyle/>
          <a:p>
            <a:r>
              <a:rPr lang="en-US">
                <a:latin typeface="Calibri" pitchFamily="34" charset="0"/>
              </a:rPr>
              <a:t>677   Dixit, et ante tulit gressum camposque nitentis</a:t>
            </a:r>
            <a:endParaRPr lang="nl-NL">
              <a:latin typeface="Calibri" pitchFamily="34" charset="0"/>
            </a:endParaRPr>
          </a:p>
          <a:p>
            <a:r>
              <a:rPr lang="en-US">
                <a:latin typeface="Calibri" pitchFamily="34" charset="0"/>
              </a:rPr>
              <a:t>678   desuper ostentat; dehinc summa cacumina linquunt.</a:t>
            </a:r>
            <a:endParaRPr lang="nl-NL">
              <a:latin typeface="Calibri" pitchFamily="34" charset="0"/>
            </a:endParaRPr>
          </a:p>
          <a:p>
            <a:r>
              <a:rPr lang="en-US">
                <a:latin typeface="Calibri" pitchFamily="34" charset="0"/>
              </a:rPr>
              <a:t>679   At pater Anchises penitus convalle virenti</a:t>
            </a:r>
            <a:endParaRPr lang="nl-NL">
              <a:latin typeface="Calibri" pitchFamily="34" charset="0"/>
            </a:endParaRPr>
          </a:p>
          <a:p>
            <a:r>
              <a:rPr lang="en-US">
                <a:latin typeface="Calibri" pitchFamily="34" charset="0"/>
              </a:rPr>
              <a:t>680   inclusas animas superumque ad lumen ituras</a:t>
            </a:r>
            <a:endParaRPr lang="nl-NL">
              <a:latin typeface="Calibri" pitchFamily="34" charset="0"/>
            </a:endParaRPr>
          </a:p>
          <a:p>
            <a:r>
              <a:rPr lang="en-US">
                <a:latin typeface="Calibri" pitchFamily="34" charset="0"/>
              </a:rPr>
              <a:t>681   lustrabat studio recolens, omnemque suorum</a:t>
            </a:r>
            <a:endParaRPr lang="nl-NL">
              <a:latin typeface="Calibri" pitchFamily="34" charset="0"/>
            </a:endParaRPr>
          </a:p>
          <a:p>
            <a:r>
              <a:rPr lang="en-US">
                <a:latin typeface="Calibri" pitchFamily="34" charset="0"/>
              </a:rPr>
              <a:t>682   forte recensebat numerum, carosque nepotes</a:t>
            </a:r>
            <a:endParaRPr lang="nl-NL">
              <a:latin typeface="Calibri" pitchFamily="34" charset="0"/>
            </a:endParaRPr>
          </a:p>
          <a:p>
            <a:r>
              <a:rPr lang="en-US">
                <a:latin typeface="Calibri" pitchFamily="34" charset="0"/>
              </a:rPr>
              <a:t>683   fataque fortunasque virum moresque manusque.</a:t>
            </a:r>
            <a:endParaRPr lang="nl-NL">
              <a:latin typeface="Calibri" pitchFamily="34" charset="0"/>
            </a:endParaRPr>
          </a:p>
          <a:p>
            <a:r>
              <a:rPr lang="en-US">
                <a:latin typeface="Calibri" pitchFamily="34" charset="0"/>
              </a:rPr>
              <a:t>684   Isque ubi tendentem adversum per gramina vidit</a:t>
            </a:r>
            <a:endParaRPr lang="nl-NL">
              <a:latin typeface="Calibri" pitchFamily="34" charset="0"/>
            </a:endParaRPr>
          </a:p>
          <a:p>
            <a:r>
              <a:rPr lang="en-US">
                <a:latin typeface="Calibri" pitchFamily="34" charset="0"/>
              </a:rPr>
              <a:t>685   Aenean, alacris palmas utrasque tetendit,</a:t>
            </a:r>
            <a:endParaRPr lang="nl-NL">
              <a:latin typeface="Calibri" pitchFamily="34" charset="0"/>
            </a:endParaRPr>
          </a:p>
          <a:p>
            <a:r>
              <a:rPr lang="en-US">
                <a:latin typeface="Calibri" pitchFamily="34" charset="0"/>
              </a:rPr>
              <a:t>686   effusaeque genis lacrimae et vox excidit ore:</a:t>
            </a:r>
            <a:endParaRPr lang="nl-NL">
              <a:latin typeface="Calibri" pitchFamily="34" charset="0"/>
            </a:endParaRPr>
          </a:p>
        </p:txBody>
      </p:sp>
      <p:cxnSp>
        <p:nvCxnSpPr>
          <p:cNvPr id="4" name="Rechte verbindingslijn 3"/>
          <p:cNvCxnSpPr/>
          <p:nvPr/>
        </p:nvCxnSpPr>
        <p:spPr>
          <a:xfrm>
            <a:off x="755650" y="3284538"/>
            <a:ext cx="6840538"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2405" name="Tekstvak 4"/>
          <p:cNvSpPr txBox="1">
            <a:spLocks noChangeArrowheads="1"/>
          </p:cNvSpPr>
          <p:nvPr/>
        </p:nvSpPr>
        <p:spPr bwMode="auto">
          <a:xfrm>
            <a:off x="755650" y="3573463"/>
            <a:ext cx="8137525" cy="2862262"/>
          </a:xfrm>
          <a:prstGeom prst="rect">
            <a:avLst/>
          </a:prstGeom>
          <a:noFill/>
          <a:ln w="9525">
            <a:noFill/>
            <a:miter lim="800000"/>
            <a:headEnd/>
            <a:tailEnd/>
          </a:ln>
        </p:spPr>
        <p:txBody>
          <a:bodyPr>
            <a:spAutoFit/>
          </a:bodyPr>
          <a:lstStyle/>
          <a:p>
            <a:r>
              <a:rPr lang="nl-NL">
                <a:latin typeface="Calibri" pitchFamily="34" charset="0"/>
              </a:rPr>
              <a:t>Zo sprak hij, en hij ging voor en liet/laat de stralende velden</a:t>
            </a:r>
          </a:p>
          <a:p>
            <a:r>
              <a:rPr lang="nl-NL">
                <a:latin typeface="Calibri" pitchFamily="34" charset="0"/>
              </a:rPr>
              <a:t>van bovenaf zien; vervolgens verlaten/verlieten zij de hoogste toppen.</a:t>
            </a:r>
          </a:p>
          <a:p>
            <a:r>
              <a:rPr lang="nl-NL">
                <a:latin typeface="Calibri" pitchFamily="34" charset="0"/>
              </a:rPr>
              <a:t>Maar vader Anchises bekeek aandachtig de zielen die diep binnen in een groen dal</a:t>
            </a:r>
          </a:p>
          <a:p>
            <a:r>
              <a:rPr lang="nl-NL">
                <a:latin typeface="Calibri" pitchFamily="34" charset="0"/>
              </a:rPr>
              <a:t>waren ingesloten en op het punt stonden naar het licht van de bovenwereld te gaan</a:t>
            </a:r>
          </a:p>
          <a:p>
            <a:r>
              <a:rPr lang="nl-NL">
                <a:latin typeface="Calibri" pitchFamily="34" charset="0"/>
              </a:rPr>
              <a:t>terwijl hij bij zichzelf peinsde, en het hele aantal van de zijnen</a:t>
            </a:r>
          </a:p>
          <a:p>
            <a:r>
              <a:rPr lang="nl-NL">
                <a:latin typeface="Calibri" pitchFamily="34" charset="0"/>
              </a:rPr>
              <a:t>ging hij toevallig net na, en zijn geliefde nakomelingen</a:t>
            </a:r>
          </a:p>
          <a:p>
            <a:r>
              <a:rPr lang="nl-NL">
                <a:latin typeface="Calibri" pitchFamily="34" charset="0"/>
              </a:rPr>
              <a:t>en hun lotgevallen en de wisselvalligheden en hun levenswijze en daden.</a:t>
            </a:r>
          </a:p>
          <a:p>
            <a:r>
              <a:rPr lang="nl-NL">
                <a:latin typeface="Calibri" pitchFamily="34" charset="0"/>
              </a:rPr>
              <a:t>En zodra hij Aeneas (hem) tegemoet zag komen over de weide,</a:t>
            </a:r>
          </a:p>
          <a:p>
            <a:r>
              <a:rPr lang="nl-NL">
                <a:latin typeface="Calibri" pitchFamily="34" charset="0"/>
              </a:rPr>
              <a:t>strekte hij opgewekt zijn beide handen uit,</a:t>
            </a:r>
          </a:p>
          <a:p>
            <a:r>
              <a:rPr lang="nl-NL">
                <a:latin typeface="Calibri" pitchFamily="34" charset="0"/>
              </a:rPr>
              <a:t>en tranen stroomden uit zijn ogen en een woord ontsnapte aan zijn mond:</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2828</TotalTime>
  <Words>16141</Words>
  <Application>Microsoft Office PowerPoint</Application>
  <PresentationFormat>Diavoorstelling (4:3)</PresentationFormat>
  <Paragraphs>1719</Paragraphs>
  <Slides>119</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119</vt:i4>
      </vt:variant>
    </vt:vector>
  </HeadingPairs>
  <TitlesOfParts>
    <vt:vector size="124" baseType="lpstr">
      <vt:lpstr>Calibri</vt:lpstr>
      <vt:lpstr>Arial</vt:lpstr>
      <vt:lpstr>Wingdings</vt:lpstr>
      <vt:lpstr>Symbol</vt:lpstr>
      <vt:lpstr>Office-thema</vt:lpstr>
      <vt:lpstr>Dia 1</vt:lpstr>
      <vt:lpstr>Dia 2</vt:lpstr>
      <vt:lpstr>Examen 2011</vt:lpstr>
      <vt:lpstr>Dia 4</vt:lpstr>
      <vt:lpstr>3 belangrijke werken:</vt:lpstr>
      <vt:lpstr>Belangrijke mensen:</vt:lpstr>
      <vt:lpstr>Dia 7</vt:lpstr>
      <vt:lpstr>Dia 8</vt:lpstr>
      <vt:lpstr>Dia 9</vt:lpstr>
      <vt:lpstr>Dia 10</vt:lpstr>
      <vt:lpstr>Dia 11</vt:lpstr>
      <vt:lpstr>Dia 12</vt:lpstr>
      <vt:lpstr>Dia 13</vt:lpstr>
      <vt:lpstr>Dia 14</vt:lpstr>
      <vt:lpstr>Gebeurtenissen, details, in liber VI</vt:lpstr>
      <vt:lpstr>Dia 16</vt:lpstr>
      <vt:lpstr>Dia 17</vt:lpstr>
      <vt:lpstr>Dia 18</vt:lpstr>
      <vt:lpstr>Dia 19</vt:lpstr>
      <vt:lpstr>Dia 20</vt:lpstr>
      <vt:lpstr>Dia 21</vt:lpstr>
      <vt:lpstr>Dia 22</vt:lpstr>
      <vt:lpstr>Dia 23</vt:lpstr>
      <vt:lpstr>Dia 24</vt:lpstr>
      <vt:lpstr>Dia 25</vt:lpstr>
      <vt:lpstr>Dia 26</vt:lpstr>
      <vt:lpstr>Dia 27</vt:lpstr>
      <vt:lpstr>Dia 28</vt:lpstr>
      <vt:lpstr>Dia 29</vt:lpstr>
      <vt:lpstr>Dia 30</vt:lpstr>
      <vt:lpstr>Dia 31</vt:lpstr>
      <vt:lpstr>Dia 32</vt:lpstr>
      <vt:lpstr>Dia 33</vt:lpstr>
      <vt:lpstr>Dia 34</vt:lpstr>
      <vt:lpstr>Dia 35</vt:lpstr>
      <vt:lpstr>Dia 36</vt:lpstr>
      <vt:lpstr>Dia 37</vt:lpstr>
      <vt:lpstr>Dia 38</vt:lpstr>
      <vt:lpstr>Dia 39</vt:lpstr>
      <vt:lpstr>Dia 40</vt:lpstr>
      <vt:lpstr>Dia 41</vt:lpstr>
      <vt:lpstr>Dia 42</vt:lpstr>
      <vt:lpstr>Dia 43</vt:lpstr>
      <vt:lpstr>Dia 44</vt:lpstr>
      <vt:lpstr>Dia 45</vt:lpstr>
      <vt:lpstr>Dia 46</vt:lpstr>
      <vt:lpstr>Dia 47</vt:lpstr>
      <vt:lpstr>Dia 48</vt:lpstr>
      <vt:lpstr>Dia 49</vt:lpstr>
      <vt:lpstr>Dia 50</vt:lpstr>
      <vt:lpstr>Dia 51</vt:lpstr>
      <vt:lpstr>Dia 52</vt:lpstr>
      <vt:lpstr>Dia 53</vt:lpstr>
      <vt:lpstr>Dia 54</vt:lpstr>
      <vt:lpstr>Dia 55</vt:lpstr>
      <vt:lpstr>Dia 56</vt:lpstr>
      <vt:lpstr>Dia 57</vt:lpstr>
      <vt:lpstr>Dia 58</vt:lpstr>
      <vt:lpstr>Dia 59</vt:lpstr>
      <vt:lpstr>Dia 60</vt:lpstr>
      <vt:lpstr>Dia 61</vt:lpstr>
      <vt:lpstr>Dia 62</vt:lpstr>
      <vt:lpstr>Dia 63</vt:lpstr>
      <vt:lpstr>Dia 64</vt:lpstr>
      <vt:lpstr>Dia 65</vt:lpstr>
      <vt:lpstr>Dia 66</vt:lpstr>
      <vt:lpstr>Dia 67</vt:lpstr>
      <vt:lpstr>Dia 68</vt:lpstr>
      <vt:lpstr>Dia 69</vt:lpstr>
      <vt:lpstr>Dia 70</vt:lpstr>
      <vt:lpstr>Dia 71</vt:lpstr>
      <vt:lpstr>Dia 72</vt:lpstr>
      <vt:lpstr>Dia 73</vt:lpstr>
      <vt:lpstr>Dia 74</vt:lpstr>
      <vt:lpstr>Dia 75</vt:lpstr>
      <vt:lpstr>Dia 76</vt:lpstr>
      <vt:lpstr>Dia 77</vt:lpstr>
      <vt:lpstr>Dia 78</vt:lpstr>
      <vt:lpstr>Dia 79</vt:lpstr>
      <vt:lpstr>Dia 80</vt:lpstr>
      <vt:lpstr>Dia 81</vt:lpstr>
      <vt:lpstr>Dia 82</vt:lpstr>
      <vt:lpstr>Dia 83</vt:lpstr>
      <vt:lpstr>Dia 84</vt:lpstr>
      <vt:lpstr>Dia 85</vt:lpstr>
      <vt:lpstr>Dia 86</vt:lpstr>
      <vt:lpstr>Dia 87</vt:lpstr>
      <vt:lpstr>Dia 88</vt:lpstr>
      <vt:lpstr>Dia 89</vt:lpstr>
      <vt:lpstr>Dia 90</vt:lpstr>
      <vt:lpstr>Dia 91</vt:lpstr>
      <vt:lpstr>Dia 92</vt:lpstr>
      <vt:lpstr>Dia 93</vt:lpstr>
      <vt:lpstr>Dia 94</vt:lpstr>
      <vt:lpstr>Dia 95</vt:lpstr>
      <vt:lpstr>Dia 96</vt:lpstr>
      <vt:lpstr>Dia 97</vt:lpstr>
      <vt:lpstr>Dia 98</vt:lpstr>
      <vt:lpstr>Dia 99</vt:lpstr>
      <vt:lpstr>Dia 100</vt:lpstr>
      <vt:lpstr>Dia 101</vt:lpstr>
      <vt:lpstr>Dia 102</vt:lpstr>
      <vt:lpstr>Dia 103</vt:lpstr>
      <vt:lpstr>Dia 104</vt:lpstr>
      <vt:lpstr>Dia 105</vt:lpstr>
      <vt:lpstr>Dia 106</vt:lpstr>
      <vt:lpstr>Dia 107</vt:lpstr>
      <vt:lpstr>Dia 108</vt:lpstr>
      <vt:lpstr>Dia 109</vt:lpstr>
      <vt:lpstr>Dia 110</vt:lpstr>
      <vt:lpstr>Dia 111</vt:lpstr>
      <vt:lpstr>Dia 112</vt:lpstr>
      <vt:lpstr>Dia 113</vt:lpstr>
      <vt:lpstr>Dia 114</vt:lpstr>
      <vt:lpstr>Dia 115</vt:lpstr>
      <vt:lpstr>Dia 116</vt:lpstr>
      <vt:lpstr>Dia 117</vt:lpstr>
      <vt:lpstr>Dia 118</vt:lpstr>
      <vt:lpstr>Dia 119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Marc</dc:creator>
  <cp:lastModifiedBy>Marc</cp:lastModifiedBy>
  <cp:revision>252</cp:revision>
  <dcterms:created xsi:type="dcterms:W3CDTF">2011-04-03T17:32:29Z</dcterms:created>
  <dcterms:modified xsi:type="dcterms:W3CDTF">2011-04-19T05:10:27Z</dcterms:modified>
</cp:coreProperties>
</file>