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8"/>
  </p:notesMasterIdLst>
  <p:sldIdLst>
    <p:sldId id="277" r:id="rId2"/>
    <p:sldId id="257" r:id="rId3"/>
    <p:sldId id="256" r:id="rId4"/>
    <p:sldId id="258" r:id="rId5"/>
    <p:sldId id="281" r:id="rId6"/>
    <p:sldId id="511" r:id="rId7"/>
    <p:sldId id="492" r:id="rId8"/>
    <p:sldId id="506" r:id="rId9"/>
    <p:sldId id="280" r:id="rId10"/>
    <p:sldId id="507" r:id="rId11"/>
    <p:sldId id="508" r:id="rId12"/>
    <p:sldId id="509" r:id="rId13"/>
    <p:sldId id="510" r:id="rId14"/>
    <p:sldId id="512" r:id="rId15"/>
    <p:sldId id="279" r:id="rId16"/>
    <p:sldId id="491" r:id="rId17"/>
    <p:sldId id="480" r:id="rId18"/>
    <p:sldId id="260" r:id="rId19"/>
    <p:sldId id="261" r:id="rId20"/>
    <p:sldId id="487" r:id="rId21"/>
    <p:sldId id="282" r:id="rId22"/>
    <p:sldId id="488" r:id="rId23"/>
    <p:sldId id="262" r:id="rId24"/>
    <p:sldId id="264" r:id="rId25"/>
    <p:sldId id="483" r:id="rId26"/>
    <p:sldId id="489" r:id="rId27"/>
    <p:sldId id="315" r:id="rId28"/>
    <p:sldId id="494" r:id="rId29"/>
    <p:sldId id="292" r:id="rId30"/>
    <p:sldId id="495" r:id="rId31"/>
    <p:sldId id="484" r:id="rId32"/>
    <p:sldId id="499" r:id="rId33"/>
    <p:sldId id="500" r:id="rId34"/>
    <p:sldId id="502" r:id="rId35"/>
    <p:sldId id="504" r:id="rId36"/>
    <p:sldId id="538" r:id="rId37"/>
    <p:sldId id="505" r:id="rId38"/>
    <p:sldId id="501" r:id="rId39"/>
    <p:sldId id="503" r:id="rId40"/>
    <p:sldId id="263" r:id="rId41"/>
    <p:sldId id="278" r:id="rId42"/>
    <p:sldId id="521" r:id="rId43"/>
    <p:sldId id="493" r:id="rId44"/>
    <p:sldId id="274" r:id="rId45"/>
    <p:sldId id="306" r:id="rId46"/>
    <p:sldId id="305" r:id="rId47"/>
    <p:sldId id="275" r:id="rId48"/>
    <p:sldId id="304" r:id="rId49"/>
    <p:sldId id="486" r:id="rId50"/>
    <p:sldId id="513" r:id="rId51"/>
    <p:sldId id="303" r:id="rId52"/>
    <p:sldId id="514" r:id="rId53"/>
    <p:sldId id="515" r:id="rId54"/>
    <p:sldId id="302" r:id="rId55"/>
    <p:sldId id="485" r:id="rId56"/>
    <p:sldId id="301" r:id="rId57"/>
    <p:sldId id="300" r:id="rId58"/>
    <p:sldId id="496" r:id="rId59"/>
    <p:sldId id="299" r:id="rId60"/>
    <p:sldId id="298" r:id="rId61"/>
    <p:sldId id="490" r:id="rId62"/>
    <p:sldId id="517" r:id="rId63"/>
    <p:sldId id="297" r:id="rId64"/>
    <p:sldId id="516" r:id="rId65"/>
    <p:sldId id="314" r:id="rId66"/>
    <p:sldId id="518" r:id="rId67"/>
    <p:sldId id="313" r:id="rId68"/>
    <p:sldId id="312" r:id="rId69"/>
    <p:sldId id="497" r:id="rId70"/>
    <p:sldId id="311" r:id="rId71"/>
    <p:sldId id="310" r:id="rId72"/>
    <p:sldId id="519" r:id="rId73"/>
    <p:sldId id="309" r:id="rId74"/>
    <p:sldId id="308" r:id="rId75"/>
    <p:sldId id="451" r:id="rId76"/>
    <p:sldId id="296" r:id="rId77"/>
    <p:sldId id="498" r:id="rId78"/>
    <p:sldId id="293" r:id="rId79"/>
    <p:sldId id="446" r:id="rId80"/>
    <p:sldId id="331" r:id="rId81"/>
    <p:sldId id="447" r:id="rId82"/>
    <p:sldId id="330" r:id="rId83"/>
    <p:sldId id="520" r:id="rId84"/>
    <p:sldId id="329" r:id="rId85"/>
    <p:sldId id="328" r:id="rId86"/>
    <p:sldId id="448" r:id="rId87"/>
    <p:sldId id="327" r:id="rId88"/>
    <p:sldId id="522" r:id="rId89"/>
    <p:sldId id="326" r:id="rId90"/>
    <p:sldId id="449" r:id="rId91"/>
    <p:sldId id="523" r:id="rId92"/>
    <p:sldId id="325" r:id="rId93"/>
    <p:sldId id="324" r:id="rId94"/>
    <p:sldId id="323" r:id="rId95"/>
    <p:sldId id="322" r:id="rId96"/>
    <p:sldId id="524" r:id="rId97"/>
    <p:sldId id="294" r:id="rId98"/>
    <p:sldId id="273" r:id="rId99"/>
    <p:sldId id="285" r:id="rId100"/>
    <p:sldId id="344" r:id="rId101"/>
    <p:sldId id="525" r:id="rId102"/>
    <p:sldId id="450" r:id="rId103"/>
    <p:sldId id="526" r:id="rId104"/>
    <p:sldId id="343" r:id="rId105"/>
    <p:sldId id="342" r:id="rId106"/>
    <p:sldId id="527" r:id="rId107"/>
    <p:sldId id="341" r:id="rId108"/>
    <p:sldId id="528" r:id="rId109"/>
    <p:sldId id="340" r:id="rId110"/>
    <p:sldId id="339" r:id="rId111"/>
    <p:sldId id="338" r:id="rId112"/>
    <p:sldId id="529" r:id="rId113"/>
    <p:sldId id="337" r:id="rId114"/>
    <p:sldId id="336" r:id="rId115"/>
    <p:sldId id="335" r:id="rId116"/>
    <p:sldId id="530" r:id="rId117"/>
    <p:sldId id="452" r:id="rId118"/>
    <p:sldId id="334" r:id="rId119"/>
    <p:sldId id="333" r:id="rId120"/>
    <p:sldId id="453" r:id="rId121"/>
    <p:sldId id="531" r:id="rId122"/>
    <p:sldId id="532" r:id="rId123"/>
    <p:sldId id="360" r:id="rId124"/>
    <p:sldId id="533" r:id="rId125"/>
    <p:sldId id="359" r:id="rId126"/>
    <p:sldId id="358" r:id="rId127"/>
    <p:sldId id="534" r:id="rId128"/>
    <p:sldId id="332" r:id="rId129"/>
    <p:sldId id="272" r:id="rId130"/>
    <p:sldId id="458" r:id="rId131"/>
    <p:sldId id="286" r:id="rId132"/>
    <p:sldId id="535" r:id="rId133"/>
    <p:sldId id="454" r:id="rId134"/>
    <p:sldId id="370" r:id="rId135"/>
    <p:sldId id="536" r:id="rId136"/>
    <p:sldId id="455" r:id="rId137"/>
    <p:sldId id="537" r:id="rId138"/>
    <p:sldId id="369" r:id="rId139"/>
    <p:sldId id="456" r:id="rId140"/>
    <p:sldId id="368" r:id="rId141"/>
    <p:sldId id="457" r:id="rId142"/>
    <p:sldId id="539" r:id="rId143"/>
    <p:sldId id="367" r:id="rId144"/>
    <p:sldId id="366" r:id="rId145"/>
    <p:sldId id="540" r:id="rId146"/>
    <p:sldId id="365" r:id="rId147"/>
    <p:sldId id="364" r:id="rId148"/>
    <p:sldId id="541" r:id="rId149"/>
    <p:sldId id="459" r:id="rId150"/>
    <p:sldId id="363" r:id="rId151"/>
    <p:sldId id="362" r:id="rId152"/>
    <p:sldId id="542" r:id="rId153"/>
    <p:sldId id="460" r:id="rId154"/>
    <p:sldId id="373" r:id="rId155"/>
    <p:sldId id="377" r:id="rId156"/>
    <p:sldId id="543" r:id="rId157"/>
    <p:sldId id="461" r:id="rId158"/>
    <p:sldId id="462" r:id="rId159"/>
    <p:sldId id="544" r:id="rId160"/>
    <p:sldId id="371" r:id="rId161"/>
    <p:sldId id="271" r:id="rId162"/>
    <p:sldId id="287" r:id="rId163"/>
    <p:sldId id="545" r:id="rId164"/>
    <p:sldId id="463" r:id="rId165"/>
    <p:sldId id="385" r:id="rId166"/>
    <p:sldId id="546" r:id="rId167"/>
    <p:sldId id="384" r:id="rId168"/>
    <p:sldId id="547" r:id="rId169"/>
    <p:sldId id="383" r:id="rId170"/>
    <p:sldId id="464" r:id="rId171"/>
    <p:sldId id="548" r:id="rId172"/>
    <p:sldId id="382" r:id="rId173"/>
    <p:sldId id="465" r:id="rId174"/>
    <p:sldId id="549" r:id="rId175"/>
    <p:sldId id="381" r:id="rId176"/>
    <p:sldId id="551" r:id="rId177"/>
    <p:sldId id="466" r:id="rId178"/>
    <p:sldId id="380" r:id="rId179"/>
    <p:sldId id="550" r:id="rId180"/>
    <p:sldId id="379" r:id="rId181"/>
    <p:sldId id="409" r:id="rId182"/>
    <p:sldId id="552" r:id="rId183"/>
    <p:sldId id="378" r:id="rId184"/>
    <p:sldId id="270" r:id="rId185"/>
    <p:sldId id="410" r:id="rId186"/>
    <p:sldId id="553" r:id="rId187"/>
    <p:sldId id="288" r:id="rId188"/>
    <p:sldId id="392" r:id="rId189"/>
    <p:sldId id="554" r:id="rId190"/>
    <p:sldId id="391" r:id="rId191"/>
    <p:sldId id="467" r:id="rId192"/>
    <p:sldId id="555" r:id="rId193"/>
    <p:sldId id="390" r:id="rId194"/>
    <p:sldId id="389" r:id="rId195"/>
    <p:sldId id="388" r:id="rId196"/>
    <p:sldId id="387" r:id="rId197"/>
    <p:sldId id="556" r:id="rId198"/>
    <p:sldId id="414" r:id="rId199"/>
    <p:sldId id="557" r:id="rId200"/>
    <p:sldId id="468" r:id="rId201"/>
    <p:sldId id="413" r:id="rId202"/>
    <p:sldId id="412" r:id="rId203"/>
    <p:sldId id="558" r:id="rId204"/>
    <p:sldId id="411" r:id="rId205"/>
    <p:sldId id="416" r:id="rId206"/>
    <p:sldId id="420" r:id="rId207"/>
    <p:sldId id="419" r:id="rId208"/>
    <p:sldId id="559" r:id="rId209"/>
    <p:sldId id="418" r:id="rId210"/>
    <p:sldId id="415" r:id="rId211"/>
    <p:sldId id="560" r:id="rId212"/>
    <p:sldId id="386" r:id="rId213"/>
    <p:sldId id="269" r:id="rId214"/>
    <p:sldId id="561" r:id="rId215"/>
    <p:sldId id="289" r:id="rId216"/>
    <p:sldId id="397" r:id="rId217"/>
    <p:sldId id="396" r:id="rId218"/>
    <p:sldId id="562" r:id="rId219"/>
    <p:sldId id="395" r:id="rId220"/>
    <p:sldId id="563" r:id="rId221"/>
    <p:sldId id="394" r:id="rId222"/>
    <p:sldId id="393" r:id="rId223"/>
    <p:sldId id="346" r:id="rId224"/>
    <p:sldId id="564" r:id="rId225"/>
    <p:sldId id="345" r:id="rId226"/>
    <p:sldId id="268" r:id="rId227"/>
    <p:sldId id="290" r:id="rId228"/>
    <p:sldId id="565" r:id="rId229"/>
    <p:sldId id="566" r:id="rId230"/>
    <p:sldId id="402" r:id="rId231"/>
    <p:sldId id="567" r:id="rId232"/>
    <p:sldId id="568" r:id="rId233"/>
    <p:sldId id="401" r:id="rId234"/>
    <p:sldId id="569" r:id="rId235"/>
    <p:sldId id="400" r:id="rId236"/>
    <p:sldId id="570" r:id="rId237"/>
    <p:sldId id="399" r:id="rId238"/>
    <p:sldId id="471" r:id="rId239"/>
    <p:sldId id="572" r:id="rId240"/>
    <p:sldId id="398" r:id="rId241"/>
    <p:sldId id="423" r:id="rId242"/>
    <p:sldId id="573" r:id="rId243"/>
    <p:sldId id="574" r:id="rId244"/>
    <p:sldId id="347" r:id="rId245"/>
    <p:sldId id="575" r:id="rId246"/>
    <p:sldId id="424" r:id="rId247"/>
    <p:sldId id="469" r:id="rId248"/>
    <p:sldId id="576" r:id="rId249"/>
    <p:sldId id="430" r:id="rId250"/>
    <p:sldId id="577" r:id="rId251"/>
    <p:sldId id="429" r:id="rId252"/>
    <p:sldId id="578" r:id="rId253"/>
    <p:sldId id="428" r:id="rId254"/>
    <p:sldId id="579" r:id="rId255"/>
    <p:sldId id="427" r:id="rId256"/>
    <p:sldId id="470" r:id="rId257"/>
    <p:sldId id="426" r:id="rId258"/>
    <p:sldId id="580" r:id="rId259"/>
    <p:sldId id="425" r:id="rId260"/>
    <p:sldId id="316" r:id="rId261"/>
    <p:sldId id="267" r:id="rId262"/>
    <p:sldId id="291" r:id="rId263"/>
    <p:sldId id="581" r:id="rId264"/>
    <p:sldId id="353" r:id="rId265"/>
    <p:sldId id="582" r:id="rId266"/>
    <p:sldId id="472" r:id="rId267"/>
    <p:sldId id="583" r:id="rId268"/>
    <p:sldId id="352" r:id="rId269"/>
    <p:sldId id="584" r:id="rId270"/>
    <p:sldId id="351" r:id="rId271"/>
    <p:sldId id="350" r:id="rId272"/>
    <p:sldId id="585" r:id="rId273"/>
    <p:sldId id="586" r:id="rId274"/>
    <p:sldId id="432" r:id="rId275"/>
    <p:sldId id="473" r:id="rId276"/>
    <p:sldId id="431" r:id="rId277"/>
    <p:sldId id="587" r:id="rId278"/>
    <p:sldId id="433" r:id="rId279"/>
    <p:sldId id="266" r:id="rId280"/>
    <p:sldId id="265" r:id="rId281"/>
    <p:sldId id="588" r:id="rId282"/>
    <p:sldId id="589" r:id="rId283"/>
    <p:sldId id="474" r:id="rId284"/>
    <p:sldId id="407" r:id="rId285"/>
    <p:sldId id="590" r:id="rId286"/>
    <p:sldId id="406" r:id="rId287"/>
    <p:sldId id="591" r:id="rId288"/>
    <p:sldId id="405" r:id="rId289"/>
    <p:sldId id="404" r:id="rId290"/>
    <p:sldId id="592" r:id="rId291"/>
    <p:sldId id="475" r:id="rId292"/>
    <p:sldId id="593" r:id="rId293"/>
    <p:sldId id="403" r:id="rId294"/>
    <p:sldId id="283" r:id="rId295"/>
    <p:sldId id="594" r:id="rId296"/>
    <p:sldId id="442" r:id="rId297"/>
    <p:sldId id="444" r:id="rId298"/>
    <p:sldId id="445" r:id="rId299"/>
    <p:sldId id="441" r:id="rId300"/>
    <p:sldId id="595" r:id="rId301"/>
    <p:sldId id="596" r:id="rId302"/>
    <p:sldId id="440" r:id="rId303"/>
    <p:sldId id="597" r:id="rId304"/>
    <p:sldId id="598" r:id="rId305"/>
    <p:sldId id="599" r:id="rId306"/>
    <p:sldId id="600" r:id="rId307"/>
    <p:sldId id="601" r:id="rId308"/>
    <p:sldId id="602" r:id="rId309"/>
    <p:sldId id="603" r:id="rId310"/>
    <p:sldId id="604" r:id="rId311"/>
    <p:sldId id="439" r:id="rId312"/>
    <p:sldId id="479" r:id="rId313"/>
    <p:sldId id="438" r:id="rId314"/>
    <p:sldId id="482" r:id="rId315"/>
    <p:sldId id="437" r:id="rId316"/>
    <p:sldId id="481" r:id="rId3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9900"/>
    <a:srgbClr val="FF99FF"/>
    <a:srgbClr val="5427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9" autoAdjust="0"/>
    <p:restoredTop sz="94660" autoAdjust="0"/>
  </p:normalViewPr>
  <p:slideViewPr>
    <p:cSldViewPr snapToGrid="0">
      <p:cViewPr varScale="1">
        <p:scale>
          <a:sx n="116" d="100"/>
          <a:sy n="116" d="100"/>
        </p:scale>
        <p:origin x="360" y="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1F21B-8B01-4548-B39C-357FFEDE304A}" type="datetimeFigureOut">
              <a:rPr lang="en-US" smtClean="0"/>
              <a:t>5/6/2014</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445F7-E6B0-49D9-BE00-ECD13A3C3894}" type="slidenum">
              <a:rPr lang="en-US" smtClean="0"/>
              <a:t>‹nr.›</a:t>
            </a:fld>
            <a:endParaRPr lang="en-US"/>
          </a:p>
        </p:txBody>
      </p:sp>
    </p:spTree>
    <p:extLst>
      <p:ext uri="{BB962C8B-B14F-4D97-AF65-F5344CB8AC3E}">
        <p14:creationId xmlns:p14="http://schemas.microsoft.com/office/powerpoint/2010/main" val="3522352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a:t>
            </a:fld>
            <a:endParaRPr lang="en-US"/>
          </a:p>
        </p:txBody>
      </p:sp>
    </p:spTree>
    <p:extLst>
      <p:ext uri="{BB962C8B-B14F-4D97-AF65-F5344CB8AC3E}">
        <p14:creationId xmlns:p14="http://schemas.microsoft.com/office/powerpoint/2010/main" val="155101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a:t>
            </a:fld>
            <a:endParaRPr lang="en-US"/>
          </a:p>
        </p:txBody>
      </p:sp>
    </p:spTree>
    <p:extLst>
      <p:ext uri="{BB962C8B-B14F-4D97-AF65-F5344CB8AC3E}">
        <p14:creationId xmlns:p14="http://schemas.microsoft.com/office/powerpoint/2010/main" val="1276878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100</a:t>
            </a:fld>
            <a:endParaRPr lang="en-US"/>
          </a:p>
        </p:txBody>
      </p:sp>
    </p:spTree>
    <p:extLst>
      <p:ext uri="{BB962C8B-B14F-4D97-AF65-F5344CB8AC3E}">
        <p14:creationId xmlns:p14="http://schemas.microsoft.com/office/powerpoint/2010/main" val="35585086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101</a:t>
            </a:fld>
            <a:endParaRPr lang="en-US"/>
          </a:p>
        </p:txBody>
      </p:sp>
    </p:spTree>
    <p:extLst>
      <p:ext uri="{BB962C8B-B14F-4D97-AF65-F5344CB8AC3E}">
        <p14:creationId xmlns:p14="http://schemas.microsoft.com/office/powerpoint/2010/main" val="9451972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102</a:t>
            </a:fld>
            <a:endParaRPr lang="en-US"/>
          </a:p>
        </p:txBody>
      </p:sp>
    </p:spTree>
    <p:extLst>
      <p:ext uri="{BB962C8B-B14F-4D97-AF65-F5344CB8AC3E}">
        <p14:creationId xmlns:p14="http://schemas.microsoft.com/office/powerpoint/2010/main" val="42870346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103</a:t>
            </a:fld>
            <a:endParaRPr lang="en-US"/>
          </a:p>
        </p:txBody>
      </p:sp>
    </p:spTree>
    <p:extLst>
      <p:ext uri="{BB962C8B-B14F-4D97-AF65-F5344CB8AC3E}">
        <p14:creationId xmlns:p14="http://schemas.microsoft.com/office/powerpoint/2010/main" val="15321707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104</a:t>
            </a:fld>
            <a:endParaRPr lang="en-US"/>
          </a:p>
        </p:txBody>
      </p:sp>
    </p:spTree>
    <p:extLst>
      <p:ext uri="{BB962C8B-B14F-4D97-AF65-F5344CB8AC3E}">
        <p14:creationId xmlns:p14="http://schemas.microsoft.com/office/powerpoint/2010/main" val="30034157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105</a:t>
            </a:fld>
            <a:endParaRPr lang="en-US"/>
          </a:p>
        </p:txBody>
      </p:sp>
    </p:spTree>
    <p:extLst>
      <p:ext uri="{BB962C8B-B14F-4D97-AF65-F5344CB8AC3E}">
        <p14:creationId xmlns:p14="http://schemas.microsoft.com/office/powerpoint/2010/main" val="18518188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106</a:t>
            </a:fld>
            <a:endParaRPr lang="en-US"/>
          </a:p>
        </p:txBody>
      </p:sp>
    </p:spTree>
    <p:extLst>
      <p:ext uri="{BB962C8B-B14F-4D97-AF65-F5344CB8AC3E}">
        <p14:creationId xmlns:p14="http://schemas.microsoft.com/office/powerpoint/2010/main" val="17449507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107</a:t>
            </a:fld>
            <a:endParaRPr lang="en-US"/>
          </a:p>
        </p:txBody>
      </p:sp>
    </p:spTree>
    <p:extLst>
      <p:ext uri="{BB962C8B-B14F-4D97-AF65-F5344CB8AC3E}">
        <p14:creationId xmlns:p14="http://schemas.microsoft.com/office/powerpoint/2010/main" val="5198340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108</a:t>
            </a:fld>
            <a:endParaRPr lang="en-US"/>
          </a:p>
        </p:txBody>
      </p:sp>
    </p:spTree>
    <p:extLst>
      <p:ext uri="{BB962C8B-B14F-4D97-AF65-F5344CB8AC3E}">
        <p14:creationId xmlns:p14="http://schemas.microsoft.com/office/powerpoint/2010/main" val="36633107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109</a:t>
            </a:fld>
            <a:endParaRPr lang="en-US"/>
          </a:p>
        </p:txBody>
      </p:sp>
    </p:spTree>
    <p:extLst>
      <p:ext uri="{BB962C8B-B14F-4D97-AF65-F5344CB8AC3E}">
        <p14:creationId xmlns:p14="http://schemas.microsoft.com/office/powerpoint/2010/main" val="242425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a:t>
            </a:fld>
            <a:endParaRPr lang="en-US"/>
          </a:p>
        </p:txBody>
      </p:sp>
    </p:spTree>
    <p:extLst>
      <p:ext uri="{BB962C8B-B14F-4D97-AF65-F5344CB8AC3E}">
        <p14:creationId xmlns:p14="http://schemas.microsoft.com/office/powerpoint/2010/main" val="22425727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110</a:t>
            </a:fld>
            <a:endParaRPr lang="en-US"/>
          </a:p>
        </p:txBody>
      </p:sp>
    </p:spTree>
    <p:extLst>
      <p:ext uri="{BB962C8B-B14F-4D97-AF65-F5344CB8AC3E}">
        <p14:creationId xmlns:p14="http://schemas.microsoft.com/office/powerpoint/2010/main" val="33353632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111</a:t>
            </a:fld>
            <a:endParaRPr lang="en-US"/>
          </a:p>
        </p:txBody>
      </p:sp>
    </p:spTree>
    <p:extLst>
      <p:ext uri="{BB962C8B-B14F-4D97-AF65-F5344CB8AC3E}">
        <p14:creationId xmlns:p14="http://schemas.microsoft.com/office/powerpoint/2010/main" val="26480236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112</a:t>
            </a:fld>
            <a:endParaRPr lang="en-US"/>
          </a:p>
        </p:txBody>
      </p:sp>
    </p:spTree>
    <p:extLst>
      <p:ext uri="{BB962C8B-B14F-4D97-AF65-F5344CB8AC3E}">
        <p14:creationId xmlns:p14="http://schemas.microsoft.com/office/powerpoint/2010/main" val="24214593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113</a:t>
            </a:fld>
            <a:endParaRPr lang="en-US"/>
          </a:p>
        </p:txBody>
      </p:sp>
    </p:spTree>
    <p:extLst>
      <p:ext uri="{BB962C8B-B14F-4D97-AF65-F5344CB8AC3E}">
        <p14:creationId xmlns:p14="http://schemas.microsoft.com/office/powerpoint/2010/main" val="32942586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114</a:t>
            </a:fld>
            <a:endParaRPr lang="en-US"/>
          </a:p>
        </p:txBody>
      </p:sp>
    </p:spTree>
    <p:extLst>
      <p:ext uri="{BB962C8B-B14F-4D97-AF65-F5344CB8AC3E}">
        <p14:creationId xmlns:p14="http://schemas.microsoft.com/office/powerpoint/2010/main" val="1008161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115</a:t>
            </a:fld>
            <a:endParaRPr lang="en-US"/>
          </a:p>
        </p:txBody>
      </p:sp>
    </p:spTree>
    <p:extLst>
      <p:ext uri="{BB962C8B-B14F-4D97-AF65-F5344CB8AC3E}">
        <p14:creationId xmlns:p14="http://schemas.microsoft.com/office/powerpoint/2010/main" val="25524485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116</a:t>
            </a:fld>
            <a:endParaRPr lang="en-US"/>
          </a:p>
        </p:txBody>
      </p:sp>
    </p:spTree>
    <p:extLst>
      <p:ext uri="{BB962C8B-B14F-4D97-AF65-F5344CB8AC3E}">
        <p14:creationId xmlns:p14="http://schemas.microsoft.com/office/powerpoint/2010/main" val="8697011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117</a:t>
            </a:fld>
            <a:endParaRPr lang="en-US"/>
          </a:p>
        </p:txBody>
      </p:sp>
    </p:spTree>
    <p:extLst>
      <p:ext uri="{BB962C8B-B14F-4D97-AF65-F5344CB8AC3E}">
        <p14:creationId xmlns:p14="http://schemas.microsoft.com/office/powerpoint/2010/main" val="9118238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118</a:t>
            </a:fld>
            <a:endParaRPr lang="en-US"/>
          </a:p>
        </p:txBody>
      </p:sp>
    </p:spTree>
    <p:extLst>
      <p:ext uri="{BB962C8B-B14F-4D97-AF65-F5344CB8AC3E}">
        <p14:creationId xmlns:p14="http://schemas.microsoft.com/office/powerpoint/2010/main" val="33422904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119</a:t>
            </a:fld>
            <a:endParaRPr lang="en-US"/>
          </a:p>
        </p:txBody>
      </p:sp>
    </p:spTree>
    <p:extLst>
      <p:ext uri="{BB962C8B-B14F-4D97-AF65-F5344CB8AC3E}">
        <p14:creationId xmlns:p14="http://schemas.microsoft.com/office/powerpoint/2010/main" val="256697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a:t>
            </a:fld>
            <a:endParaRPr lang="en-US"/>
          </a:p>
        </p:txBody>
      </p:sp>
    </p:spTree>
    <p:extLst>
      <p:ext uri="{BB962C8B-B14F-4D97-AF65-F5344CB8AC3E}">
        <p14:creationId xmlns:p14="http://schemas.microsoft.com/office/powerpoint/2010/main" val="40282627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120</a:t>
            </a:fld>
            <a:endParaRPr lang="en-US"/>
          </a:p>
        </p:txBody>
      </p:sp>
    </p:spTree>
    <p:extLst>
      <p:ext uri="{BB962C8B-B14F-4D97-AF65-F5344CB8AC3E}">
        <p14:creationId xmlns:p14="http://schemas.microsoft.com/office/powerpoint/2010/main" val="1242358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121</a:t>
            </a:fld>
            <a:endParaRPr lang="en-US"/>
          </a:p>
        </p:txBody>
      </p:sp>
    </p:spTree>
    <p:extLst>
      <p:ext uri="{BB962C8B-B14F-4D97-AF65-F5344CB8AC3E}">
        <p14:creationId xmlns:p14="http://schemas.microsoft.com/office/powerpoint/2010/main" val="9469193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122</a:t>
            </a:fld>
            <a:endParaRPr lang="en-US"/>
          </a:p>
        </p:txBody>
      </p:sp>
    </p:spTree>
    <p:extLst>
      <p:ext uri="{BB962C8B-B14F-4D97-AF65-F5344CB8AC3E}">
        <p14:creationId xmlns:p14="http://schemas.microsoft.com/office/powerpoint/2010/main" val="14656114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123</a:t>
            </a:fld>
            <a:endParaRPr lang="en-US"/>
          </a:p>
        </p:txBody>
      </p:sp>
    </p:spTree>
    <p:extLst>
      <p:ext uri="{BB962C8B-B14F-4D97-AF65-F5344CB8AC3E}">
        <p14:creationId xmlns:p14="http://schemas.microsoft.com/office/powerpoint/2010/main" val="35613397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124</a:t>
            </a:fld>
            <a:endParaRPr lang="en-US"/>
          </a:p>
        </p:txBody>
      </p:sp>
    </p:spTree>
    <p:extLst>
      <p:ext uri="{BB962C8B-B14F-4D97-AF65-F5344CB8AC3E}">
        <p14:creationId xmlns:p14="http://schemas.microsoft.com/office/powerpoint/2010/main" val="11237538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125</a:t>
            </a:fld>
            <a:endParaRPr lang="en-US"/>
          </a:p>
        </p:txBody>
      </p:sp>
    </p:spTree>
    <p:extLst>
      <p:ext uri="{BB962C8B-B14F-4D97-AF65-F5344CB8AC3E}">
        <p14:creationId xmlns:p14="http://schemas.microsoft.com/office/powerpoint/2010/main" val="38281331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126</a:t>
            </a:fld>
            <a:endParaRPr lang="en-US"/>
          </a:p>
        </p:txBody>
      </p:sp>
    </p:spTree>
    <p:extLst>
      <p:ext uri="{BB962C8B-B14F-4D97-AF65-F5344CB8AC3E}">
        <p14:creationId xmlns:p14="http://schemas.microsoft.com/office/powerpoint/2010/main" val="9003596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127</a:t>
            </a:fld>
            <a:endParaRPr lang="en-US"/>
          </a:p>
        </p:txBody>
      </p:sp>
    </p:spTree>
    <p:extLst>
      <p:ext uri="{BB962C8B-B14F-4D97-AF65-F5344CB8AC3E}">
        <p14:creationId xmlns:p14="http://schemas.microsoft.com/office/powerpoint/2010/main" val="7847906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128</a:t>
            </a:fld>
            <a:endParaRPr lang="en-US"/>
          </a:p>
        </p:txBody>
      </p:sp>
    </p:spTree>
    <p:extLst>
      <p:ext uri="{BB962C8B-B14F-4D97-AF65-F5344CB8AC3E}">
        <p14:creationId xmlns:p14="http://schemas.microsoft.com/office/powerpoint/2010/main" val="41463378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129</a:t>
            </a:fld>
            <a:endParaRPr lang="en-US"/>
          </a:p>
        </p:txBody>
      </p:sp>
    </p:spTree>
    <p:extLst>
      <p:ext uri="{BB962C8B-B14F-4D97-AF65-F5344CB8AC3E}">
        <p14:creationId xmlns:p14="http://schemas.microsoft.com/office/powerpoint/2010/main" val="410270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a:t>
            </a:fld>
            <a:endParaRPr lang="en-US"/>
          </a:p>
        </p:txBody>
      </p:sp>
    </p:spTree>
    <p:extLst>
      <p:ext uri="{BB962C8B-B14F-4D97-AF65-F5344CB8AC3E}">
        <p14:creationId xmlns:p14="http://schemas.microsoft.com/office/powerpoint/2010/main" val="227492602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130</a:t>
            </a:fld>
            <a:endParaRPr lang="en-US"/>
          </a:p>
        </p:txBody>
      </p:sp>
    </p:spTree>
    <p:extLst>
      <p:ext uri="{BB962C8B-B14F-4D97-AF65-F5344CB8AC3E}">
        <p14:creationId xmlns:p14="http://schemas.microsoft.com/office/powerpoint/2010/main" val="139504425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131</a:t>
            </a:fld>
            <a:endParaRPr lang="en-US"/>
          </a:p>
        </p:txBody>
      </p:sp>
    </p:spTree>
    <p:extLst>
      <p:ext uri="{BB962C8B-B14F-4D97-AF65-F5344CB8AC3E}">
        <p14:creationId xmlns:p14="http://schemas.microsoft.com/office/powerpoint/2010/main" val="9764886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132</a:t>
            </a:fld>
            <a:endParaRPr lang="en-US"/>
          </a:p>
        </p:txBody>
      </p:sp>
    </p:spTree>
    <p:extLst>
      <p:ext uri="{BB962C8B-B14F-4D97-AF65-F5344CB8AC3E}">
        <p14:creationId xmlns:p14="http://schemas.microsoft.com/office/powerpoint/2010/main" val="26115278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133</a:t>
            </a:fld>
            <a:endParaRPr lang="en-US"/>
          </a:p>
        </p:txBody>
      </p:sp>
    </p:spTree>
    <p:extLst>
      <p:ext uri="{BB962C8B-B14F-4D97-AF65-F5344CB8AC3E}">
        <p14:creationId xmlns:p14="http://schemas.microsoft.com/office/powerpoint/2010/main" val="2578124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134</a:t>
            </a:fld>
            <a:endParaRPr lang="en-US"/>
          </a:p>
        </p:txBody>
      </p:sp>
    </p:spTree>
    <p:extLst>
      <p:ext uri="{BB962C8B-B14F-4D97-AF65-F5344CB8AC3E}">
        <p14:creationId xmlns:p14="http://schemas.microsoft.com/office/powerpoint/2010/main" val="14760204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135</a:t>
            </a:fld>
            <a:endParaRPr lang="en-US"/>
          </a:p>
        </p:txBody>
      </p:sp>
    </p:spTree>
    <p:extLst>
      <p:ext uri="{BB962C8B-B14F-4D97-AF65-F5344CB8AC3E}">
        <p14:creationId xmlns:p14="http://schemas.microsoft.com/office/powerpoint/2010/main" val="37995494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136</a:t>
            </a:fld>
            <a:endParaRPr lang="en-US"/>
          </a:p>
        </p:txBody>
      </p:sp>
    </p:spTree>
    <p:extLst>
      <p:ext uri="{BB962C8B-B14F-4D97-AF65-F5344CB8AC3E}">
        <p14:creationId xmlns:p14="http://schemas.microsoft.com/office/powerpoint/2010/main" val="7440642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137</a:t>
            </a:fld>
            <a:endParaRPr lang="en-US"/>
          </a:p>
        </p:txBody>
      </p:sp>
    </p:spTree>
    <p:extLst>
      <p:ext uri="{BB962C8B-B14F-4D97-AF65-F5344CB8AC3E}">
        <p14:creationId xmlns:p14="http://schemas.microsoft.com/office/powerpoint/2010/main" val="21514357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138</a:t>
            </a:fld>
            <a:endParaRPr lang="en-US"/>
          </a:p>
        </p:txBody>
      </p:sp>
    </p:spTree>
    <p:extLst>
      <p:ext uri="{BB962C8B-B14F-4D97-AF65-F5344CB8AC3E}">
        <p14:creationId xmlns:p14="http://schemas.microsoft.com/office/powerpoint/2010/main" val="38634748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139</a:t>
            </a:fld>
            <a:endParaRPr lang="en-US"/>
          </a:p>
        </p:txBody>
      </p:sp>
    </p:spTree>
    <p:extLst>
      <p:ext uri="{BB962C8B-B14F-4D97-AF65-F5344CB8AC3E}">
        <p14:creationId xmlns:p14="http://schemas.microsoft.com/office/powerpoint/2010/main" val="2857759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a:t>
            </a:fld>
            <a:endParaRPr lang="en-US"/>
          </a:p>
        </p:txBody>
      </p:sp>
    </p:spTree>
    <p:extLst>
      <p:ext uri="{BB962C8B-B14F-4D97-AF65-F5344CB8AC3E}">
        <p14:creationId xmlns:p14="http://schemas.microsoft.com/office/powerpoint/2010/main" val="36078988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140</a:t>
            </a:fld>
            <a:endParaRPr lang="en-US"/>
          </a:p>
        </p:txBody>
      </p:sp>
    </p:spTree>
    <p:extLst>
      <p:ext uri="{BB962C8B-B14F-4D97-AF65-F5344CB8AC3E}">
        <p14:creationId xmlns:p14="http://schemas.microsoft.com/office/powerpoint/2010/main" val="37721720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141</a:t>
            </a:fld>
            <a:endParaRPr lang="en-US"/>
          </a:p>
        </p:txBody>
      </p:sp>
    </p:spTree>
    <p:extLst>
      <p:ext uri="{BB962C8B-B14F-4D97-AF65-F5344CB8AC3E}">
        <p14:creationId xmlns:p14="http://schemas.microsoft.com/office/powerpoint/2010/main" val="35846289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142</a:t>
            </a:fld>
            <a:endParaRPr lang="en-US"/>
          </a:p>
        </p:txBody>
      </p:sp>
    </p:spTree>
    <p:extLst>
      <p:ext uri="{BB962C8B-B14F-4D97-AF65-F5344CB8AC3E}">
        <p14:creationId xmlns:p14="http://schemas.microsoft.com/office/powerpoint/2010/main" val="30045407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143</a:t>
            </a:fld>
            <a:endParaRPr lang="en-US"/>
          </a:p>
        </p:txBody>
      </p:sp>
    </p:spTree>
    <p:extLst>
      <p:ext uri="{BB962C8B-B14F-4D97-AF65-F5344CB8AC3E}">
        <p14:creationId xmlns:p14="http://schemas.microsoft.com/office/powerpoint/2010/main" val="40370954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144</a:t>
            </a:fld>
            <a:endParaRPr lang="en-US"/>
          </a:p>
        </p:txBody>
      </p:sp>
    </p:spTree>
    <p:extLst>
      <p:ext uri="{BB962C8B-B14F-4D97-AF65-F5344CB8AC3E}">
        <p14:creationId xmlns:p14="http://schemas.microsoft.com/office/powerpoint/2010/main" val="19234507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145</a:t>
            </a:fld>
            <a:endParaRPr lang="en-US"/>
          </a:p>
        </p:txBody>
      </p:sp>
    </p:spTree>
    <p:extLst>
      <p:ext uri="{BB962C8B-B14F-4D97-AF65-F5344CB8AC3E}">
        <p14:creationId xmlns:p14="http://schemas.microsoft.com/office/powerpoint/2010/main" val="25099143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146</a:t>
            </a:fld>
            <a:endParaRPr lang="en-US"/>
          </a:p>
        </p:txBody>
      </p:sp>
    </p:spTree>
    <p:extLst>
      <p:ext uri="{BB962C8B-B14F-4D97-AF65-F5344CB8AC3E}">
        <p14:creationId xmlns:p14="http://schemas.microsoft.com/office/powerpoint/2010/main" val="416894486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147</a:t>
            </a:fld>
            <a:endParaRPr lang="en-US"/>
          </a:p>
        </p:txBody>
      </p:sp>
    </p:spTree>
    <p:extLst>
      <p:ext uri="{BB962C8B-B14F-4D97-AF65-F5344CB8AC3E}">
        <p14:creationId xmlns:p14="http://schemas.microsoft.com/office/powerpoint/2010/main" val="7129355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148</a:t>
            </a:fld>
            <a:endParaRPr lang="en-US"/>
          </a:p>
        </p:txBody>
      </p:sp>
    </p:spTree>
    <p:extLst>
      <p:ext uri="{BB962C8B-B14F-4D97-AF65-F5344CB8AC3E}">
        <p14:creationId xmlns:p14="http://schemas.microsoft.com/office/powerpoint/2010/main" val="35926478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149</a:t>
            </a:fld>
            <a:endParaRPr lang="en-US"/>
          </a:p>
        </p:txBody>
      </p:sp>
    </p:spTree>
    <p:extLst>
      <p:ext uri="{BB962C8B-B14F-4D97-AF65-F5344CB8AC3E}">
        <p14:creationId xmlns:p14="http://schemas.microsoft.com/office/powerpoint/2010/main" val="2703209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a:t>
            </a:fld>
            <a:endParaRPr lang="en-US"/>
          </a:p>
        </p:txBody>
      </p:sp>
    </p:spTree>
    <p:extLst>
      <p:ext uri="{BB962C8B-B14F-4D97-AF65-F5344CB8AC3E}">
        <p14:creationId xmlns:p14="http://schemas.microsoft.com/office/powerpoint/2010/main" val="28138189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150</a:t>
            </a:fld>
            <a:endParaRPr lang="en-US"/>
          </a:p>
        </p:txBody>
      </p:sp>
    </p:spTree>
    <p:extLst>
      <p:ext uri="{BB962C8B-B14F-4D97-AF65-F5344CB8AC3E}">
        <p14:creationId xmlns:p14="http://schemas.microsoft.com/office/powerpoint/2010/main" val="27300165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151</a:t>
            </a:fld>
            <a:endParaRPr lang="en-US"/>
          </a:p>
        </p:txBody>
      </p:sp>
    </p:spTree>
    <p:extLst>
      <p:ext uri="{BB962C8B-B14F-4D97-AF65-F5344CB8AC3E}">
        <p14:creationId xmlns:p14="http://schemas.microsoft.com/office/powerpoint/2010/main" val="7080174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152</a:t>
            </a:fld>
            <a:endParaRPr lang="en-US"/>
          </a:p>
        </p:txBody>
      </p:sp>
    </p:spTree>
    <p:extLst>
      <p:ext uri="{BB962C8B-B14F-4D97-AF65-F5344CB8AC3E}">
        <p14:creationId xmlns:p14="http://schemas.microsoft.com/office/powerpoint/2010/main" val="19806603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153</a:t>
            </a:fld>
            <a:endParaRPr lang="en-US"/>
          </a:p>
        </p:txBody>
      </p:sp>
    </p:spTree>
    <p:extLst>
      <p:ext uri="{BB962C8B-B14F-4D97-AF65-F5344CB8AC3E}">
        <p14:creationId xmlns:p14="http://schemas.microsoft.com/office/powerpoint/2010/main" val="80293662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154</a:t>
            </a:fld>
            <a:endParaRPr lang="en-US"/>
          </a:p>
        </p:txBody>
      </p:sp>
    </p:spTree>
    <p:extLst>
      <p:ext uri="{BB962C8B-B14F-4D97-AF65-F5344CB8AC3E}">
        <p14:creationId xmlns:p14="http://schemas.microsoft.com/office/powerpoint/2010/main" val="40420962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155</a:t>
            </a:fld>
            <a:endParaRPr lang="en-US"/>
          </a:p>
        </p:txBody>
      </p:sp>
    </p:spTree>
    <p:extLst>
      <p:ext uri="{BB962C8B-B14F-4D97-AF65-F5344CB8AC3E}">
        <p14:creationId xmlns:p14="http://schemas.microsoft.com/office/powerpoint/2010/main" val="41645805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156</a:t>
            </a:fld>
            <a:endParaRPr lang="en-US"/>
          </a:p>
        </p:txBody>
      </p:sp>
    </p:spTree>
    <p:extLst>
      <p:ext uri="{BB962C8B-B14F-4D97-AF65-F5344CB8AC3E}">
        <p14:creationId xmlns:p14="http://schemas.microsoft.com/office/powerpoint/2010/main" val="4118575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157</a:t>
            </a:fld>
            <a:endParaRPr lang="en-US"/>
          </a:p>
        </p:txBody>
      </p:sp>
    </p:spTree>
    <p:extLst>
      <p:ext uri="{BB962C8B-B14F-4D97-AF65-F5344CB8AC3E}">
        <p14:creationId xmlns:p14="http://schemas.microsoft.com/office/powerpoint/2010/main" val="41596176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158</a:t>
            </a:fld>
            <a:endParaRPr lang="en-US"/>
          </a:p>
        </p:txBody>
      </p:sp>
    </p:spTree>
    <p:extLst>
      <p:ext uri="{BB962C8B-B14F-4D97-AF65-F5344CB8AC3E}">
        <p14:creationId xmlns:p14="http://schemas.microsoft.com/office/powerpoint/2010/main" val="29062512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159</a:t>
            </a:fld>
            <a:endParaRPr lang="en-US"/>
          </a:p>
        </p:txBody>
      </p:sp>
    </p:spTree>
    <p:extLst>
      <p:ext uri="{BB962C8B-B14F-4D97-AF65-F5344CB8AC3E}">
        <p14:creationId xmlns:p14="http://schemas.microsoft.com/office/powerpoint/2010/main" val="97502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a:t>
            </a:fld>
            <a:endParaRPr lang="en-US"/>
          </a:p>
        </p:txBody>
      </p:sp>
    </p:spTree>
    <p:extLst>
      <p:ext uri="{BB962C8B-B14F-4D97-AF65-F5344CB8AC3E}">
        <p14:creationId xmlns:p14="http://schemas.microsoft.com/office/powerpoint/2010/main" val="45014965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160</a:t>
            </a:fld>
            <a:endParaRPr lang="en-US"/>
          </a:p>
        </p:txBody>
      </p:sp>
    </p:spTree>
    <p:extLst>
      <p:ext uri="{BB962C8B-B14F-4D97-AF65-F5344CB8AC3E}">
        <p14:creationId xmlns:p14="http://schemas.microsoft.com/office/powerpoint/2010/main" val="7105051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161</a:t>
            </a:fld>
            <a:endParaRPr lang="en-US"/>
          </a:p>
        </p:txBody>
      </p:sp>
    </p:spTree>
    <p:extLst>
      <p:ext uri="{BB962C8B-B14F-4D97-AF65-F5344CB8AC3E}">
        <p14:creationId xmlns:p14="http://schemas.microsoft.com/office/powerpoint/2010/main" val="749357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162</a:t>
            </a:fld>
            <a:endParaRPr lang="en-US"/>
          </a:p>
        </p:txBody>
      </p:sp>
    </p:spTree>
    <p:extLst>
      <p:ext uri="{BB962C8B-B14F-4D97-AF65-F5344CB8AC3E}">
        <p14:creationId xmlns:p14="http://schemas.microsoft.com/office/powerpoint/2010/main" val="259757653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163</a:t>
            </a:fld>
            <a:endParaRPr lang="en-US"/>
          </a:p>
        </p:txBody>
      </p:sp>
    </p:spTree>
    <p:extLst>
      <p:ext uri="{BB962C8B-B14F-4D97-AF65-F5344CB8AC3E}">
        <p14:creationId xmlns:p14="http://schemas.microsoft.com/office/powerpoint/2010/main" val="371712226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164</a:t>
            </a:fld>
            <a:endParaRPr lang="en-US"/>
          </a:p>
        </p:txBody>
      </p:sp>
    </p:spTree>
    <p:extLst>
      <p:ext uri="{BB962C8B-B14F-4D97-AF65-F5344CB8AC3E}">
        <p14:creationId xmlns:p14="http://schemas.microsoft.com/office/powerpoint/2010/main" val="174083109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165</a:t>
            </a:fld>
            <a:endParaRPr lang="en-US"/>
          </a:p>
        </p:txBody>
      </p:sp>
    </p:spTree>
    <p:extLst>
      <p:ext uri="{BB962C8B-B14F-4D97-AF65-F5344CB8AC3E}">
        <p14:creationId xmlns:p14="http://schemas.microsoft.com/office/powerpoint/2010/main" val="11132502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166</a:t>
            </a:fld>
            <a:endParaRPr lang="en-US"/>
          </a:p>
        </p:txBody>
      </p:sp>
    </p:spTree>
    <p:extLst>
      <p:ext uri="{BB962C8B-B14F-4D97-AF65-F5344CB8AC3E}">
        <p14:creationId xmlns:p14="http://schemas.microsoft.com/office/powerpoint/2010/main" val="374500872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167</a:t>
            </a:fld>
            <a:endParaRPr lang="en-US"/>
          </a:p>
        </p:txBody>
      </p:sp>
    </p:spTree>
    <p:extLst>
      <p:ext uri="{BB962C8B-B14F-4D97-AF65-F5344CB8AC3E}">
        <p14:creationId xmlns:p14="http://schemas.microsoft.com/office/powerpoint/2010/main" val="25291837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168</a:t>
            </a:fld>
            <a:endParaRPr lang="en-US"/>
          </a:p>
        </p:txBody>
      </p:sp>
    </p:spTree>
    <p:extLst>
      <p:ext uri="{BB962C8B-B14F-4D97-AF65-F5344CB8AC3E}">
        <p14:creationId xmlns:p14="http://schemas.microsoft.com/office/powerpoint/2010/main" val="36534670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169</a:t>
            </a:fld>
            <a:endParaRPr lang="en-US"/>
          </a:p>
        </p:txBody>
      </p:sp>
    </p:spTree>
    <p:extLst>
      <p:ext uri="{BB962C8B-B14F-4D97-AF65-F5344CB8AC3E}">
        <p14:creationId xmlns:p14="http://schemas.microsoft.com/office/powerpoint/2010/main" val="4194912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a:t>
            </a:fld>
            <a:endParaRPr lang="en-US"/>
          </a:p>
        </p:txBody>
      </p:sp>
    </p:spTree>
    <p:extLst>
      <p:ext uri="{BB962C8B-B14F-4D97-AF65-F5344CB8AC3E}">
        <p14:creationId xmlns:p14="http://schemas.microsoft.com/office/powerpoint/2010/main" val="340638336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170</a:t>
            </a:fld>
            <a:endParaRPr lang="en-US"/>
          </a:p>
        </p:txBody>
      </p:sp>
    </p:spTree>
    <p:extLst>
      <p:ext uri="{BB962C8B-B14F-4D97-AF65-F5344CB8AC3E}">
        <p14:creationId xmlns:p14="http://schemas.microsoft.com/office/powerpoint/2010/main" val="119230604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171</a:t>
            </a:fld>
            <a:endParaRPr lang="en-US"/>
          </a:p>
        </p:txBody>
      </p:sp>
    </p:spTree>
    <p:extLst>
      <p:ext uri="{BB962C8B-B14F-4D97-AF65-F5344CB8AC3E}">
        <p14:creationId xmlns:p14="http://schemas.microsoft.com/office/powerpoint/2010/main" val="180036867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172</a:t>
            </a:fld>
            <a:endParaRPr lang="en-US"/>
          </a:p>
        </p:txBody>
      </p:sp>
    </p:spTree>
    <p:extLst>
      <p:ext uri="{BB962C8B-B14F-4D97-AF65-F5344CB8AC3E}">
        <p14:creationId xmlns:p14="http://schemas.microsoft.com/office/powerpoint/2010/main" val="366491466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173</a:t>
            </a:fld>
            <a:endParaRPr lang="en-US"/>
          </a:p>
        </p:txBody>
      </p:sp>
    </p:spTree>
    <p:extLst>
      <p:ext uri="{BB962C8B-B14F-4D97-AF65-F5344CB8AC3E}">
        <p14:creationId xmlns:p14="http://schemas.microsoft.com/office/powerpoint/2010/main" val="343672753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174</a:t>
            </a:fld>
            <a:endParaRPr lang="en-US"/>
          </a:p>
        </p:txBody>
      </p:sp>
    </p:spTree>
    <p:extLst>
      <p:ext uri="{BB962C8B-B14F-4D97-AF65-F5344CB8AC3E}">
        <p14:creationId xmlns:p14="http://schemas.microsoft.com/office/powerpoint/2010/main" val="13485053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175</a:t>
            </a:fld>
            <a:endParaRPr lang="en-US"/>
          </a:p>
        </p:txBody>
      </p:sp>
    </p:spTree>
    <p:extLst>
      <p:ext uri="{BB962C8B-B14F-4D97-AF65-F5344CB8AC3E}">
        <p14:creationId xmlns:p14="http://schemas.microsoft.com/office/powerpoint/2010/main" val="202453634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176</a:t>
            </a:fld>
            <a:endParaRPr lang="en-US"/>
          </a:p>
        </p:txBody>
      </p:sp>
    </p:spTree>
    <p:extLst>
      <p:ext uri="{BB962C8B-B14F-4D97-AF65-F5344CB8AC3E}">
        <p14:creationId xmlns:p14="http://schemas.microsoft.com/office/powerpoint/2010/main" val="383414065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177</a:t>
            </a:fld>
            <a:endParaRPr lang="en-US"/>
          </a:p>
        </p:txBody>
      </p:sp>
    </p:spTree>
    <p:extLst>
      <p:ext uri="{BB962C8B-B14F-4D97-AF65-F5344CB8AC3E}">
        <p14:creationId xmlns:p14="http://schemas.microsoft.com/office/powerpoint/2010/main" val="2022181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178</a:t>
            </a:fld>
            <a:endParaRPr lang="en-US"/>
          </a:p>
        </p:txBody>
      </p:sp>
    </p:spTree>
    <p:extLst>
      <p:ext uri="{BB962C8B-B14F-4D97-AF65-F5344CB8AC3E}">
        <p14:creationId xmlns:p14="http://schemas.microsoft.com/office/powerpoint/2010/main" val="40656010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179</a:t>
            </a:fld>
            <a:endParaRPr lang="en-US"/>
          </a:p>
        </p:txBody>
      </p:sp>
    </p:spTree>
    <p:extLst>
      <p:ext uri="{BB962C8B-B14F-4D97-AF65-F5344CB8AC3E}">
        <p14:creationId xmlns:p14="http://schemas.microsoft.com/office/powerpoint/2010/main" val="3089720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a:t>
            </a:fld>
            <a:endParaRPr lang="en-US"/>
          </a:p>
        </p:txBody>
      </p:sp>
    </p:spTree>
    <p:extLst>
      <p:ext uri="{BB962C8B-B14F-4D97-AF65-F5344CB8AC3E}">
        <p14:creationId xmlns:p14="http://schemas.microsoft.com/office/powerpoint/2010/main" val="47902287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180</a:t>
            </a:fld>
            <a:endParaRPr lang="en-US"/>
          </a:p>
        </p:txBody>
      </p:sp>
    </p:spTree>
    <p:extLst>
      <p:ext uri="{BB962C8B-B14F-4D97-AF65-F5344CB8AC3E}">
        <p14:creationId xmlns:p14="http://schemas.microsoft.com/office/powerpoint/2010/main" val="32707746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181</a:t>
            </a:fld>
            <a:endParaRPr lang="en-US"/>
          </a:p>
        </p:txBody>
      </p:sp>
    </p:spTree>
    <p:extLst>
      <p:ext uri="{BB962C8B-B14F-4D97-AF65-F5344CB8AC3E}">
        <p14:creationId xmlns:p14="http://schemas.microsoft.com/office/powerpoint/2010/main" val="40637523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182</a:t>
            </a:fld>
            <a:endParaRPr lang="en-US"/>
          </a:p>
        </p:txBody>
      </p:sp>
    </p:spTree>
    <p:extLst>
      <p:ext uri="{BB962C8B-B14F-4D97-AF65-F5344CB8AC3E}">
        <p14:creationId xmlns:p14="http://schemas.microsoft.com/office/powerpoint/2010/main" val="9678559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183</a:t>
            </a:fld>
            <a:endParaRPr lang="en-US"/>
          </a:p>
        </p:txBody>
      </p:sp>
    </p:spTree>
    <p:extLst>
      <p:ext uri="{BB962C8B-B14F-4D97-AF65-F5344CB8AC3E}">
        <p14:creationId xmlns:p14="http://schemas.microsoft.com/office/powerpoint/2010/main" val="210474427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184</a:t>
            </a:fld>
            <a:endParaRPr lang="en-US"/>
          </a:p>
        </p:txBody>
      </p:sp>
    </p:spTree>
    <p:extLst>
      <p:ext uri="{BB962C8B-B14F-4D97-AF65-F5344CB8AC3E}">
        <p14:creationId xmlns:p14="http://schemas.microsoft.com/office/powerpoint/2010/main" val="240172490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185</a:t>
            </a:fld>
            <a:endParaRPr lang="en-US"/>
          </a:p>
        </p:txBody>
      </p:sp>
    </p:spTree>
    <p:extLst>
      <p:ext uri="{BB962C8B-B14F-4D97-AF65-F5344CB8AC3E}">
        <p14:creationId xmlns:p14="http://schemas.microsoft.com/office/powerpoint/2010/main" val="197896692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186</a:t>
            </a:fld>
            <a:endParaRPr lang="en-US"/>
          </a:p>
        </p:txBody>
      </p:sp>
    </p:spTree>
    <p:extLst>
      <p:ext uri="{BB962C8B-B14F-4D97-AF65-F5344CB8AC3E}">
        <p14:creationId xmlns:p14="http://schemas.microsoft.com/office/powerpoint/2010/main" val="217739873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187</a:t>
            </a:fld>
            <a:endParaRPr lang="en-US"/>
          </a:p>
        </p:txBody>
      </p:sp>
    </p:spTree>
    <p:extLst>
      <p:ext uri="{BB962C8B-B14F-4D97-AF65-F5344CB8AC3E}">
        <p14:creationId xmlns:p14="http://schemas.microsoft.com/office/powerpoint/2010/main" val="34046163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188</a:t>
            </a:fld>
            <a:endParaRPr lang="en-US"/>
          </a:p>
        </p:txBody>
      </p:sp>
    </p:spTree>
    <p:extLst>
      <p:ext uri="{BB962C8B-B14F-4D97-AF65-F5344CB8AC3E}">
        <p14:creationId xmlns:p14="http://schemas.microsoft.com/office/powerpoint/2010/main" val="11215741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189</a:t>
            </a:fld>
            <a:endParaRPr lang="en-US"/>
          </a:p>
        </p:txBody>
      </p:sp>
    </p:spTree>
    <p:extLst>
      <p:ext uri="{BB962C8B-B14F-4D97-AF65-F5344CB8AC3E}">
        <p14:creationId xmlns:p14="http://schemas.microsoft.com/office/powerpoint/2010/main" val="294503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a:t>
            </a:fld>
            <a:endParaRPr lang="en-US"/>
          </a:p>
        </p:txBody>
      </p:sp>
    </p:spTree>
    <p:extLst>
      <p:ext uri="{BB962C8B-B14F-4D97-AF65-F5344CB8AC3E}">
        <p14:creationId xmlns:p14="http://schemas.microsoft.com/office/powerpoint/2010/main" val="8168565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190</a:t>
            </a:fld>
            <a:endParaRPr lang="en-US"/>
          </a:p>
        </p:txBody>
      </p:sp>
    </p:spTree>
    <p:extLst>
      <p:ext uri="{BB962C8B-B14F-4D97-AF65-F5344CB8AC3E}">
        <p14:creationId xmlns:p14="http://schemas.microsoft.com/office/powerpoint/2010/main" val="117928410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191</a:t>
            </a:fld>
            <a:endParaRPr lang="en-US"/>
          </a:p>
        </p:txBody>
      </p:sp>
    </p:spTree>
    <p:extLst>
      <p:ext uri="{BB962C8B-B14F-4D97-AF65-F5344CB8AC3E}">
        <p14:creationId xmlns:p14="http://schemas.microsoft.com/office/powerpoint/2010/main" val="262509766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192</a:t>
            </a:fld>
            <a:endParaRPr lang="en-US"/>
          </a:p>
        </p:txBody>
      </p:sp>
    </p:spTree>
    <p:extLst>
      <p:ext uri="{BB962C8B-B14F-4D97-AF65-F5344CB8AC3E}">
        <p14:creationId xmlns:p14="http://schemas.microsoft.com/office/powerpoint/2010/main" val="327342654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193</a:t>
            </a:fld>
            <a:endParaRPr lang="en-US"/>
          </a:p>
        </p:txBody>
      </p:sp>
    </p:spTree>
    <p:extLst>
      <p:ext uri="{BB962C8B-B14F-4D97-AF65-F5344CB8AC3E}">
        <p14:creationId xmlns:p14="http://schemas.microsoft.com/office/powerpoint/2010/main" val="207697208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194</a:t>
            </a:fld>
            <a:endParaRPr lang="en-US"/>
          </a:p>
        </p:txBody>
      </p:sp>
    </p:spTree>
    <p:extLst>
      <p:ext uri="{BB962C8B-B14F-4D97-AF65-F5344CB8AC3E}">
        <p14:creationId xmlns:p14="http://schemas.microsoft.com/office/powerpoint/2010/main" val="149515854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195</a:t>
            </a:fld>
            <a:endParaRPr lang="en-US"/>
          </a:p>
        </p:txBody>
      </p:sp>
    </p:spTree>
    <p:extLst>
      <p:ext uri="{BB962C8B-B14F-4D97-AF65-F5344CB8AC3E}">
        <p14:creationId xmlns:p14="http://schemas.microsoft.com/office/powerpoint/2010/main" val="298996169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196</a:t>
            </a:fld>
            <a:endParaRPr lang="en-US"/>
          </a:p>
        </p:txBody>
      </p:sp>
    </p:spTree>
    <p:extLst>
      <p:ext uri="{BB962C8B-B14F-4D97-AF65-F5344CB8AC3E}">
        <p14:creationId xmlns:p14="http://schemas.microsoft.com/office/powerpoint/2010/main" val="2070730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197</a:t>
            </a:fld>
            <a:endParaRPr lang="en-US"/>
          </a:p>
        </p:txBody>
      </p:sp>
    </p:spTree>
    <p:extLst>
      <p:ext uri="{BB962C8B-B14F-4D97-AF65-F5344CB8AC3E}">
        <p14:creationId xmlns:p14="http://schemas.microsoft.com/office/powerpoint/2010/main" val="235150184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198</a:t>
            </a:fld>
            <a:endParaRPr lang="en-US"/>
          </a:p>
        </p:txBody>
      </p:sp>
    </p:spTree>
    <p:extLst>
      <p:ext uri="{BB962C8B-B14F-4D97-AF65-F5344CB8AC3E}">
        <p14:creationId xmlns:p14="http://schemas.microsoft.com/office/powerpoint/2010/main" val="203389187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199</a:t>
            </a:fld>
            <a:endParaRPr lang="en-US"/>
          </a:p>
        </p:txBody>
      </p:sp>
    </p:spTree>
    <p:extLst>
      <p:ext uri="{BB962C8B-B14F-4D97-AF65-F5344CB8AC3E}">
        <p14:creationId xmlns:p14="http://schemas.microsoft.com/office/powerpoint/2010/main" val="224936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a:t>
            </a:fld>
            <a:endParaRPr lang="en-US"/>
          </a:p>
        </p:txBody>
      </p:sp>
    </p:spTree>
    <p:extLst>
      <p:ext uri="{BB962C8B-B14F-4D97-AF65-F5344CB8AC3E}">
        <p14:creationId xmlns:p14="http://schemas.microsoft.com/office/powerpoint/2010/main" val="355473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a:t>
            </a:fld>
            <a:endParaRPr lang="en-US"/>
          </a:p>
        </p:txBody>
      </p:sp>
    </p:spTree>
    <p:extLst>
      <p:ext uri="{BB962C8B-B14F-4D97-AF65-F5344CB8AC3E}">
        <p14:creationId xmlns:p14="http://schemas.microsoft.com/office/powerpoint/2010/main" val="20160298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200</a:t>
            </a:fld>
            <a:endParaRPr lang="en-US"/>
          </a:p>
        </p:txBody>
      </p:sp>
    </p:spTree>
    <p:extLst>
      <p:ext uri="{BB962C8B-B14F-4D97-AF65-F5344CB8AC3E}">
        <p14:creationId xmlns:p14="http://schemas.microsoft.com/office/powerpoint/2010/main" val="225632993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201</a:t>
            </a:fld>
            <a:endParaRPr lang="en-US"/>
          </a:p>
        </p:txBody>
      </p:sp>
    </p:spTree>
    <p:extLst>
      <p:ext uri="{BB962C8B-B14F-4D97-AF65-F5344CB8AC3E}">
        <p14:creationId xmlns:p14="http://schemas.microsoft.com/office/powerpoint/2010/main" val="81708829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202</a:t>
            </a:fld>
            <a:endParaRPr lang="en-US"/>
          </a:p>
        </p:txBody>
      </p:sp>
    </p:spTree>
    <p:extLst>
      <p:ext uri="{BB962C8B-B14F-4D97-AF65-F5344CB8AC3E}">
        <p14:creationId xmlns:p14="http://schemas.microsoft.com/office/powerpoint/2010/main" val="116186661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203</a:t>
            </a:fld>
            <a:endParaRPr lang="en-US"/>
          </a:p>
        </p:txBody>
      </p:sp>
    </p:spTree>
    <p:extLst>
      <p:ext uri="{BB962C8B-B14F-4D97-AF65-F5344CB8AC3E}">
        <p14:creationId xmlns:p14="http://schemas.microsoft.com/office/powerpoint/2010/main" val="142643586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204</a:t>
            </a:fld>
            <a:endParaRPr lang="en-US"/>
          </a:p>
        </p:txBody>
      </p:sp>
    </p:spTree>
    <p:extLst>
      <p:ext uri="{BB962C8B-B14F-4D97-AF65-F5344CB8AC3E}">
        <p14:creationId xmlns:p14="http://schemas.microsoft.com/office/powerpoint/2010/main" val="393555638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205</a:t>
            </a:fld>
            <a:endParaRPr lang="en-US"/>
          </a:p>
        </p:txBody>
      </p:sp>
    </p:spTree>
    <p:extLst>
      <p:ext uri="{BB962C8B-B14F-4D97-AF65-F5344CB8AC3E}">
        <p14:creationId xmlns:p14="http://schemas.microsoft.com/office/powerpoint/2010/main" val="266638089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206</a:t>
            </a:fld>
            <a:endParaRPr lang="en-US"/>
          </a:p>
        </p:txBody>
      </p:sp>
    </p:spTree>
    <p:extLst>
      <p:ext uri="{BB962C8B-B14F-4D97-AF65-F5344CB8AC3E}">
        <p14:creationId xmlns:p14="http://schemas.microsoft.com/office/powerpoint/2010/main" val="21454469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207</a:t>
            </a:fld>
            <a:endParaRPr lang="en-US"/>
          </a:p>
        </p:txBody>
      </p:sp>
    </p:spTree>
    <p:extLst>
      <p:ext uri="{BB962C8B-B14F-4D97-AF65-F5344CB8AC3E}">
        <p14:creationId xmlns:p14="http://schemas.microsoft.com/office/powerpoint/2010/main" val="257548842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208</a:t>
            </a:fld>
            <a:endParaRPr lang="en-US"/>
          </a:p>
        </p:txBody>
      </p:sp>
    </p:spTree>
    <p:extLst>
      <p:ext uri="{BB962C8B-B14F-4D97-AF65-F5344CB8AC3E}">
        <p14:creationId xmlns:p14="http://schemas.microsoft.com/office/powerpoint/2010/main" val="411619977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209</a:t>
            </a:fld>
            <a:endParaRPr lang="en-US"/>
          </a:p>
        </p:txBody>
      </p:sp>
    </p:spTree>
    <p:extLst>
      <p:ext uri="{BB962C8B-B14F-4D97-AF65-F5344CB8AC3E}">
        <p14:creationId xmlns:p14="http://schemas.microsoft.com/office/powerpoint/2010/main" val="3232550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a:t>
            </a:fld>
            <a:endParaRPr lang="en-US"/>
          </a:p>
        </p:txBody>
      </p:sp>
    </p:spTree>
    <p:extLst>
      <p:ext uri="{BB962C8B-B14F-4D97-AF65-F5344CB8AC3E}">
        <p14:creationId xmlns:p14="http://schemas.microsoft.com/office/powerpoint/2010/main" val="266505760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210</a:t>
            </a:fld>
            <a:endParaRPr lang="en-US"/>
          </a:p>
        </p:txBody>
      </p:sp>
    </p:spTree>
    <p:extLst>
      <p:ext uri="{BB962C8B-B14F-4D97-AF65-F5344CB8AC3E}">
        <p14:creationId xmlns:p14="http://schemas.microsoft.com/office/powerpoint/2010/main" val="405713673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211</a:t>
            </a:fld>
            <a:endParaRPr lang="en-US"/>
          </a:p>
        </p:txBody>
      </p:sp>
    </p:spTree>
    <p:extLst>
      <p:ext uri="{BB962C8B-B14F-4D97-AF65-F5344CB8AC3E}">
        <p14:creationId xmlns:p14="http://schemas.microsoft.com/office/powerpoint/2010/main" val="54058494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212</a:t>
            </a:fld>
            <a:endParaRPr lang="en-US"/>
          </a:p>
        </p:txBody>
      </p:sp>
    </p:spTree>
    <p:extLst>
      <p:ext uri="{BB962C8B-B14F-4D97-AF65-F5344CB8AC3E}">
        <p14:creationId xmlns:p14="http://schemas.microsoft.com/office/powerpoint/2010/main" val="199560917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213</a:t>
            </a:fld>
            <a:endParaRPr lang="en-US"/>
          </a:p>
        </p:txBody>
      </p:sp>
    </p:spTree>
    <p:extLst>
      <p:ext uri="{BB962C8B-B14F-4D97-AF65-F5344CB8AC3E}">
        <p14:creationId xmlns:p14="http://schemas.microsoft.com/office/powerpoint/2010/main" val="107479876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214</a:t>
            </a:fld>
            <a:endParaRPr lang="en-US"/>
          </a:p>
        </p:txBody>
      </p:sp>
    </p:spTree>
    <p:extLst>
      <p:ext uri="{BB962C8B-B14F-4D97-AF65-F5344CB8AC3E}">
        <p14:creationId xmlns:p14="http://schemas.microsoft.com/office/powerpoint/2010/main" val="250674941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215</a:t>
            </a:fld>
            <a:endParaRPr lang="en-US"/>
          </a:p>
        </p:txBody>
      </p:sp>
    </p:spTree>
    <p:extLst>
      <p:ext uri="{BB962C8B-B14F-4D97-AF65-F5344CB8AC3E}">
        <p14:creationId xmlns:p14="http://schemas.microsoft.com/office/powerpoint/2010/main" val="59502756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216</a:t>
            </a:fld>
            <a:endParaRPr lang="en-US"/>
          </a:p>
        </p:txBody>
      </p:sp>
    </p:spTree>
    <p:extLst>
      <p:ext uri="{BB962C8B-B14F-4D97-AF65-F5344CB8AC3E}">
        <p14:creationId xmlns:p14="http://schemas.microsoft.com/office/powerpoint/2010/main" val="156250663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217</a:t>
            </a:fld>
            <a:endParaRPr lang="en-US"/>
          </a:p>
        </p:txBody>
      </p:sp>
    </p:spTree>
    <p:extLst>
      <p:ext uri="{BB962C8B-B14F-4D97-AF65-F5344CB8AC3E}">
        <p14:creationId xmlns:p14="http://schemas.microsoft.com/office/powerpoint/2010/main" val="371516937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218</a:t>
            </a:fld>
            <a:endParaRPr lang="en-US"/>
          </a:p>
        </p:txBody>
      </p:sp>
    </p:spTree>
    <p:extLst>
      <p:ext uri="{BB962C8B-B14F-4D97-AF65-F5344CB8AC3E}">
        <p14:creationId xmlns:p14="http://schemas.microsoft.com/office/powerpoint/2010/main" val="383463250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219</a:t>
            </a:fld>
            <a:endParaRPr lang="en-US"/>
          </a:p>
        </p:txBody>
      </p:sp>
    </p:spTree>
    <p:extLst>
      <p:ext uri="{BB962C8B-B14F-4D97-AF65-F5344CB8AC3E}">
        <p14:creationId xmlns:p14="http://schemas.microsoft.com/office/powerpoint/2010/main" val="356646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a:t>
            </a:fld>
            <a:endParaRPr lang="en-US"/>
          </a:p>
        </p:txBody>
      </p:sp>
    </p:spTree>
    <p:extLst>
      <p:ext uri="{BB962C8B-B14F-4D97-AF65-F5344CB8AC3E}">
        <p14:creationId xmlns:p14="http://schemas.microsoft.com/office/powerpoint/2010/main" val="92935402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220</a:t>
            </a:fld>
            <a:endParaRPr lang="en-US"/>
          </a:p>
        </p:txBody>
      </p:sp>
    </p:spTree>
    <p:extLst>
      <p:ext uri="{BB962C8B-B14F-4D97-AF65-F5344CB8AC3E}">
        <p14:creationId xmlns:p14="http://schemas.microsoft.com/office/powerpoint/2010/main" val="403399572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221</a:t>
            </a:fld>
            <a:endParaRPr lang="en-US"/>
          </a:p>
        </p:txBody>
      </p:sp>
    </p:spTree>
    <p:extLst>
      <p:ext uri="{BB962C8B-B14F-4D97-AF65-F5344CB8AC3E}">
        <p14:creationId xmlns:p14="http://schemas.microsoft.com/office/powerpoint/2010/main" val="133140523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222</a:t>
            </a:fld>
            <a:endParaRPr lang="en-US"/>
          </a:p>
        </p:txBody>
      </p:sp>
    </p:spTree>
    <p:extLst>
      <p:ext uri="{BB962C8B-B14F-4D97-AF65-F5344CB8AC3E}">
        <p14:creationId xmlns:p14="http://schemas.microsoft.com/office/powerpoint/2010/main" val="303228009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223</a:t>
            </a:fld>
            <a:endParaRPr lang="en-US"/>
          </a:p>
        </p:txBody>
      </p:sp>
    </p:spTree>
    <p:extLst>
      <p:ext uri="{BB962C8B-B14F-4D97-AF65-F5344CB8AC3E}">
        <p14:creationId xmlns:p14="http://schemas.microsoft.com/office/powerpoint/2010/main" val="52182188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224</a:t>
            </a:fld>
            <a:endParaRPr lang="en-US"/>
          </a:p>
        </p:txBody>
      </p:sp>
    </p:spTree>
    <p:extLst>
      <p:ext uri="{BB962C8B-B14F-4D97-AF65-F5344CB8AC3E}">
        <p14:creationId xmlns:p14="http://schemas.microsoft.com/office/powerpoint/2010/main" val="129780278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225</a:t>
            </a:fld>
            <a:endParaRPr lang="en-US"/>
          </a:p>
        </p:txBody>
      </p:sp>
    </p:spTree>
    <p:extLst>
      <p:ext uri="{BB962C8B-B14F-4D97-AF65-F5344CB8AC3E}">
        <p14:creationId xmlns:p14="http://schemas.microsoft.com/office/powerpoint/2010/main" val="330031274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226</a:t>
            </a:fld>
            <a:endParaRPr lang="en-US"/>
          </a:p>
        </p:txBody>
      </p:sp>
    </p:spTree>
    <p:extLst>
      <p:ext uri="{BB962C8B-B14F-4D97-AF65-F5344CB8AC3E}">
        <p14:creationId xmlns:p14="http://schemas.microsoft.com/office/powerpoint/2010/main" val="1770202165"/>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227</a:t>
            </a:fld>
            <a:endParaRPr lang="en-US"/>
          </a:p>
        </p:txBody>
      </p:sp>
    </p:spTree>
    <p:extLst>
      <p:ext uri="{BB962C8B-B14F-4D97-AF65-F5344CB8AC3E}">
        <p14:creationId xmlns:p14="http://schemas.microsoft.com/office/powerpoint/2010/main" val="154224774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228</a:t>
            </a:fld>
            <a:endParaRPr lang="en-US"/>
          </a:p>
        </p:txBody>
      </p:sp>
    </p:spTree>
    <p:extLst>
      <p:ext uri="{BB962C8B-B14F-4D97-AF65-F5344CB8AC3E}">
        <p14:creationId xmlns:p14="http://schemas.microsoft.com/office/powerpoint/2010/main" val="20654117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229</a:t>
            </a:fld>
            <a:endParaRPr lang="en-US"/>
          </a:p>
        </p:txBody>
      </p:sp>
    </p:spTree>
    <p:extLst>
      <p:ext uri="{BB962C8B-B14F-4D97-AF65-F5344CB8AC3E}">
        <p14:creationId xmlns:p14="http://schemas.microsoft.com/office/powerpoint/2010/main" val="4193408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a:t>
            </a:fld>
            <a:endParaRPr lang="en-US"/>
          </a:p>
        </p:txBody>
      </p:sp>
    </p:spTree>
    <p:extLst>
      <p:ext uri="{BB962C8B-B14F-4D97-AF65-F5344CB8AC3E}">
        <p14:creationId xmlns:p14="http://schemas.microsoft.com/office/powerpoint/2010/main" val="163273146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230</a:t>
            </a:fld>
            <a:endParaRPr lang="en-US"/>
          </a:p>
        </p:txBody>
      </p:sp>
    </p:spTree>
    <p:extLst>
      <p:ext uri="{BB962C8B-B14F-4D97-AF65-F5344CB8AC3E}">
        <p14:creationId xmlns:p14="http://schemas.microsoft.com/office/powerpoint/2010/main" val="27862426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231</a:t>
            </a:fld>
            <a:endParaRPr lang="en-US"/>
          </a:p>
        </p:txBody>
      </p:sp>
    </p:spTree>
    <p:extLst>
      <p:ext uri="{BB962C8B-B14F-4D97-AF65-F5344CB8AC3E}">
        <p14:creationId xmlns:p14="http://schemas.microsoft.com/office/powerpoint/2010/main" val="408642774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232</a:t>
            </a:fld>
            <a:endParaRPr lang="en-US"/>
          </a:p>
        </p:txBody>
      </p:sp>
    </p:spTree>
    <p:extLst>
      <p:ext uri="{BB962C8B-B14F-4D97-AF65-F5344CB8AC3E}">
        <p14:creationId xmlns:p14="http://schemas.microsoft.com/office/powerpoint/2010/main" val="3861633027"/>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233</a:t>
            </a:fld>
            <a:endParaRPr lang="en-US"/>
          </a:p>
        </p:txBody>
      </p:sp>
    </p:spTree>
    <p:extLst>
      <p:ext uri="{BB962C8B-B14F-4D97-AF65-F5344CB8AC3E}">
        <p14:creationId xmlns:p14="http://schemas.microsoft.com/office/powerpoint/2010/main" val="56043516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234</a:t>
            </a:fld>
            <a:endParaRPr lang="en-US"/>
          </a:p>
        </p:txBody>
      </p:sp>
    </p:spTree>
    <p:extLst>
      <p:ext uri="{BB962C8B-B14F-4D97-AF65-F5344CB8AC3E}">
        <p14:creationId xmlns:p14="http://schemas.microsoft.com/office/powerpoint/2010/main" val="390015605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235</a:t>
            </a:fld>
            <a:endParaRPr lang="en-US"/>
          </a:p>
        </p:txBody>
      </p:sp>
    </p:spTree>
    <p:extLst>
      <p:ext uri="{BB962C8B-B14F-4D97-AF65-F5344CB8AC3E}">
        <p14:creationId xmlns:p14="http://schemas.microsoft.com/office/powerpoint/2010/main" val="161763052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236</a:t>
            </a:fld>
            <a:endParaRPr lang="en-US"/>
          </a:p>
        </p:txBody>
      </p:sp>
    </p:spTree>
    <p:extLst>
      <p:ext uri="{BB962C8B-B14F-4D97-AF65-F5344CB8AC3E}">
        <p14:creationId xmlns:p14="http://schemas.microsoft.com/office/powerpoint/2010/main" val="70927556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237</a:t>
            </a:fld>
            <a:endParaRPr lang="en-US"/>
          </a:p>
        </p:txBody>
      </p:sp>
    </p:spTree>
    <p:extLst>
      <p:ext uri="{BB962C8B-B14F-4D97-AF65-F5344CB8AC3E}">
        <p14:creationId xmlns:p14="http://schemas.microsoft.com/office/powerpoint/2010/main" val="311535311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238</a:t>
            </a:fld>
            <a:endParaRPr lang="en-US"/>
          </a:p>
        </p:txBody>
      </p:sp>
    </p:spTree>
    <p:extLst>
      <p:ext uri="{BB962C8B-B14F-4D97-AF65-F5344CB8AC3E}">
        <p14:creationId xmlns:p14="http://schemas.microsoft.com/office/powerpoint/2010/main" val="70819420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239</a:t>
            </a:fld>
            <a:endParaRPr lang="en-US"/>
          </a:p>
        </p:txBody>
      </p:sp>
    </p:spTree>
    <p:extLst>
      <p:ext uri="{BB962C8B-B14F-4D97-AF65-F5344CB8AC3E}">
        <p14:creationId xmlns:p14="http://schemas.microsoft.com/office/powerpoint/2010/main" val="3823370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a:t>
            </a:fld>
            <a:endParaRPr lang="en-US"/>
          </a:p>
        </p:txBody>
      </p:sp>
    </p:spTree>
    <p:extLst>
      <p:ext uri="{BB962C8B-B14F-4D97-AF65-F5344CB8AC3E}">
        <p14:creationId xmlns:p14="http://schemas.microsoft.com/office/powerpoint/2010/main" val="54199737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240</a:t>
            </a:fld>
            <a:endParaRPr lang="en-US"/>
          </a:p>
        </p:txBody>
      </p:sp>
    </p:spTree>
    <p:extLst>
      <p:ext uri="{BB962C8B-B14F-4D97-AF65-F5344CB8AC3E}">
        <p14:creationId xmlns:p14="http://schemas.microsoft.com/office/powerpoint/2010/main" val="45605622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241</a:t>
            </a:fld>
            <a:endParaRPr lang="en-US"/>
          </a:p>
        </p:txBody>
      </p:sp>
    </p:spTree>
    <p:extLst>
      <p:ext uri="{BB962C8B-B14F-4D97-AF65-F5344CB8AC3E}">
        <p14:creationId xmlns:p14="http://schemas.microsoft.com/office/powerpoint/2010/main" val="361656931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242</a:t>
            </a:fld>
            <a:endParaRPr lang="en-US"/>
          </a:p>
        </p:txBody>
      </p:sp>
    </p:spTree>
    <p:extLst>
      <p:ext uri="{BB962C8B-B14F-4D97-AF65-F5344CB8AC3E}">
        <p14:creationId xmlns:p14="http://schemas.microsoft.com/office/powerpoint/2010/main" val="21036206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243</a:t>
            </a:fld>
            <a:endParaRPr lang="en-US"/>
          </a:p>
        </p:txBody>
      </p:sp>
    </p:spTree>
    <p:extLst>
      <p:ext uri="{BB962C8B-B14F-4D97-AF65-F5344CB8AC3E}">
        <p14:creationId xmlns:p14="http://schemas.microsoft.com/office/powerpoint/2010/main" val="263560015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244</a:t>
            </a:fld>
            <a:endParaRPr lang="en-US"/>
          </a:p>
        </p:txBody>
      </p:sp>
    </p:spTree>
    <p:extLst>
      <p:ext uri="{BB962C8B-B14F-4D97-AF65-F5344CB8AC3E}">
        <p14:creationId xmlns:p14="http://schemas.microsoft.com/office/powerpoint/2010/main" val="177746040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245</a:t>
            </a:fld>
            <a:endParaRPr lang="en-US"/>
          </a:p>
        </p:txBody>
      </p:sp>
    </p:spTree>
    <p:extLst>
      <p:ext uri="{BB962C8B-B14F-4D97-AF65-F5344CB8AC3E}">
        <p14:creationId xmlns:p14="http://schemas.microsoft.com/office/powerpoint/2010/main" val="198626152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246</a:t>
            </a:fld>
            <a:endParaRPr lang="en-US"/>
          </a:p>
        </p:txBody>
      </p:sp>
    </p:spTree>
    <p:extLst>
      <p:ext uri="{BB962C8B-B14F-4D97-AF65-F5344CB8AC3E}">
        <p14:creationId xmlns:p14="http://schemas.microsoft.com/office/powerpoint/2010/main" val="195965329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247</a:t>
            </a:fld>
            <a:endParaRPr lang="en-US"/>
          </a:p>
        </p:txBody>
      </p:sp>
    </p:spTree>
    <p:extLst>
      <p:ext uri="{BB962C8B-B14F-4D97-AF65-F5344CB8AC3E}">
        <p14:creationId xmlns:p14="http://schemas.microsoft.com/office/powerpoint/2010/main" val="359347256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248</a:t>
            </a:fld>
            <a:endParaRPr lang="en-US"/>
          </a:p>
        </p:txBody>
      </p:sp>
    </p:spTree>
    <p:extLst>
      <p:ext uri="{BB962C8B-B14F-4D97-AF65-F5344CB8AC3E}">
        <p14:creationId xmlns:p14="http://schemas.microsoft.com/office/powerpoint/2010/main" val="321422616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249</a:t>
            </a:fld>
            <a:endParaRPr lang="en-US"/>
          </a:p>
        </p:txBody>
      </p:sp>
    </p:spTree>
    <p:extLst>
      <p:ext uri="{BB962C8B-B14F-4D97-AF65-F5344CB8AC3E}">
        <p14:creationId xmlns:p14="http://schemas.microsoft.com/office/powerpoint/2010/main" val="1655686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a:t>
            </a:fld>
            <a:endParaRPr lang="en-US"/>
          </a:p>
        </p:txBody>
      </p:sp>
    </p:spTree>
    <p:extLst>
      <p:ext uri="{BB962C8B-B14F-4D97-AF65-F5344CB8AC3E}">
        <p14:creationId xmlns:p14="http://schemas.microsoft.com/office/powerpoint/2010/main" val="25265046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250</a:t>
            </a:fld>
            <a:endParaRPr lang="en-US"/>
          </a:p>
        </p:txBody>
      </p:sp>
    </p:spTree>
    <p:extLst>
      <p:ext uri="{BB962C8B-B14F-4D97-AF65-F5344CB8AC3E}">
        <p14:creationId xmlns:p14="http://schemas.microsoft.com/office/powerpoint/2010/main" val="69469031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251</a:t>
            </a:fld>
            <a:endParaRPr lang="en-US"/>
          </a:p>
        </p:txBody>
      </p:sp>
    </p:spTree>
    <p:extLst>
      <p:ext uri="{BB962C8B-B14F-4D97-AF65-F5344CB8AC3E}">
        <p14:creationId xmlns:p14="http://schemas.microsoft.com/office/powerpoint/2010/main" val="116225127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252</a:t>
            </a:fld>
            <a:endParaRPr lang="en-US"/>
          </a:p>
        </p:txBody>
      </p:sp>
    </p:spTree>
    <p:extLst>
      <p:ext uri="{BB962C8B-B14F-4D97-AF65-F5344CB8AC3E}">
        <p14:creationId xmlns:p14="http://schemas.microsoft.com/office/powerpoint/2010/main" val="10212451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253</a:t>
            </a:fld>
            <a:endParaRPr lang="en-US"/>
          </a:p>
        </p:txBody>
      </p:sp>
    </p:spTree>
    <p:extLst>
      <p:ext uri="{BB962C8B-B14F-4D97-AF65-F5344CB8AC3E}">
        <p14:creationId xmlns:p14="http://schemas.microsoft.com/office/powerpoint/2010/main" val="245576439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254</a:t>
            </a:fld>
            <a:endParaRPr lang="en-US"/>
          </a:p>
        </p:txBody>
      </p:sp>
    </p:spTree>
    <p:extLst>
      <p:ext uri="{BB962C8B-B14F-4D97-AF65-F5344CB8AC3E}">
        <p14:creationId xmlns:p14="http://schemas.microsoft.com/office/powerpoint/2010/main" val="374667116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255</a:t>
            </a:fld>
            <a:endParaRPr lang="en-US"/>
          </a:p>
        </p:txBody>
      </p:sp>
    </p:spTree>
    <p:extLst>
      <p:ext uri="{BB962C8B-B14F-4D97-AF65-F5344CB8AC3E}">
        <p14:creationId xmlns:p14="http://schemas.microsoft.com/office/powerpoint/2010/main" val="401429463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256</a:t>
            </a:fld>
            <a:endParaRPr lang="en-US"/>
          </a:p>
        </p:txBody>
      </p:sp>
    </p:spTree>
    <p:extLst>
      <p:ext uri="{BB962C8B-B14F-4D97-AF65-F5344CB8AC3E}">
        <p14:creationId xmlns:p14="http://schemas.microsoft.com/office/powerpoint/2010/main" val="359266323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257</a:t>
            </a:fld>
            <a:endParaRPr lang="en-US"/>
          </a:p>
        </p:txBody>
      </p:sp>
    </p:spTree>
    <p:extLst>
      <p:ext uri="{BB962C8B-B14F-4D97-AF65-F5344CB8AC3E}">
        <p14:creationId xmlns:p14="http://schemas.microsoft.com/office/powerpoint/2010/main" val="400925372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258</a:t>
            </a:fld>
            <a:endParaRPr lang="en-US"/>
          </a:p>
        </p:txBody>
      </p:sp>
    </p:spTree>
    <p:extLst>
      <p:ext uri="{BB962C8B-B14F-4D97-AF65-F5344CB8AC3E}">
        <p14:creationId xmlns:p14="http://schemas.microsoft.com/office/powerpoint/2010/main" val="376775814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259</a:t>
            </a:fld>
            <a:endParaRPr lang="en-US"/>
          </a:p>
        </p:txBody>
      </p:sp>
    </p:spTree>
    <p:extLst>
      <p:ext uri="{BB962C8B-B14F-4D97-AF65-F5344CB8AC3E}">
        <p14:creationId xmlns:p14="http://schemas.microsoft.com/office/powerpoint/2010/main" val="99094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a:t>
            </a:fld>
            <a:endParaRPr lang="en-US"/>
          </a:p>
        </p:txBody>
      </p:sp>
    </p:spTree>
    <p:extLst>
      <p:ext uri="{BB962C8B-B14F-4D97-AF65-F5344CB8AC3E}">
        <p14:creationId xmlns:p14="http://schemas.microsoft.com/office/powerpoint/2010/main" val="2257134793"/>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260</a:t>
            </a:fld>
            <a:endParaRPr lang="en-US"/>
          </a:p>
        </p:txBody>
      </p:sp>
    </p:spTree>
    <p:extLst>
      <p:ext uri="{BB962C8B-B14F-4D97-AF65-F5344CB8AC3E}">
        <p14:creationId xmlns:p14="http://schemas.microsoft.com/office/powerpoint/2010/main" val="2118246885"/>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261</a:t>
            </a:fld>
            <a:endParaRPr lang="en-US"/>
          </a:p>
        </p:txBody>
      </p:sp>
    </p:spTree>
    <p:extLst>
      <p:ext uri="{BB962C8B-B14F-4D97-AF65-F5344CB8AC3E}">
        <p14:creationId xmlns:p14="http://schemas.microsoft.com/office/powerpoint/2010/main" val="110732342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262</a:t>
            </a:fld>
            <a:endParaRPr lang="en-US"/>
          </a:p>
        </p:txBody>
      </p:sp>
    </p:spTree>
    <p:extLst>
      <p:ext uri="{BB962C8B-B14F-4D97-AF65-F5344CB8AC3E}">
        <p14:creationId xmlns:p14="http://schemas.microsoft.com/office/powerpoint/2010/main" val="228676001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263</a:t>
            </a:fld>
            <a:endParaRPr lang="en-US"/>
          </a:p>
        </p:txBody>
      </p:sp>
    </p:spTree>
    <p:extLst>
      <p:ext uri="{BB962C8B-B14F-4D97-AF65-F5344CB8AC3E}">
        <p14:creationId xmlns:p14="http://schemas.microsoft.com/office/powerpoint/2010/main" val="84686214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264</a:t>
            </a:fld>
            <a:endParaRPr lang="en-US"/>
          </a:p>
        </p:txBody>
      </p:sp>
    </p:spTree>
    <p:extLst>
      <p:ext uri="{BB962C8B-B14F-4D97-AF65-F5344CB8AC3E}">
        <p14:creationId xmlns:p14="http://schemas.microsoft.com/office/powerpoint/2010/main" val="383324928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265</a:t>
            </a:fld>
            <a:endParaRPr lang="en-US"/>
          </a:p>
        </p:txBody>
      </p:sp>
    </p:spTree>
    <p:extLst>
      <p:ext uri="{BB962C8B-B14F-4D97-AF65-F5344CB8AC3E}">
        <p14:creationId xmlns:p14="http://schemas.microsoft.com/office/powerpoint/2010/main" val="249960390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266</a:t>
            </a:fld>
            <a:endParaRPr lang="en-US"/>
          </a:p>
        </p:txBody>
      </p:sp>
    </p:spTree>
    <p:extLst>
      <p:ext uri="{BB962C8B-B14F-4D97-AF65-F5344CB8AC3E}">
        <p14:creationId xmlns:p14="http://schemas.microsoft.com/office/powerpoint/2010/main" val="2874067204"/>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267</a:t>
            </a:fld>
            <a:endParaRPr lang="en-US"/>
          </a:p>
        </p:txBody>
      </p:sp>
    </p:spTree>
    <p:extLst>
      <p:ext uri="{BB962C8B-B14F-4D97-AF65-F5344CB8AC3E}">
        <p14:creationId xmlns:p14="http://schemas.microsoft.com/office/powerpoint/2010/main" val="89272375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268</a:t>
            </a:fld>
            <a:endParaRPr lang="en-US"/>
          </a:p>
        </p:txBody>
      </p:sp>
    </p:spTree>
    <p:extLst>
      <p:ext uri="{BB962C8B-B14F-4D97-AF65-F5344CB8AC3E}">
        <p14:creationId xmlns:p14="http://schemas.microsoft.com/office/powerpoint/2010/main" val="82758354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269</a:t>
            </a:fld>
            <a:endParaRPr lang="en-US"/>
          </a:p>
        </p:txBody>
      </p:sp>
    </p:spTree>
    <p:extLst>
      <p:ext uri="{BB962C8B-B14F-4D97-AF65-F5344CB8AC3E}">
        <p14:creationId xmlns:p14="http://schemas.microsoft.com/office/powerpoint/2010/main" val="3413462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a:t>
            </a:fld>
            <a:endParaRPr lang="en-US"/>
          </a:p>
        </p:txBody>
      </p:sp>
    </p:spTree>
    <p:extLst>
      <p:ext uri="{BB962C8B-B14F-4D97-AF65-F5344CB8AC3E}">
        <p14:creationId xmlns:p14="http://schemas.microsoft.com/office/powerpoint/2010/main" val="413857658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270</a:t>
            </a:fld>
            <a:endParaRPr lang="en-US"/>
          </a:p>
        </p:txBody>
      </p:sp>
    </p:spTree>
    <p:extLst>
      <p:ext uri="{BB962C8B-B14F-4D97-AF65-F5344CB8AC3E}">
        <p14:creationId xmlns:p14="http://schemas.microsoft.com/office/powerpoint/2010/main" val="154406378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271</a:t>
            </a:fld>
            <a:endParaRPr lang="en-US"/>
          </a:p>
        </p:txBody>
      </p:sp>
    </p:spTree>
    <p:extLst>
      <p:ext uri="{BB962C8B-B14F-4D97-AF65-F5344CB8AC3E}">
        <p14:creationId xmlns:p14="http://schemas.microsoft.com/office/powerpoint/2010/main" val="88395031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272</a:t>
            </a:fld>
            <a:endParaRPr lang="en-US"/>
          </a:p>
        </p:txBody>
      </p:sp>
    </p:spTree>
    <p:extLst>
      <p:ext uri="{BB962C8B-B14F-4D97-AF65-F5344CB8AC3E}">
        <p14:creationId xmlns:p14="http://schemas.microsoft.com/office/powerpoint/2010/main" val="35273951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273</a:t>
            </a:fld>
            <a:endParaRPr lang="en-US"/>
          </a:p>
        </p:txBody>
      </p:sp>
    </p:spTree>
    <p:extLst>
      <p:ext uri="{BB962C8B-B14F-4D97-AF65-F5344CB8AC3E}">
        <p14:creationId xmlns:p14="http://schemas.microsoft.com/office/powerpoint/2010/main" val="413301336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274</a:t>
            </a:fld>
            <a:endParaRPr lang="en-US"/>
          </a:p>
        </p:txBody>
      </p:sp>
    </p:spTree>
    <p:extLst>
      <p:ext uri="{BB962C8B-B14F-4D97-AF65-F5344CB8AC3E}">
        <p14:creationId xmlns:p14="http://schemas.microsoft.com/office/powerpoint/2010/main" val="318981178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275</a:t>
            </a:fld>
            <a:endParaRPr lang="en-US"/>
          </a:p>
        </p:txBody>
      </p:sp>
    </p:spTree>
    <p:extLst>
      <p:ext uri="{BB962C8B-B14F-4D97-AF65-F5344CB8AC3E}">
        <p14:creationId xmlns:p14="http://schemas.microsoft.com/office/powerpoint/2010/main" val="3742748209"/>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276</a:t>
            </a:fld>
            <a:endParaRPr lang="en-US"/>
          </a:p>
        </p:txBody>
      </p:sp>
    </p:spTree>
    <p:extLst>
      <p:ext uri="{BB962C8B-B14F-4D97-AF65-F5344CB8AC3E}">
        <p14:creationId xmlns:p14="http://schemas.microsoft.com/office/powerpoint/2010/main" val="53916212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277</a:t>
            </a:fld>
            <a:endParaRPr lang="en-US"/>
          </a:p>
        </p:txBody>
      </p:sp>
    </p:spTree>
    <p:extLst>
      <p:ext uri="{BB962C8B-B14F-4D97-AF65-F5344CB8AC3E}">
        <p14:creationId xmlns:p14="http://schemas.microsoft.com/office/powerpoint/2010/main" val="115156707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278</a:t>
            </a:fld>
            <a:endParaRPr lang="en-US"/>
          </a:p>
        </p:txBody>
      </p:sp>
    </p:spTree>
    <p:extLst>
      <p:ext uri="{BB962C8B-B14F-4D97-AF65-F5344CB8AC3E}">
        <p14:creationId xmlns:p14="http://schemas.microsoft.com/office/powerpoint/2010/main" val="425914418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279</a:t>
            </a:fld>
            <a:endParaRPr lang="en-US"/>
          </a:p>
        </p:txBody>
      </p:sp>
    </p:spTree>
    <p:extLst>
      <p:ext uri="{BB962C8B-B14F-4D97-AF65-F5344CB8AC3E}">
        <p14:creationId xmlns:p14="http://schemas.microsoft.com/office/powerpoint/2010/main" val="949656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a:t>
            </a:fld>
            <a:endParaRPr lang="en-US"/>
          </a:p>
        </p:txBody>
      </p:sp>
    </p:spTree>
    <p:extLst>
      <p:ext uri="{BB962C8B-B14F-4D97-AF65-F5344CB8AC3E}">
        <p14:creationId xmlns:p14="http://schemas.microsoft.com/office/powerpoint/2010/main" val="174633533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280</a:t>
            </a:fld>
            <a:endParaRPr lang="en-US"/>
          </a:p>
        </p:txBody>
      </p:sp>
    </p:spTree>
    <p:extLst>
      <p:ext uri="{BB962C8B-B14F-4D97-AF65-F5344CB8AC3E}">
        <p14:creationId xmlns:p14="http://schemas.microsoft.com/office/powerpoint/2010/main" val="13223759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281</a:t>
            </a:fld>
            <a:endParaRPr lang="en-US"/>
          </a:p>
        </p:txBody>
      </p:sp>
    </p:spTree>
    <p:extLst>
      <p:ext uri="{BB962C8B-B14F-4D97-AF65-F5344CB8AC3E}">
        <p14:creationId xmlns:p14="http://schemas.microsoft.com/office/powerpoint/2010/main" val="396673478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282</a:t>
            </a:fld>
            <a:endParaRPr lang="en-US"/>
          </a:p>
        </p:txBody>
      </p:sp>
    </p:spTree>
    <p:extLst>
      <p:ext uri="{BB962C8B-B14F-4D97-AF65-F5344CB8AC3E}">
        <p14:creationId xmlns:p14="http://schemas.microsoft.com/office/powerpoint/2010/main" val="252093612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283</a:t>
            </a:fld>
            <a:endParaRPr lang="en-US"/>
          </a:p>
        </p:txBody>
      </p:sp>
    </p:spTree>
    <p:extLst>
      <p:ext uri="{BB962C8B-B14F-4D97-AF65-F5344CB8AC3E}">
        <p14:creationId xmlns:p14="http://schemas.microsoft.com/office/powerpoint/2010/main" val="3817931414"/>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284</a:t>
            </a:fld>
            <a:endParaRPr lang="en-US"/>
          </a:p>
        </p:txBody>
      </p:sp>
    </p:spTree>
    <p:extLst>
      <p:ext uri="{BB962C8B-B14F-4D97-AF65-F5344CB8AC3E}">
        <p14:creationId xmlns:p14="http://schemas.microsoft.com/office/powerpoint/2010/main" val="1813848156"/>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285</a:t>
            </a:fld>
            <a:endParaRPr lang="en-US"/>
          </a:p>
        </p:txBody>
      </p:sp>
    </p:spTree>
    <p:extLst>
      <p:ext uri="{BB962C8B-B14F-4D97-AF65-F5344CB8AC3E}">
        <p14:creationId xmlns:p14="http://schemas.microsoft.com/office/powerpoint/2010/main" val="215726963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286</a:t>
            </a:fld>
            <a:endParaRPr lang="en-US"/>
          </a:p>
        </p:txBody>
      </p:sp>
    </p:spTree>
    <p:extLst>
      <p:ext uri="{BB962C8B-B14F-4D97-AF65-F5344CB8AC3E}">
        <p14:creationId xmlns:p14="http://schemas.microsoft.com/office/powerpoint/2010/main" val="2166976012"/>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287</a:t>
            </a:fld>
            <a:endParaRPr lang="en-US"/>
          </a:p>
        </p:txBody>
      </p:sp>
    </p:spTree>
    <p:extLst>
      <p:ext uri="{BB962C8B-B14F-4D97-AF65-F5344CB8AC3E}">
        <p14:creationId xmlns:p14="http://schemas.microsoft.com/office/powerpoint/2010/main" val="102974420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288</a:t>
            </a:fld>
            <a:endParaRPr lang="en-US"/>
          </a:p>
        </p:txBody>
      </p:sp>
    </p:spTree>
    <p:extLst>
      <p:ext uri="{BB962C8B-B14F-4D97-AF65-F5344CB8AC3E}">
        <p14:creationId xmlns:p14="http://schemas.microsoft.com/office/powerpoint/2010/main" val="370797110"/>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289</a:t>
            </a:fld>
            <a:endParaRPr lang="en-US"/>
          </a:p>
        </p:txBody>
      </p:sp>
    </p:spTree>
    <p:extLst>
      <p:ext uri="{BB962C8B-B14F-4D97-AF65-F5344CB8AC3E}">
        <p14:creationId xmlns:p14="http://schemas.microsoft.com/office/powerpoint/2010/main" val="2197108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a:t>
            </a:fld>
            <a:endParaRPr lang="en-US"/>
          </a:p>
        </p:txBody>
      </p:sp>
    </p:spTree>
    <p:extLst>
      <p:ext uri="{BB962C8B-B14F-4D97-AF65-F5344CB8AC3E}">
        <p14:creationId xmlns:p14="http://schemas.microsoft.com/office/powerpoint/2010/main" val="2164848660"/>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290</a:t>
            </a:fld>
            <a:endParaRPr lang="en-US"/>
          </a:p>
        </p:txBody>
      </p:sp>
    </p:spTree>
    <p:extLst>
      <p:ext uri="{BB962C8B-B14F-4D97-AF65-F5344CB8AC3E}">
        <p14:creationId xmlns:p14="http://schemas.microsoft.com/office/powerpoint/2010/main" val="129287644"/>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291</a:t>
            </a:fld>
            <a:endParaRPr lang="en-US"/>
          </a:p>
        </p:txBody>
      </p:sp>
    </p:spTree>
    <p:extLst>
      <p:ext uri="{BB962C8B-B14F-4D97-AF65-F5344CB8AC3E}">
        <p14:creationId xmlns:p14="http://schemas.microsoft.com/office/powerpoint/2010/main" val="297695064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292</a:t>
            </a:fld>
            <a:endParaRPr lang="en-US"/>
          </a:p>
        </p:txBody>
      </p:sp>
    </p:spTree>
    <p:extLst>
      <p:ext uri="{BB962C8B-B14F-4D97-AF65-F5344CB8AC3E}">
        <p14:creationId xmlns:p14="http://schemas.microsoft.com/office/powerpoint/2010/main" val="298293510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293</a:t>
            </a:fld>
            <a:endParaRPr lang="en-US"/>
          </a:p>
        </p:txBody>
      </p:sp>
    </p:spTree>
    <p:extLst>
      <p:ext uri="{BB962C8B-B14F-4D97-AF65-F5344CB8AC3E}">
        <p14:creationId xmlns:p14="http://schemas.microsoft.com/office/powerpoint/2010/main" val="340211068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294</a:t>
            </a:fld>
            <a:endParaRPr lang="en-US"/>
          </a:p>
        </p:txBody>
      </p:sp>
    </p:spTree>
    <p:extLst>
      <p:ext uri="{BB962C8B-B14F-4D97-AF65-F5344CB8AC3E}">
        <p14:creationId xmlns:p14="http://schemas.microsoft.com/office/powerpoint/2010/main" val="100794112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295</a:t>
            </a:fld>
            <a:endParaRPr lang="en-US"/>
          </a:p>
        </p:txBody>
      </p:sp>
    </p:spTree>
    <p:extLst>
      <p:ext uri="{BB962C8B-B14F-4D97-AF65-F5344CB8AC3E}">
        <p14:creationId xmlns:p14="http://schemas.microsoft.com/office/powerpoint/2010/main" val="39929577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296</a:t>
            </a:fld>
            <a:endParaRPr lang="en-US"/>
          </a:p>
        </p:txBody>
      </p:sp>
    </p:spTree>
    <p:extLst>
      <p:ext uri="{BB962C8B-B14F-4D97-AF65-F5344CB8AC3E}">
        <p14:creationId xmlns:p14="http://schemas.microsoft.com/office/powerpoint/2010/main" val="148801127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297</a:t>
            </a:fld>
            <a:endParaRPr lang="en-US"/>
          </a:p>
        </p:txBody>
      </p:sp>
    </p:spTree>
    <p:extLst>
      <p:ext uri="{BB962C8B-B14F-4D97-AF65-F5344CB8AC3E}">
        <p14:creationId xmlns:p14="http://schemas.microsoft.com/office/powerpoint/2010/main" val="334810410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298</a:t>
            </a:fld>
            <a:endParaRPr lang="en-US"/>
          </a:p>
        </p:txBody>
      </p:sp>
    </p:spTree>
    <p:extLst>
      <p:ext uri="{BB962C8B-B14F-4D97-AF65-F5344CB8AC3E}">
        <p14:creationId xmlns:p14="http://schemas.microsoft.com/office/powerpoint/2010/main" val="3922041745"/>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299</a:t>
            </a:fld>
            <a:endParaRPr lang="en-US"/>
          </a:p>
        </p:txBody>
      </p:sp>
    </p:spTree>
    <p:extLst>
      <p:ext uri="{BB962C8B-B14F-4D97-AF65-F5344CB8AC3E}">
        <p14:creationId xmlns:p14="http://schemas.microsoft.com/office/powerpoint/2010/main" val="203018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a:t>
            </a:fld>
            <a:endParaRPr lang="en-US"/>
          </a:p>
        </p:txBody>
      </p:sp>
    </p:spTree>
    <p:extLst>
      <p:ext uri="{BB962C8B-B14F-4D97-AF65-F5344CB8AC3E}">
        <p14:creationId xmlns:p14="http://schemas.microsoft.com/office/powerpoint/2010/main" val="116159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a:t>
            </a:fld>
            <a:endParaRPr lang="en-US"/>
          </a:p>
        </p:txBody>
      </p:sp>
    </p:spTree>
    <p:extLst>
      <p:ext uri="{BB962C8B-B14F-4D97-AF65-F5344CB8AC3E}">
        <p14:creationId xmlns:p14="http://schemas.microsoft.com/office/powerpoint/2010/main" val="93342216"/>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300</a:t>
            </a:fld>
            <a:endParaRPr lang="en-US"/>
          </a:p>
        </p:txBody>
      </p:sp>
    </p:spTree>
    <p:extLst>
      <p:ext uri="{BB962C8B-B14F-4D97-AF65-F5344CB8AC3E}">
        <p14:creationId xmlns:p14="http://schemas.microsoft.com/office/powerpoint/2010/main" val="4087073099"/>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301</a:t>
            </a:fld>
            <a:endParaRPr lang="en-US"/>
          </a:p>
        </p:txBody>
      </p:sp>
    </p:spTree>
    <p:extLst>
      <p:ext uri="{BB962C8B-B14F-4D97-AF65-F5344CB8AC3E}">
        <p14:creationId xmlns:p14="http://schemas.microsoft.com/office/powerpoint/2010/main" val="161514110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302</a:t>
            </a:fld>
            <a:endParaRPr lang="en-US"/>
          </a:p>
        </p:txBody>
      </p:sp>
    </p:spTree>
    <p:extLst>
      <p:ext uri="{BB962C8B-B14F-4D97-AF65-F5344CB8AC3E}">
        <p14:creationId xmlns:p14="http://schemas.microsoft.com/office/powerpoint/2010/main" val="1862316809"/>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303</a:t>
            </a:fld>
            <a:endParaRPr lang="en-US"/>
          </a:p>
        </p:txBody>
      </p:sp>
    </p:spTree>
    <p:extLst>
      <p:ext uri="{BB962C8B-B14F-4D97-AF65-F5344CB8AC3E}">
        <p14:creationId xmlns:p14="http://schemas.microsoft.com/office/powerpoint/2010/main" val="4154948186"/>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304</a:t>
            </a:fld>
            <a:endParaRPr lang="en-US"/>
          </a:p>
        </p:txBody>
      </p:sp>
    </p:spTree>
    <p:extLst>
      <p:ext uri="{BB962C8B-B14F-4D97-AF65-F5344CB8AC3E}">
        <p14:creationId xmlns:p14="http://schemas.microsoft.com/office/powerpoint/2010/main" val="1498566947"/>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305</a:t>
            </a:fld>
            <a:endParaRPr lang="en-US"/>
          </a:p>
        </p:txBody>
      </p:sp>
    </p:spTree>
    <p:extLst>
      <p:ext uri="{BB962C8B-B14F-4D97-AF65-F5344CB8AC3E}">
        <p14:creationId xmlns:p14="http://schemas.microsoft.com/office/powerpoint/2010/main" val="1055591340"/>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306</a:t>
            </a:fld>
            <a:endParaRPr lang="en-US"/>
          </a:p>
        </p:txBody>
      </p:sp>
    </p:spTree>
    <p:extLst>
      <p:ext uri="{BB962C8B-B14F-4D97-AF65-F5344CB8AC3E}">
        <p14:creationId xmlns:p14="http://schemas.microsoft.com/office/powerpoint/2010/main" val="282062526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307</a:t>
            </a:fld>
            <a:endParaRPr lang="en-US"/>
          </a:p>
        </p:txBody>
      </p:sp>
    </p:spTree>
    <p:extLst>
      <p:ext uri="{BB962C8B-B14F-4D97-AF65-F5344CB8AC3E}">
        <p14:creationId xmlns:p14="http://schemas.microsoft.com/office/powerpoint/2010/main" val="214397431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308</a:t>
            </a:fld>
            <a:endParaRPr lang="en-US"/>
          </a:p>
        </p:txBody>
      </p:sp>
    </p:spTree>
    <p:extLst>
      <p:ext uri="{BB962C8B-B14F-4D97-AF65-F5344CB8AC3E}">
        <p14:creationId xmlns:p14="http://schemas.microsoft.com/office/powerpoint/2010/main" val="3122924577"/>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309</a:t>
            </a:fld>
            <a:endParaRPr lang="en-US"/>
          </a:p>
        </p:txBody>
      </p:sp>
    </p:spTree>
    <p:extLst>
      <p:ext uri="{BB962C8B-B14F-4D97-AF65-F5344CB8AC3E}">
        <p14:creationId xmlns:p14="http://schemas.microsoft.com/office/powerpoint/2010/main" val="4224054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a:t>
            </a:fld>
            <a:endParaRPr lang="en-US"/>
          </a:p>
        </p:txBody>
      </p:sp>
    </p:spTree>
    <p:extLst>
      <p:ext uri="{BB962C8B-B14F-4D97-AF65-F5344CB8AC3E}">
        <p14:creationId xmlns:p14="http://schemas.microsoft.com/office/powerpoint/2010/main" val="207700171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310</a:t>
            </a:fld>
            <a:endParaRPr lang="en-US"/>
          </a:p>
        </p:txBody>
      </p:sp>
    </p:spTree>
    <p:extLst>
      <p:ext uri="{BB962C8B-B14F-4D97-AF65-F5344CB8AC3E}">
        <p14:creationId xmlns:p14="http://schemas.microsoft.com/office/powerpoint/2010/main" val="2612621916"/>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311</a:t>
            </a:fld>
            <a:endParaRPr lang="en-US"/>
          </a:p>
        </p:txBody>
      </p:sp>
    </p:spTree>
    <p:extLst>
      <p:ext uri="{BB962C8B-B14F-4D97-AF65-F5344CB8AC3E}">
        <p14:creationId xmlns:p14="http://schemas.microsoft.com/office/powerpoint/2010/main" val="2367207925"/>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312</a:t>
            </a:fld>
            <a:endParaRPr lang="en-US"/>
          </a:p>
        </p:txBody>
      </p:sp>
    </p:spTree>
    <p:extLst>
      <p:ext uri="{BB962C8B-B14F-4D97-AF65-F5344CB8AC3E}">
        <p14:creationId xmlns:p14="http://schemas.microsoft.com/office/powerpoint/2010/main" val="40710818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313</a:t>
            </a:fld>
            <a:endParaRPr lang="en-US"/>
          </a:p>
        </p:txBody>
      </p:sp>
    </p:spTree>
    <p:extLst>
      <p:ext uri="{BB962C8B-B14F-4D97-AF65-F5344CB8AC3E}">
        <p14:creationId xmlns:p14="http://schemas.microsoft.com/office/powerpoint/2010/main" val="2498290676"/>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314</a:t>
            </a:fld>
            <a:endParaRPr lang="en-US"/>
          </a:p>
        </p:txBody>
      </p:sp>
    </p:spTree>
    <p:extLst>
      <p:ext uri="{BB962C8B-B14F-4D97-AF65-F5344CB8AC3E}">
        <p14:creationId xmlns:p14="http://schemas.microsoft.com/office/powerpoint/2010/main" val="2873800600"/>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315</a:t>
            </a:fld>
            <a:endParaRPr lang="en-US"/>
          </a:p>
        </p:txBody>
      </p:sp>
    </p:spTree>
    <p:extLst>
      <p:ext uri="{BB962C8B-B14F-4D97-AF65-F5344CB8AC3E}">
        <p14:creationId xmlns:p14="http://schemas.microsoft.com/office/powerpoint/2010/main" val="1613038155"/>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316</a:t>
            </a:fld>
            <a:endParaRPr lang="en-US"/>
          </a:p>
        </p:txBody>
      </p:sp>
    </p:spTree>
    <p:extLst>
      <p:ext uri="{BB962C8B-B14F-4D97-AF65-F5344CB8AC3E}">
        <p14:creationId xmlns:p14="http://schemas.microsoft.com/office/powerpoint/2010/main" val="3394746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32</a:t>
            </a:fld>
            <a:endParaRPr lang="en-US"/>
          </a:p>
        </p:txBody>
      </p:sp>
    </p:spTree>
    <p:extLst>
      <p:ext uri="{BB962C8B-B14F-4D97-AF65-F5344CB8AC3E}">
        <p14:creationId xmlns:p14="http://schemas.microsoft.com/office/powerpoint/2010/main" val="4158000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33</a:t>
            </a:fld>
            <a:endParaRPr lang="en-US"/>
          </a:p>
        </p:txBody>
      </p:sp>
    </p:spTree>
    <p:extLst>
      <p:ext uri="{BB962C8B-B14F-4D97-AF65-F5344CB8AC3E}">
        <p14:creationId xmlns:p14="http://schemas.microsoft.com/office/powerpoint/2010/main" val="2727734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34</a:t>
            </a:fld>
            <a:endParaRPr lang="en-US"/>
          </a:p>
        </p:txBody>
      </p:sp>
    </p:spTree>
    <p:extLst>
      <p:ext uri="{BB962C8B-B14F-4D97-AF65-F5344CB8AC3E}">
        <p14:creationId xmlns:p14="http://schemas.microsoft.com/office/powerpoint/2010/main" val="413410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35</a:t>
            </a:fld>
            <a:endParaRPr lang="en-US"/>
          </a:p>
        </p:txBody>
      </p:sp>
    </p:spTree>
    <p:extLst>
      <p:ext uri="{BB962C8B-B14F-4D97-AF65-F5344CB8AC3E}">
        <p14:creationId xmlns:p14="http://schemas.microsoft.com/office/powerpoint/2010/main" val="2970791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36</a:t>
            </a:fld>
            <a:endParaRPr lang="en-US"/>
          </a:p>
        </p:txBody>
      </p:sp>
    </p:spTree>
    <p:extLst>
      <p:ext uri="{BB962C8B-B14F-4D97-AF65-F5344CB8AC3E}">
        <p14:creationId xmlns:p14="http://schemas.microsoft.com/office/powerpoint/2010/main" val="47906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37</a:t>
            </a:fld>
            <a:endParaRPr lang="en-US"/>
          </a:p>
        </p:txBody>
      </p:sp>
    </p:spTree>
    <p:extLst>
      <p:ext uri="{BB962C8B-B14F-4D97-AF65-F5344CB8AC3E}">
        <p14:creationId xmlns:p14="http://schemas.microsoft.com/office/powerpoint/2010/main" val="79405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38</a:t>
            </a:fld>
            <a:endParaRPr lang="en-US"/>
          </a:p>
        </p:txBody>
      </p:sp>
    </p:spTree>
    <p:extLst>
      <p:ext uri="{BB962C8B-B14F-4D97-AF65-F5344CB8AC3E}">
        <p14:creationId xmlns:p14="http://schemas.microsoft.com/office/powerpoint/2010/main" val="1850030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39</a:t>
            </a:fld>
            <a:endParaRPr lang="en-US"/>
          </a:p>
        </p:txBody>
      </p:sp>
    </p:spTree>
    <p:extLst>
      <p:ext uri="{BB962C8B-B14F-4D97-AF65-F5344CB8AC3E}">
        <p14:creationId xmlns:p14="http://schemas.microsoft.com/office/powerpoint/2010/main" val="185958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a:t>
            </a:fld>
            <a:endParaRPr lang="en-US"/>
          </a:p>
        </p:txBody>
      </p:sp>
    </p:spTree>
    <p:extLst>
      <p:ext uri="{BB962C8B-B14F-4D97-AF65-F5344CB8AC3E}">
        <p14:creationId xmlns:p14="http://schemas.microsoft.com/office/powerpoint/2010/main" val="1120032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40</a:t>
            </a:fld>
            <a:endParaRPr lang="en-US"/>
          </a:p>
        </p:txBody>
      </p:sp>
    </p:spTree>
    <p:extLst>
      <p:ext uri="{BB962C8B-B14F-4D97-AF65-F5344CB8AC3E}">
        <p14:creationId xmlns:p14="http://schemas.microsoft.com/office/powerpoint/2010/main" val="1011580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41</a:t>
            </a:fld>
            <a:endParaRPr lang="en-US"/>
          </a:p>
        </p:txBody>
      </p:sp>
    </p:spTree>
    <p:extLst>
      <p:ext uri="{BB962C8B-B14F-4D97-AF65-F5344CB8AC3E}">
        <p14:creationId xmlns:p14="http://schemas.microsoft.com/office/powerpoint/2010/main" val="3735929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42</a:t>
            </a:fld>
            <a:endParaRPr lang="en-US"/>
          </a:p>
        </p:txBody>
      </p:sp>
    </p:spTree>
    <p:extLst>
      <p:ext uri="{BB962C8B-B14F-4D97-AF65-F5344CB8AC3E}">
        <p14:creationId xmlns:p14="http://schemas.microsoft.com/office/powerpoint/2010/main" val="3950893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43</a:t>
            </a:fld>
            <a:endParaRPr lang="en-US"/>
          </a:p>
        </p:txBody>
      </p:sp>
    </p:spTree>
    <p:extLst>
      <p:ext uri="{BB962C8B-B14F-4D97-AF65-F5344CB8AC3E}">
        <p14:creationId xmlns:p14="http://schemas.microsoft.com/office/powerpoint/2010/main" val="4128947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44</a:t>
            </a:fld>
            <a:endParaRPr lang="en-US"/>
          </a:p>
        </p:txBody>
      </p:sp>
    </p:spTree>
    <p:extLst>
      <p:ext uri="{BB962C8B-B14F-4D97-AF65-F5344CB8AC3E}">
        <p14:creationId xmlns:p14="http://schemas.microsoft.com/office/powerpoint/2010/main" val="2236061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45</a:t>
            </a:fld>
            <a:endParaRPr lang="en-US"/>
          </a:p>
        </p:txBody>
      </p:sp>
    </p:spTree>
    <p:extLst>
      <p:ext uri="{BB962C8B-B14F-4D97-AF65-F5344CB8AC3E}">
        <p14:creationId xmlns:p14="http://schemas.microsoft.com/office/powerpoint/2010/main" val="1605422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46</a:t>
            </a:fld>
            <a:endParaRPr lang="en-US"/>
          </a:p>
        </p:txBody>
      </p:sp>
    </p:spTree>
    <p:extLst>
      <p:ext uri="{BB962C8B-B14F-4D97-AF65-F5344CB8AC3E}">
        <p14:creationId xmlns:p14="http://schemas.microsoft.com/office/powerpoint/2010/main" val="3686696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47</a:t>
            </a:fld>
            <a:endParaRPr lang="en-US"/>
          </a:p>
        </p:txBody>
      </p:sp>
    </p:spTree>
    <p:extLst>
      <p:ext uri="{BB962C8B-B14F-4D97-AF65-F5344CB8AC3E}">
        <p14:creationId xmlns:p14="http://schemas.microsoft.com/office/powerpoint/2010/main" val="36045754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48</a:t>
            </a:fld>
            <a:endParaRPr lang="en-US"/>
          </a:p>
        </p:txBody>
      </p:sp>
    </p:spTree>
    <p:extLst>
      <p:ext uri="{BB962C8B-B14F-4D97-AF65-F5344CB8AC3E}">
        <p14:creationId xmlns:p14="http://schemas.microsoft.com/office/powerpoint/2010/main" val="1804949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49</a:t>
            </a:fld>
            <a:endParaRPr lang="en-US"/>
          </a:p>
        </p:txBody>
      </p:sp>
    </p:spTree>
    <p:extLst>
      <p:ext uri="{BB962C8B-B14F-4D97-AF65-F5344CB8AC3E}">
        <p14:creationId xmlns:p14="http://schemas.microsoft.com/office/powerpoint/2010/main" val="13900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a:t>
            </a:fld>
            <a:endParaRPr lang="en-US"/>
          </a:p>
        </p:txBody>
      </p:sp>
    </p:spTree>
    <p:extLst>
      <p:ext uri="{BB962C8B-B14F-4D97-AF65-F5344CB8AC3E}">
        <p14:creationId xmlns:p14="http://schemas.microsoft.com/office/powerpoint/2010/main" val="2853155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50</a:t>
            </a:fld>
            <a:endParaRPr lang="en-US"/>
          </a:p>
        </p:txBody>
      </p:sp>
    </p:spTree>
    <p:extLst>
      <p:ext uri="{BB962C8B-B14F-4D97-AF65-F5344CB8AC3E}">
        <p14:creationId xmlns:p14="http://schemas.microsoft.com/office/powerpoint/2010/main" val="1067586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51</a:t>
            </a:fld>
            <a:endParaRPr lang="en-US"/>
          </a:p>
        </p:txBody>
      </p:sp>
    </p:spTree>
    <p:extLst>
      <p:ext uri="{BB962C8B-B14F-4D97-AF65-F5344CB8AC3E}">
        <p14:creationId xmlns:p14="http://schemas.microsoft.com/office/powerpoint/2010/main" val="600191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52</a:t>
            </a:fld>
            <a:endParaRPr lang="en-US"/>
          </a:p>
        </p:txBody>
      </p:sp>
    </p:spTree>
    <p:extLst>
      <p:ext uri="{BB962C8B-B14F-4D97-AF65-F5344CB8AC3E}">
        <p14:creationId xmlns:p14="http://schemas.microsoft.com/office/powerpoint/2010/main" val="2196115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53</a:t>
            </a:fld>
            <a:endParaRPr lang="en-US"/>
          </a:p>
        </p:txBody>
      </p:sp>
    </p:spTree>
    <p:extLst>
      <p:ext uri="{BB962C8B-B14F-4D97-AF65-F5344CB8AC3E}">
        <p14:creationId xmlns:p14="http://schemas.microsoft.com/office/powerpoint/2010/main" val="576373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54</a:t>
            </a:fld>
            <a:endParaRPr lang="en-US"/>
          </a:p>
        </p:txBody>
      </p:sp>
    </p:spTree>
    <p:extLst>
      <p:ext uri="{BB962C8B-B14F-4D97-AF65-F5344CB8AC3E}">
        <p14:creationId xmlns:p14="http://schemas.microsoft.com/office/powerpoint/2010/main" val="1495701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55</a:t>
            </a:fld>
            <a:endParaRPr lang="en-US"/>
          </a:p>
        </p:txBody>
      </p:sp>
    </p:spTree>
    <p:extLst>
      <p:ext uri="{BB962C8B-B14F-4D97-AF65-F5344CB8AC3E}">
        <p14:creationId xmlns:p14="http://schemas.microsoft.com/office/powerpoint/2010/main" val="2185087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56</a:t>
            </a:fld>
            <a:endParaRPr lang="en-US"/>
          </a:p>
        </p:txBody>
      </p:sp>
    </p:spTree>
    <p:extLst>
      <p:ext uri="{BB962C8B-B14F-4D97-AF65-F5344CB8AC3E}">
        <p14:creationId xmlns:p14="http://schemas.microsoft.com/office/powerpoint/2010/main" val="1176531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57</a:t>
            </a:fld>
            <a:endParaRPr lang="en-US"/>
          </a:p>
        </p:txBody>
      </p:sp>
    </p:spTree>
    <p:extLst>
      <p:ext uri="{BB962C8B-B14F-4D97-AF65-F5344CB8AC3E}">
        <p14:creationId xmlns:p14="http://schemas.microsoft.com/office/powerpoint/2010/main" val="2739019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58</a:t>
            </a:fld>
            <a:endParaRPr lang="en-US"/>
          </a:p>
        </p:txBody>
      </p:sp>
    </p:spTree>
    <p:extLst>
      <p:ext uri="{BB962C8B-B14F-4D97-AF65-F5344CB8AC3E}">
        <p14:creationId xmlns:p14="http://schemas.microsoft.com/office/powerpoint/2010/main" val="2817569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59</a:t>
            </a:fld>
            <a:endParaRPr lang="en-US"/>
          </a:p>
        </p:txBody>
      </p:sp>
    </p:spTree>
    <p:extLst>
      <p:ext uri="{BB962C8B-B14F-4D97-AF65-F5344CB8AC3E}">
        <p14:creationId xmlns:p14="http://schemas.microsoft.com/office/powerpoint/2010/main" val="2797940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a:t>
            </a:fld>
            <a:endParaRPr lang="en-US"/>
          </a:p>
        </p:txBody>
      </p:sp>
    </p:spTree>
    <p:extLst>
      <p:ext uri="{BB962C8B-B14F-4D97-AF65-F5344CB8AC3E}">
        <p14:creationId xmlns:p14="http://schemas.microsoft.com/office/powerpoint/2010/main" val="814838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60</a:t>
            </a:fld>
            <a:endParaRPr lang="en-US"/>
          </a:p>
        </p:txBody>
      </p:sp>
    </p:spTree>
    <p:extLst>
      <p:ext uri="{BB962C8B-B14F-4D97-AF65-F5344CB8AC3E}">
        <p14:creationId xmlns:p14="http://schemas.microsoft.com/office/powerpoint/2010/main" val="847120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61</a:t>
            </a:fld>
            <a:endParaRPr lang="en-US"/>
          </a:p>
        </p:txBody>
      </p:sp>
    </p:spTree>
    <p:extLst>
      <p:ext uri="{BB962C8B-B14F-4D97-AF65-F5344CB8AC3E}">
        <p14:creationId xmlns:p14="http://schemas.microsoft.com/office/powerpoint/2010/main" val="431389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62</a:t>
            </a:fld>
            <a:endParaRPr lang="en-US"/>
          </a:p>
        </p:txBody>
      </p:sp>
    </p:spTree>
    <p:extLst>
      <p:ext uri="{BB962C8B-B14F-4D97-AF65-F5344CB8AC3E}">
        <p14:creationId xmlns:p14="http://schemas.microsoft.com/office/powerpoint/2010/main" val="3689718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63</a:t>
            </a:fld>
            <a:endParaRPr lang="en-US"/>
          </a:p>
        </p:txBody>
      </p:sp>
    </p:spTree>
    <p:extLst>
      <p:ext uri="{BB962C8B-B14F-4D97-AF65-F5344CB8AC3E}">
        <p14:creationId xmlns:p14="http://schemas.microsoft.com/office/powerpoint/2010/main" val="2083723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64</a:t>
            </a:fld>
            <a:endParaRPr lang="en-US"/>
          </a:p>
        </p:txBody>
      </p:sp>
    </p:spTree>
    <p:extLst>
      <p:ext uri="{BB962C8B-B14F-4D97-AF65-F5344CB8AC3E}">
        <p14:creationId xmlns:p14="http://schemas.microsoft.com/office/powerpoint/2010/main" val="3443659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65</a:t>
            </a:fld>
            <a:endParaRPr lang="en-US"/>
          </a:p>
        </p:txBody>
      </p:sp>
    </p:spTree>
    <p:extLst>
      <p:ext uri="{BB962C8B-B14F-4D97-AF65-F5344CB8AC3E}">
        <p14:creationId xmlns:p14="http://schemas.microsoft.com/office/powerpoint/2010/main" val="1686266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66</a:t>
            </a:fld>
            <a:endParaRPr lang="en-US"/>
          </a:p>
        </p:txBody>
      </p:sp>
    </p:spTree>
    <p:extLst>
      <p:ext uri="{BB962C8B-B14F-4D97-AF65-F5344CB8AC3E}">
        <p14:creationId xmlns:p14="http://schemas.microsoft.com/office/powerpoint/2010/main" val="39307974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67</a:t>
            </a:fld>
            <a:endParaRPr lang="en-US"/>
          </a:p>
        </p:txBody>
      </p:sp>
    </p:spTree>
    <p:extLst>
      <p:ext uri="{BB962C8B-B14F-4D97-AF65-F5344CB8AC3E}">
        <p14:creationId xmlns:p14="http://schemas.microsoft.com/office/powerpoint/2010/main" val="1430057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68</a:t>
            </a:fld>
            <a:endParaRPr lang="en-US"/>
          </a:p>
        </p:txBody>
      </p:sp>
    </p:spTree>
    <p:extLst>
      <p:ext uri="{BB962C8B-B14F-4D97-AF65-F5344CB8AC3E}">
        <p14:creationId xmlns:p14="http://schemas.microsoft.com/office/powerpoint/2010/main" val="30843295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69</a:t>
            </a:fld>
            <a:endParaRPr lang="en-US"/>
          </a:p>
        </p:txBody>
      </p:sp>
    </p:spTree>
    <p:extLst>
      <p:ext uri="{BB962C8B-B14F-4D97-AF65-F5344CB8AC3E}">
        <p14:creationId xmlns:p14="http://schemas.microsoft.com/office/powerpoint/2010/main" val="355821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a:t>
            </a:fld>
            <a:endParaRPr lang="en-US"/>
          </a:p>
        </p:txBody>
      </p:sp>
    </p:spTree>
    <p:extLst>
      <p:ext uri="{BB962C8B-B14F-4D97-AF65-F5344CB8AC3E}">
        <p14:creationId xmlns:p14="http://schemas.microsoft.com/office/powerpoint/2010/main" val="41211064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70</a:t>
            </a:fld>
            <a:endParaRPr lang="en-US"/>
          </a:p>
        </p:txBody>
      </p:sp>
    </p:spTree>
    <p:extLst>
      <p:ext uri="{BB962C8B-B14F-4D97-AF65-F5344CB8AC3E}">
        <p14:creationId xmlns:p14="http://schemas.microsoft.com/office/powerpoint/2010/main" val="37411717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71</a:t>
            </a:fld>
            <a:endParaRPr lang="en-US"/>
          </a:p>
        </p:txBody>
      </p:sp>
    </p:spTree>
    <p:extLst>
      <p:ext uri="{BB962C8B-B14F-4D97-AF65-F5344CB8AC3E}">
        <p14:creationId xmlns:p14="http://schemas.microsoft.com/office/powerpoint/2010/main" val="30605176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72</a:t>
            </a:fld>
            <a:endParaRPr lang="en-US"/>
          </a:p>
        </p:txBody>
      </p:sp>
    </p:spTree>
    <p:extLst>
      <p:ext uri="{BB962C8B-B14F-4D97-AF65-F5344CB8AC3E}">
        <p14:creationId xmlns:p14="http://schemas.microsoft.com/office/powerpoint/2010/main" val="7042931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73</a:t>
            </a:fld>
            <a:endParaRPr lang="en-US"/>
          </a:p>
        </p:txBody>
      </p:sp>
    </p:spTree>
    <p:extLst>
      <p:ext uri="{BB962C8B-B14F-4D97-AF65-F5344CB8AC3E}">
        <p14:creationId xmlns:p14="http://schemas.microsoft.com/office/powerpoint/2010/main" val="31887981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74</a:t>
            </a:fld>
            <a:endParaRPr lang="en-US"/>
          </a:p>
        </p:txBody>
      </p:sp>
    </p:spTree>
    <p:extLst>
      <p:ext uri="{BB962C8B-B14F-4D97-AF65-F5344CB8AC3E}">
        <p14:creationId xmlns:p14="http://schemas.microsoft.com/office/powerpoint/2010/main" val="37454830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75</a:t>
            </a:fld>
            <a:endParaRPr lang="en-US"/>
          </a:p>
        </p:txBody>
      </p:sp>
    </p:spTree>
    <p:extLst>
      <p:ext uri="{BB962C8B-B14F-4D97-AF65-F5344CB8AC3E}">
        <p14:creationId xmlns:p14="http://schemas.microsoft.com/office/powerpoint/2010/main" val="700960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76</a:t>
            </a:fld>
            <a:endParaRPr lang="en-US"/>
          </a:p>
        </p:txBody>
      </p:sp>
    </p:spTree>
    <p:extLst>
      <p:ext uri="{BB962C8B-B14F-4D97-AF65-F5344CB8AC3E}">
        <p14:creationId xmlns:p14="http://schemas.microsoft.com/office/powerpoint/2010/main" val="26598375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77</a:t>
            </a:fld>
            <a:endParaRPr lang="en-US"/>
          </a:p>
        </p:txBody>
      </p:sp>
    </p:spTree>
    <p:extLst>
      <p:ext uri="{BB962C8B-B14F-4D97-AF65-F5344CB8AC3E}">
        <p14:creationId xmlns:p14="http://schemas.microsoft.com/office/powerpoint/2010/main" val="9956662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78</a:t>
            </a:fld>
            <a:endParaRPr lang="en-US"/>
          </a:p>
        </p:txBody>
      </p:sp>
    </p:spTree>
    <p:extLst>
      <p:ext uri="{BB962C8B-B14F-4D97-AF65-F5344CB8AC3E}">
        <p14:creationId xmlns:p14="http://schemas.microsoft.com/office/powerpoint/2010/main" val="7318661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79</a:t>
            </a:fld>
            <a:endParaRPr lang="en-US"/>
          </a:p>
        </p:txBody>
      </p:sp>
    </p:spTree>
    <p:extLst>
      <p:ext uri="{BB962C8B-B14F-4D97-AF65-F5344CB8AC3E}">
        <p14:creationId xmlns:p14="http://schemas.microsoft.com/office/powerpoint/2010/main" val="230686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a:t>
            </a:fld>
            <a:endParaRPr lang="en-US"/>
          </a:p>
        </p:txBody>
      </p:sp>
    </p:spTree>
    <p:extLst>
      <p:ext uri="{BB962C8B-B14F-4D97-AF65-F5344CB8AC3E}">
        <p14:creationId xmlns:p14="http://schemas.microsoft.com/office/powerpoint/2010/main" val="18651029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80</a:t>
            </a:fld>
            <a:endParaRPr lang="en-US"/>
          </a:p>
        </p:txBody>
      </p:sp>
    </p:spTree>
    <p:extLst>
      <p:ext uri="{BB962C8B-B14F-4D97-AF65-F5344CB8AC3E}">
        <p14:creationId xmlns:p14="http://schemas.microsoft.com/office/powerpoint/2010/main" val="33561949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81</a:t>
            </a:fld>
            <a:endParaRPr lang="en-US"/>
          </a:p>
        </p:txBody>
      </p:sp>
    </p:spTree>
    <p:extLst>
      <p:ext uri="{BB962C8B-B14F-4D97-AF65-F5344CB8AC3E}">
        <p14:creationId xmlns:p14="http://schemas.microsoft.com/office/powerpoint/2010/main" val="32757139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82</a:t>
            </a:fld>
            <a:endParaRPr lang="en-US"/>
          </a:p>
        </p:txBody>
      </p:sp>
    </p:spTree>
    <p:extLst>
      <p:ext uri="{BB962C8B-B14F-4D97-AF65-F5344CB8AC3E}">
        <p14:creationId xmlns:p14="http://schemas.microsoft.com/office/powerpoint/2010/main" val="28908095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83</a:t>
            </a:fld>
            <a:endParaRPr lang="en-US"/>
          </a:p>
        </p:txBody>
      </p:sp>
    </p:spTree>
    <p:extLst>
      <p:ext uri="{BB962C8B-B14F-4D97-AF65-F5344CB8AC3E}">
        <p14:creationId xmlns:p14="http://schemas.microsoft.com/office/powerpoint/2010/main" val="14905588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84</a:t>
            </a:fld>
            <a:endParaRPr lang="en-US"/>
          </a:p>
        </p:txBody>
      </p:sp>
    </p:spTree>
    <p:extLst>
      <p:ext uri="{BB962C8B-B14F-4D97-AF65-F5344CB8AC3E}">
        <p14:creationId xmlns:p14="http://schemas.microsoft.com/office/powerpoint/2010/main" val="1622509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85</a:t>
            </a:fld>
            <a:endParaRPr lang="en-US"/>
          </a:p>
        </p:txBody>
      </p:sp>
    </p:spTree>
    <p:extLst>
      <p:ext uri="{BB962C8B-B14F-4D97-AF65-F5344CB8AC3E}">
        <p14:creationId xmlns:p14="http://schemas.microsoft.com/office/powerpoint/2010/main" val="19994944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86</a:t>
            </a:fld>
            <a:endParaRPr lang="en-US"/>
          </a:p>
        </p:txBody>
      </p:sp>
    </p:spTree>
    <p:extLst>
      <p:ext uri="{BB962C8B-B14F-4D97-AF65-F5344CB8AC3E}">
        <p14:creationId xmlns:p14="http://schemas.microsoft.com/office/powerpoint/2010/main" val="35390174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87</a:t>
            </a:fld>
            <a:endParaRPr lang="en-US"/>
          </a:p>
        </p:txBody>
      </p:sp>
    </p:spTree>
    <p:extLst>
      <p:ext uri="{BB962C8B-B14F-4D97-AF65-F5344CB8AC3E}">
        <p14:creationId xmlns:p14="http://schemas.microsoft.com/office/powerpoint/2010/main" val="28121651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88</a:t>
            </a:fld>
            <a:endParaRPr lang="en-US"/>
          </a:p>
        </p:txBody>
      </p:sp>
    </p:spTree>
    <p:extLst>
      <p:ext uri="{BB962C8B-B14F-4D97-AF65-F5344CB8AC3E}">
        <p14:creationId xmlns:p14="http://schemas.microsoft.com/office/powerpoint/2010/main" val="377845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89</a:t>
            </a:fld>
            <a:endParaRPr lang="en-US"/>
          </a:p>
        </p:txBody>
      </p:sp>
    </p:spTree>
    <p:extLst>
      <p:ext uri="{BB962C8B-B14F-4D97-AF65-F5344CB8AC3E}">
        <p14:creationId xmlns:p14="http://schemas.microsoft.com/office/powerpoint/2010/main" val="1298397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a:t>
            </a:fld>
            <a:endParaRPr lang="en-US"/>
          </a:p>
        </p:txBody>
      </p:sp>
    </p:spTree>
    <p:extLst>
      <p:ext uri="{BB962C8B-B14F-4D97-AF65-F5344CB8AC3E}">
        <p14:creationId xmlns:p14="http://schemas.microsoft.com/office/powerpoint/2010/main" val="19738721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90</a:t>
            </a:fld>
            <a:endParaRPr lang="en-US"/>
          </a:p>
        </p:txBody>
      </p:sp>
    </p:spTree>
    <p:extLst>
      <p:ext uri="{BB962C8B-B14F-4D97-AF65-F5344CB8AC3E}">
        <p14:creationId xmlns:p14="http://schemas.microsoft.com/office/powerpoint/2010/main" val="11874152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91</a:t>
            </a:fld>
            <a:endParaRPr lang="en-US"/>
          </a:p>
        </p:txBody>
      </p:sp>
    </p:spTree>
    <p:extLst>
      <p:ext uri="{BB962C8B-B14F-4D97-AF65-F5344CB8AC3E}">
        <p14:creationId xmlns:p14="http://schemas.microsoft.com/office/powerpoint/2010/main" val="25724017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92</a:t>
            </a:fld>
            <a:endParaRPr lang="en-US"/>
          </a:p>
        </p:txBody>
      </p:sp>
    </p:spTree>
    <p:extLst>
      <p:ext uri="{BB962C8B-B14F-4D97-AF65-F5344CB8AC3E}">
        <p14:creationId xmlns:p14="http://schemas.microsoft.com/office/powerpoint/2010/main" val="26698001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93</a:t>
            </a:fld>
            <a:endParaRPr lang="en-US"/>
          </a:p>
        </p:txBody>
      </p:sp>
    </p:spTree>
    <p:extLst>
      <p:ext uri="{BB962C8B-B14F-4D97-AF65-F5344CB8AC3E}">
        <p14:creationId xmlns:p14="http://schemas.microsoft.com/office/powerpoint/2010/main" val="4011039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94</a:t>
            </a:fld>
            <a:endParaRPr lang="en-US"/>
          </a:p>
        </p:txBody>
      </p:sp>
    </p:spTree>
    <p:extLst>
      <p:ext uri="{BB962C8B-B14F-4D97-AF65-F5344CB8AC3E}">
        <p14:creationId xmlns:p14="http://schemas.microsoft.com/office/powerpoint/2010/main" val="35517414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95</a:t>
            </a:fld>
            <a:endParaRPr lang="en-US"/>
          </a:p>
        </p:txBody>
      </p:sp>
    </p:spTree>
    <p:extLst>
      <p:ext uri="{BB962C8B-B14F-4D97-AF65-F5344CB8AC3E}">
        <p14:creationId xmlns:p14="http://schemas.microsoft.com/office/powerpoint/2010/main" val="36854810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96</a:t>
            </a:fld>
            <a:endParaRPr lang="en-US"/>
          </a:p>
        </p:txBody>
      </p:sp>
    </p:spTree>
    <p:extLst>
      <p:ext uri="{BB962C8B-B14F-4D97-AF65-F5344CB8AC3E}">
        <p14:creationId xmlns:p14="http://schemas.microsoft.com/office/powerpoint/2010/main" val="31250953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97</a:t>
            </a:fld>
            <a:endParaRPr lang="en-US"/>
          </a:p>
        </p:txBody>
      </p:sp>
    </p:spTree>
    <p:extLst>
      <p:ext uri="{BB962C8B-B14F-4D97-AF65-F5344CB8AC3E}">
        <p14:creationId xmlns:p14="http://schemas.microsoft.com/office/powerpoint/2010/main" val="3140913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98</a:t>
            </a:fld>
            <a:endParaRPr lang="en-US"/>
          </a:p>
        </p:txBody>
      </p:sp>
    </p:spTree>
    <p:extLst>
      <p:ext uri="{BB962C8B-B14F-4D97-AF65-F5344CB8AC3E}">
        <p14:creationId xmlns:p14="http://schemas.microsoft.com/office/powerpoint/2010/main" val="26729226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fld id="{5EE445F7-E6B0-49D9-BE00-ECD13A3C3894}" type="slidenum">
              <a:rPr lang="en-US" smtClean="0"/>
              <a:t>99</a:t>
            </a:fld>
            <a:endParaRPr lang="en-US"/>
          </a:p>
        </p:txBody>
      </p:sp>
    </p:spTree>
    <p:extLst>
      <p:ext uri="{BB962C8B-B14F-4D97-AF65-F5344CB8AC3E}">
        <p14:creationId xmlns:p14="http://schemas.microsoft.com/office/powerpoint/2010/main" val="66653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en-US"/>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a:p>
        </p:txBody>
      </p:sp>
      <p:sp>
        <p:nvSpPr>
          <p:cNvPr id="4" name="Tijdelijke aanduiding voor datum 3"/>
          <p:cNvSpPr>
            <a:spLocks noGrp="1"/>
          </p:cNvSpPr>
          <p:nvPr>
            <p:ph type="dt" sz="half" idx="10"/>
          </p:nvPr>
        </p:nvSpPr>
        <p:spPr/>
        <p:txBody>
          <a:bodyPr/>
          <a:lstStyle/>
          <a:p>
            <a:fld id="{F24DB86F-B256-4910-9829-420A2042FA32}" type="datetime1">
              <a:rPr lang="en-US" smtClean="0"/>
              <a:t>5/6/2014</a:t>
            </a:fld>
            <a:endParaRPr lang="en-US"/>
          </a:p>
        </p:txBody>
      </p:sp>
      <p:sp>
        <p:nvSpPr>
          <p:cNvPr id="5" name="Tijdelijke aanduiding voor voettekst 4"/>
          <p:cNvSpPr>
            <a:spLocks noGrp="1"/>
          </p:cNvSpPr>
          <p:nvPr>
            <p:ph type="ftr" sz="quarter" idx="11"/>
          </p:nvPr>
        </p:nvSpPr>
        <p:spPr/>
        <p:txBody>
          <a:bodyPr/>
          <a:lstStyle/>
          <a:p>
            <a:r>
              <a:rPr lang="en-US" smtClean="0"/>
              <a:t>Ovidius, CSE 2014</a:t>
            </a:r>
            <a:endParaRPr lang="en-US"/>
          </a:p>
        </p:txBody>
      </p:sp>
      <p:sp>
        <p:nvSpPr>
          <p:cNvPr id="6" name="Tijdelijke aanduiding voor dianummer 5"/>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160940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713A8EE6-ADA5-4539-A81A-DA0C6A42E24C}" type="datetime1">
              <a:rPr lang="en-US" smtClean="0"/>
              <a:t>5/6/2014</a:t>
            </a:fld>
            <a:endParaRPr lang="en-US"/>
          </a:p>
        </p:txBody>
      </p:sp>
      <p:sp>
        <p:nvSpPr>
          <p:cNvPr id="5" name="Tijdelijke aanduiding voor voettekst 4"/>
          <p:cNvSpPr>
            <a:spLocks noGrp="1"/>
          </p:cNvSpPr>
          <p:nvPr>
            <p:ph type="ftr" sz="quarter" idx="11"/>
          </p:nvPr>
        </p:nvSpPr>
        <p:spPr/>
        <p:txBody>
          <a:bodyPr/>
          <a:lstStyle/>
          <a:p>
            <a:r>
              <a:rPr lang="en-US" smtClean="0"/>
              <a:t>Ovidius, CSE 2014</a:t>
            </a:r>
            <a:endParaRPr lang="en-US"/>
          </a:p>
        </p:txBody>
      </p:sp>
      <p:sp>
        <p:nvSpPr>
          <p:cNvPr id="6" name="Tijdelijke aanduiding voor dianummer 5"/>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341110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57FBDCC7-F5CF-4F95-9FA2-44C8598BBCBB}" type="datetime1">
              <a:rPr lang="en-US" smtClean="0"/>
              <a:t>5/6/2014</a:t>
            </a:fld>
            <a:endParaRPr lang="en-US"/>
          </a:p>
        </p:txBody>
      </p:sp>
      <p:sp>
        <p:nvSpPr>
          <p:cNvPr id="5" name="Tijdelijke aanduiding voor voettekst 4"/>
          <p:cNvSpPr>
            <a:spLocks noGrp="1"/>
          </p:cNvSpPr>
          <p:nvPr>
            <p:ph type="ftr" sz="quarter" idx="11"/>
          </p:nvPr>
        </p:nvSpPr>
        <p:spPr/>
        <p:txBody>
          <a:bodyPr/>
          <a:lstStyle/>
          <a:p>
            <a:r>
              <a:rPr lang="en-US" smtClean="0"/>
              <a:t>Ovidius, CSE 2014</a:t>
            </a:r>
            <a:endParaRPr lang="en-US"/>
          </a:p>
        </p:txBody>
      </p:sp>
      <p:sp>
        <p:nvSpPr>
          <p:cNvPr id="6" name="Tijdelijke aanduiding voor dianummer 5"/>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51314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10"/>
          </p:nvPr>
        </p:nvSpPr>
        <p:spPr/>
        <p:txBody>
          <a:bodyPr/>
          <a:lstStyle/>
          <a:p>
            <a:fld id="{25BC9F6A-952A-4C7C-93D0-34B68BCEABA0}" type="datetime1">
              <a:rPr lang="en-US" smtClean="0"/>
              <a:t>5/6/2014</a:t>
            </a:fld>
            <a:endParaRPr lang="en-US"/>
          </a:p>
        </p:txBody>
      </p:sp>
      <p:sp>
        <p:nvSpPr>
          <p:cNvPr id="5" name="Tijdelijke aanduiding voor voettekst 4"/>
          <p:cNvSpPr>
            <a:spLocks noGrp="1"/>
          </p:cNvSpPr>
          <p:nvPr>
            <p:ph type="ftr" sz="quarter" idx="11"/>
          </p:nvPr>
        </p:nvSpPr>
        <p:spPr/>
        <p:txBody>
          <a:bodyPr/>
          <a:lstStyle/>
          <a:p>
            <a:r>
              <a:rPr lang="en-US" smtClean="0"/>
              <a:t>Ovidius, CSE 2014</a:t>
            </a:r>
            <a:endParaRPr lang="en-US"/>
          </a:p>
        </p:txBody>
      </p:sp>
      <p:sp>
        <p:nvSpPr>
          <p:cNvPr id="6" name="Tijdelijke aanduiding voor dianummer 5"/>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128065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en-US"/>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B584019-75FC-4730-947D-B39C7AADA3CE}" type="datetime1">
              <a:rPr lang="en-US" smtClean="0"/>
              <a:t>5/6/2014</a:t>
            </a:fld>
            <a:endParaRPr lang="en-US"/>
          </a:p>
        </p:txBody>
      </p:sp>
      <p:sp>
        <p:nvSpPr>
          <p:cNvPr id="5" name="Tijdelijke aanduiding voor voettekst 4"/>
          <p:cNvSpPr>
            <a:spLocks noGrp="1"/>
          </p:cNvSpPr>
          <p:nvPr>
            <p:ph type="ftr" sz="quarter" idx="11"/>
          </p:nvPr>
        </p:nvSpPr>
        <p:spPr/>
        <p:txBody>
          <a:bodyPr/>
          <a:lstStyle/>
          <a:p>
            <a:r>
              <a:rPr lang="en-US" smtClean="0"/>
              <a:t>Ovidius, CSE 2014</a:t>
            </a:r>
            <a:endParaRPr lang="en-US"/>
          </a:p>
        </p:txBody>
      </p:sp>
      <p:sp>
        <p:nvSpPr>
          <p:cNvPr id="6" name="Tijdelijke aanduiding voor dianummer 5"/>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94587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p:txBody>
          <a:bodyPr/>
          <a:lstStyle/>
          <a:p>
            <a:fld id="{4A9E4FC1-6A5F-4490-BCDA-DDA0E91BB6F9}" type="datetime1">
              <a:rPr lang="en-US" smtClean="0"/>
              <a:t>5/6/2014</a:t>
            </a:fld>
            <a:endParaRPr lang="en-US"/>
          </a:p>
        </p:txBody>
      </p:sp>
      <p:sp>
        <p:nvSpPr>
          <p:cNvPr id="6" name="Tijdelijke aanduiding voor voettekst 5"/>
          <p:cNvSpPr>
            <a:spLocks noGrp="1"/>
          </p:cNvSpPr>
          <p:nvPr>
            <p:ph type="ftr" sz="quarter" idx="11"/>
          </p:nvPr>
        </p:nvSpPr>
        <p:spPr/>
        <p:txBody>
          <a:bodyPr/>
          <a:lstStyle/>
          <a:p>
            <a:r>
              <a:rPr lang="en-US" smtClean="0"/>
              <a:t>Ovidius, CSE 2014</a:t>
            </a:r>
            <a:endParaRPr lang="en-US"/>
          </a:p>
        </p:txBody>
      </p:sp>
      <p:sp>
        <p:nvSpPr>
          <p:cNvPr id="7" name="Tijdelijke aanduiding voor dianummer 6"/>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402048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en-US"/>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Tijdelijke aanduiding voor datum 6"/>
          <p:cNvSpPr>
            <a:spLocks noGrp="1"/>
          </p:cNvSpPr>
          <p:nvPr>
            <p:ph type="dt" sz="half" idx="10"/>
          </p:nvPr>
        </p:nvSpPr>
        <p:spPr/>
        <p:txBody>
          <a:bodyPr/>
          <a:lstStyle/>
          <a:p>
            <a:fld id="{ECBDD11D-C92D-4CE3-AC01-1275BBE57032}" type="datetime1">
              <a:rPr lang="en-US" smtClean="0"/>
              <a:t>5/6/2014</a:t>
            </a:fld>
            <a:endParaRPr lang="en-US"/>
          </a:p>
        </p:txBody>
      </p:sp>
      <p:sp>
        <p:nvSpPr>
          <p:cNvPr id="8" name="Tijdelijke aanduiding voor voettekst 7"/>
          <p:cNvSpPr>
            <a:spLocks noGrp="1"/>
          </p:cNvSpPr>
          <p:nvPr>
            <p:ph type="ftr" sz="quarter" idx="11"/>
          </p:nvPr>
        </p:nvSpPr>
        <p:spPr/>
        <p:txBody>
          <a:bodyPr/>
          <a:lstStyle/>
          <a:p>
            <a:r>
              <a:rPr lang="en-US" smtClean="0"/>
              <a:t>Ovidius, CSE 2014</a:t>
            </a:r>
            <a:endParaRPr lang="en-US"/>
          </a:p>
        </p:txBody>
      </p:sp>
      <p:sp>
        <p:nvSpPr>
          <p:cNvPr id="9" name="Tijdelijke aanduiding voor dianummer 8"/>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331293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atum 2"/>
          <p:cNvSpPr>
            <a:spLocks noGrp="1"/>
          </p:cNvSpPr>
          <p:nvPr>
            <p:ph type="dt" sz="half" idx="10"/>
          </p:nvPr>
        </p:nvSpPr>
        <p:spPr/>
        <p:txBody>
          <a:bodyPr/>
          <a:lstStyle/>
          <a:p>
            <a:fld id="{7529AF5B-73C5-4D99-A23F-ADC1506572F9}" type="datetime1">
              <a:rPr lang="en-US" smtClean="0"/>
              <a:t>5/6/2014</a:t>
            </a:fld>
            <a:endParaRPr lang="en-US"/>
          </a:p>
        </p:txBody>
      </p:sp>
      <p:sp>
        <p:nvSpPr>
          <p:cNvPr id="4" name="Tijdelijke aanduiding voor voettekst 3"/>
          <p:cNvSpPr>
            <a:spLocks noGrp="1"/>
          </p:cNvSpPr>
          <p:nvPr>
            <p:ph type="ftr" sz="quarter" idx="11"/>
          </p:nvPr>
        </p:nvSpPr>
        <p:spPr/>
        <p:txBody>
          <a:bodyPr/>
          <a:lstStyle/>
          <a:p>
            <a:r>
              <a:rPr lang="en-US" smtClean="0"/>
              <a:t>Ovidius, CSE 2014</a:t>
            </a:r>
            <a:endParaRPr lang="en-US"/>
          </a:p>
        </p:txBody>
      </p:sp>
      <p:sp>
        <p:nvSpPr>
          <p:cNvPr id="5" name="Tijdelijke aanduiding voor dianummer 4"/>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2004283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9E787110-6272-45E3-8380-7326744D517F}" type="datetime1">
              <a:rPr lang="en-US" smtClean="0"/>
              <a:t>5/6/2014</a:t>
            </a:fld>
            <a:endParaRPr lang="en-US"/>
          </a:p>
        </p:txBody>
      </p:sp>
      <p:sp>
        <p:nvSpPr>
          <p:cNvPr id="3" name="Tijdelijke aanduiding voor voettekst 2"/>
          <p:cNvSpPr>
            <a:spLocks noGrp="1"/>
          </p:cNvSpPr>
          <p:nvPr>
            <p:ph type="ftr" sz="quarter" idx="11"/>
          </p:nvPr>
        </p:nvSpPr>
        <p:spPr/>
        <p:txBody>
          <a:bodyPr/>
          <a:lstStyle/>
          <a:p>
            <a:r>
              <a:rPr lang="en-US" smtClean="0"/>
              <a:t>Ovidius, CSE 2014</a:t>
            </a:r>
            <a:endParaRPr lang="en-US"/>
          </a:p>
        </p:txBody>
      </p:sp>
      <p:sp>
        <p:nvSpPr>
          <p:cNvPr id="4" name="Tijdelijke aanduiding voor dianummer 3"/>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332247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68232F7-18DD-4A04-AD1E-1DF640F2325F}" type="datetime1">
              <a:rPr lang="en-US" smtClean="0"/>
              <a:t>5/6/2014</a:t>
            </a:fld>
            <a:endParaRPr lang="en-US"/>
          </a:p>
        </p:txBody>
      </p:sp>
      <p:sp>
        <p:nvSpPr>
          <p:cNvPr id="6" name="Tijdelijke aanduiding voor voettekst 5"/>
          <p:cNvSpPr>
            <a:spLocks noGrp="1"/>
          </p:cNvSpPr>
          <p:nvPr>
            <p:ph type="ftr" sz="quarter" idx="11"/>
          </p:nvPr>
        </p:nvSpPr>
        <p:spPr/>
        <p:txBody>
          <a:bodyPr/>
          <a:lstStyle/>
          <a:p>
            <a:r>
              <a:rPr lang="en-US" smtClean="0"/>
              <a:t>Ovidius, CSE 2014</a:t>
            </a:r>
            <a:endParaRPr lang="en-US"/>
          </a:p>
        </p:txBody>
      </p:sp>
      <p:sp>
        <p:nvSpPr>
          <p:cNvPr id="7" name="Tijdelijke aanduiding voor dianummer 6"/>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97011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44AFD515-7671-47FD-AD31-F8C1E78271A8}" type="datetime1">
              <a:rPr lang="en-US" smtClean="0"/>
              <a:t>5/6/2014</a:t>
            </a:fld>
            <a:endParaRPr lang="en-US"/>
          </a:p>
        </p:txBody>
      </p:sp>
      <p:sp>
        <p:nvSpPr>
          <p:cNvPr id="6" name="Tijdelijke aanduiding voor voettekst 5"/>
          <p:cNvSpPr>
            <a:spLocks noGrp="1"/>
          </p:cNvSpPr>
          <p:nvPr>
            <p:ph type="ftr" sz="quarter" idx="11"/>
          </p:nvPr>
        </p:nvSpPr>
        <p:spPr/>
        <p:txBody>
          <a:bodyPr/>
          <a:lstStyle/>
          <a:p>
            <a:r>
              <a:rPr lang="en-US" smtClean="0"/>
              <a:t>Ovidius, CSE 2014</a:t>
            </a:r>
            <a:endParaRPr lang="en-US"/>
          </a:p>
        </p:txBody>
      </p:sp>
      <p:sp>
        <p:nvSpPr>
          <p:cNvPr id="7" name="Tijdelijke aanduiding voor dianummer 6"/>
          <p:cNvSpPr>
            <a:spLocks noGrp="1"/>
          </p:cNvSpPr>
          <p:nvPr>
            <p:ph type="sldNum" sz="quarter" idx="12"/>
          </p:nvPr>
        </p:nvSpPr>
        <p:spPr/>
        <p:txBody>
          <a:bodyPr/>
          <a:lstStyle/>
          <a:p>
            <a:fld id="{8C47C70A-BE25-4201-9670-1BA46F4286D7}" type="slidenum">
              <a:rPr lang="en-US" smtClean="0"/>
              <a:t>‹nr.›</a:t>
            </a:fld>
            <a:endParaRPr lang="en-US"/>
          </a:p>
        </p:txBody>
      </p:sp>
    </p:spTree>
    <p:extLst>
      <p:ext uri="{BB962C8B-B14F-4D97-AF65-F5344CB8AC3E}">
        <p14:creationId xmlns:p14="http://schemas.microsoft.com/office/powerpoint/2010/main" val="93686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398">
              <a:schemeClr val="bg2">
                <a:lumMod val="10000"/>
              </a:schemeClr>
            </a:gs>
            <a:gs pos="0">
              <a:srgbClr val="002060"/>
            </a:gs>
            <a:gs pos="63000">
              <a:schemeClr val="tx2">
                <a:lumMod val="75000"/>
              </a:schemeClr>
            </a:gs>
            <a:gs pos="50000">
              <a:schemeClr val="bg2">
                <a:lumMod val="25000"/>
              </a:schemeClr>
            </a:gs>
            <a:gs pos="83000">
              <a:srgbClr val="542708"/>
            </a:gs>
            <a:gs pos="37000">
              <a:schemeClr val="tx2">
                <a:lumMod val="75000"/>
              </a:schemeClr>
            </a:gs>
            <a:gs pos="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581C6-66A9-441B-9327-19B0CDBFA287}" type="datetime1">
              <a:rPr lang="en-US" smtClean="0"/>
              <a:t>5/6/2014</a:t>
            </a:fld>
            <a:endParaRPr lang="en-US"/>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Ovidius, CSE 2014</a:t>
            </a:r>
            <a:endParaRPr lang="en-US"/>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7C70A-BE25-4201-9670-1BA46F4286D7}" type="slidenum">
              <a:rPr lang="en-US" smtClean="0"/>
              <a:t>‹nr.›</a:t>
            </a:fld>
            <a:endParaRPr lang="en-US"/>
          </a:p>
        </p:txBody>
      </p:sp>
    </p:spTree>
    <p:extLst>
      <p:ext uri="{BB962C8B-B14F-4D97-AF65-F5344CB8AC3E}">
        <p14:creationId xmlns:p14="http://schemas.microsoft.com/office/powerpoint/2010/main" val="3420656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22.wdp"/></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microsoft.com/office/2007/relationships/hdphoto" Target="../media/hdphoto23.wdp"/></Relationships>
</file>

<file path=ppt/slides/_rels/slide115.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69.png"/><Relationship Id="rId4" Type="http://schemas.microsoft.com/office/2007/relationships/hdphoto" Target="../media/hdphoto24.wdp"/></Relationships>
</file>

<file path=ppt/slides/_rels/slide1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microsoft.com/office/2007/relationships/hdphoto" Target="../media/hdphoto27.wdp"/></Relationships>
</file>

<file path=ppt/slides/_rels/slide1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microsoft.com/office/2007/relationships/hdphoto" Target="../media/hdphoto28.wdp"/></Relationships>
</file>

<file path=ppt/slides/_rels/slide1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75.png"/><Relationship Id="rId4" Type="http://schemas.microsoft.com/office/2007/relationships/hdphoto" Target="../media/hdphoto29.wdp"/></Relationships>
</file>

<file path=ppt/slides/_rels/slide12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76.jpeg"/><Relationship Id="rId4" Type="http://schemas.microsoft.com/office/2007/relationships/hdphoto" Target="../media/hdphoto30.wdp"/></Relationships>
</file>

<file path=ppt/slides/_rels/slide13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microsoft.com/office/2007/relationships/hdphoto" Target="../media/hdphoto31.wdp"/><Relationship Id="rId4" Type="http://schemas.openxmlformats.org/officeDocument/2006/relationships/image" Target="../media/image82.png"/></Relationships>
</file>

<file path=ppt/slides/_rels/slide13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microsoft.com/office/2007/relationships/hdphoto" Target="../media/hdphoto32.wdp"/></Relationships>
</file>

<file path=ppt/slides/_rels/slide1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85.png"/><Relationship Id="rId4" Type="http://schemas.microsoft.com/office/2007/relationships/hdphoto" Target="../media/hdphoto33.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microsoft.com/office/2007/relationships/hdphoto" Target="../media/hdphoto35.wdp"/></Relationships>
</file>

<file path=ppt/slides/_rels/slide1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microsoft.com/office/2007/relationships/hdphoto" Target="../media/hdphoto36.wdp"/></Relationships>
</file>

<file path=ppt/slides/_rels/slide1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1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4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microsoft.com/office/2007/relationships/hdphoto" Target="../media/hdphoto37.wdp"/></Relationships>
</file>

<file path=ppt/slides/_rels/slide1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microsoft.com/office/2007/relationships/hdphoto" Target="../media/hdphoto38.wdp"/></Relationships>
</file>

<file path=ppt/slides/_rels/slide15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microsoft.com/office/2007/relationships/hdphoto" Target="../media/hdphoto40.wdp"/><Relationship Id="rId5" Type="http://schemas.openxmlformats.org/officeDocument/2006/relationships/image" Target="../media/image98.png"/><Relationship Id="rId10" Type="http://schemas.microsoft.com/office/2007/relationships/hdphoto" Target="../media/hdphoto42.wdp"/><Relationship Id="rId4" Type="http://schemas.microsoft.com/office/2007/relationships/hdphoto" Target="../media/hdphoto39.wdp"/><Relationship Id="rId9" Type="http://schemas.openxmlformats.org/officeDocument/2006/relationships/image" Target="../media/image100.png"/></Relationships>
</file>

<file path=ppt/slides/_rels/slide1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microsoft.com/office/2007/relationships/hdphoto" Target="../media/hdphoto43.wdp"/></Relationships>
</file>

<file path=ppt/slides/_rels/slide1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microsoft.com/office/2007/relationships/hdphoto" Target="../media/hdphoto44.wdp"/></Relationships>
</file>

<file path=ppt/slides/_rels/slide15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microsoft.com/office/2007/relationships/hdphoto" Target="../media/hdphoto45.wdp"/></Relationships>
</file>

<file path=ppt/slides/_rels/slide15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165.xml"/><Relationship Id="rId1" Type="http://schemas.openxmlformats.org/officeDocument/2006/relationships/slideLayout" Target="../slideLayouts/slideLayout7.xml"/><Relationship Id="rId6" Type="http://schemas.microsoft.com/office/2007/relationships/hdphoto" Target="../media/hdphoto47.wdp"/><Relationship Id="rId5" Type="http://schemas.openxmlformats.org/officeDocument/2006/relationships/image" Target="../media/image108.png"/><Relationship Id="rId4" Type="http://schemas.microsoft.com/office/2007/relationships/hdphoto" Target="../media/hdphoto46.wdp"/></Relationships>
</file>

<file path=ppt/slides/_rels/slide16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microsoft.com/office/2007/relationships/hdphoto" Target="../media/hdphoto50.wdp"/><Relationship Id="rId5" Type="http://schemas.openxmlformats.org/officeDocument/2006/relationships/image" Target="../media/image111.png"/><Relationship Id="rId4" Type="http://schemas.microsoft.com/office/2007/relationships/hdphoto" Target="../media/hdphoto49.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13.png"/><Relationship Id="rId7" Type="http://schemas.microsoft.com/office/2007/relationships/hdphoto" Target="../media/hdphoto52.wdp"/><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115.png"/><Relationship Id="rId5" Type="http://schemas.microsoft.com/office/2007/relationships/hdphoto" Target="../media/hdphoto51.wdp"/><Relationship Id="rId4" Type="http://schemas.openxmlformats.org/officeDocument/2006/relationships/image" Target="../media/image114.png"/></Relationships>
</file>

<file path=ppt/slides/_rels/slide173.xml.rels><?xml version="1.0" encoding="UTF-8" standalone="yes"?>
<Relationships xmlns="http://schemas.openxmlformats.org/package/2006/relationships"><Relationship Id="rId8" Type="http://schemas.microsoft.com/office/2007/relationships/hdphoto" Target="../media/hdphoto55.wdp"/><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173.xml"/><Relationship Id="rId1" Type="http://schemas.openxmlformats.org/officeDocument/2006/relationships/slideLayout" Target="../slideLayouts/slideLayout7.xml"/><Relationship Id="rId6" Type="http://schemas.microsoft.com/office/2007/relationships/hdphoto" Target="../media/hdphoto54.wdp"/><Relationship Id="rId5" Type="http://schemas.openxmlformats.org/officeDocument/2006/relationships/image" Target="../media/image117.png"/><Relationship Id="rId4" Type="http://schemas.microsoft.com/office/2007/relationships/hdphoto" Target="../media/hdphoto53.wdp"/></Relationships>
</file>

<file path=ppt/slides/_rels/slide17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78.xml"/><Relationship Id="rId1" Type="http://schemas.openxmlformats.org/officeDocument/2006/relationships/slideLayout" Target="../slideLayouts/slideLayout7.xml"/><Relationship Id="rId5" Type="http://schemas.openxmlformats.org/officeDocument/2006/relationships/image" Target="../media/image120.png"/><Relationship Id="rId4" Type="http://schemas.microsoft.com/office/2007/relationships/hdphoto" Target="../media/hdphoto56.wdp"/></Relationships>
</file>

<file path=ppt/slides/_rels/slide17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1.xml"/><Relationship Id="rId1" Type="http://schemas.openxmlformats.org/officeDocument/2006/relationships/slideLayout" Target="../slideLayouts/slideLayout7.xml"/><Relationship Id="rId4" Type="http://schemas.microsoft.com/office/2007/relationships/hdphoto" Target="../media/hdphoto57.wdp"/></Relationships>
</file>

<file path=ppt/slides/_rels/slide18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4.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0.xml"/><Relationship Id="rId1" Type="http://schemas.openxmlformats.org/officeDocument/2006/relationships/slideLayout" Target="../slideLayouts/slideLayout7.xml"/><Relationship Id="rId4" Type="http://schemas.microsoft.com/office/2007/relationships/hdphoto" Target="../media/hdphoto58.wdp"/></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00.xml"/><Relationship Id="rId1" Type="http://schemas.openxmlformats.org/officeDocument/2006/relationships/slideLayout" Target="../slideLayouts/slideLayout7.xml"/><Relationship Id="rId5" Type="http://schemas.microsoft.com/office/2007/relationships/hdphoto" Target="../media/hdphoto59.wdp"/><Relationship Id="rId4" Type="http://schemas.openxmlformats.org/officeDocument/2006/relationships/image" Target="../media/image132.png"/></Relationships>
</file>

<file path=ppt/slides/_rels/slide2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1.xml"/><Relationship Id="rId1" Type="http://schemas.openxmlformats.org/officeDocument/2006/relationships/slideLayout" Target="../slideLayouts/slideLayout7.xml"/><Relationship Id="rId5" Type="http://schemas.openxmlformats.org/officeDocument/2006/relationships/image" Target="../media/image134.jpeg"/><Relationship Id="rId4" Type="http://schemas.microsoft.com/office/2007/relationships/hdphoto" Target="../media/hdphoto60.wdp"/></Relationships>
</file>

<file path=ppt/slides/_rels/slide2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2.xml"/><Relationship Id="rId1" Type="http://schemas.openxmlformats.org/officeDocument/2006/relationships/slideLayout" Target="../slideLayouts/slideLayout7.xml"/><Relationship Id="rId6" Type="http://schemas.microsoft.com/office/2007/relationships/hdphoto" Target="../media/hdphoto62.wdp"/><Relationship Id="rId5" Type="http://schemas.openxmlformats.org/officeDocument/2006/relationships/image" Target="../media/image136.png"/><Relationship Id="rId4" Type="http://schemas.microsoft.com/office/2007/relationships/hdphoto" Target="../media/hdphoto61.wdp"/></Relationships>
</file>

<file path=ppt/slides/_rels/slide20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microsoft.com/office/2007/relationships/hdphoto" Target="../media/hdphoto63.wdp"/></Relationships>
</file>

<file path=ppt/slides/_rels/slide20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20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9.xml"/><Relationship Id="rId1" Type="http://schemas.openxmlformats.org/officeDocument/2006/relationships/slideLayout" Target="../slideLayouts/slideLayout7.xml"/><Relationship Id="rId6" Type="http://schemas.microsoft.com/office/2007/relationships/hdphoto" Target="../media/hdphoto65.wdp"/><Relationship Id="rId5" Type="http://schemas.openxmlformats.org/officeDocument/2006/relationships/image" Target="../media/image143.png"/><Relationship Id="rId4" Type="http://schemas.microsoft.com/office/2007/relationships/hdphoto" Target="../media/hdphoto64.wdp"/></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0.xml"/><Relationship Id="rId1" Type="http://schemas.openxmlformats.org/officeDocument/2006/relationships/slideLayout" Target="../slideLayouts/slideLayout7.xml"/><Relationship Id="rId6" Type="http://schemas.microsoft.com/office/2007/relationships/hdphoto" Target="../media/hdphoto65.wdp"/><Relationship Id="rId5" Type="http://schemas.openxmlformats.org/officeDocument/2006/relationships/image" Target="../media/image143.png"/><Relationship Id="rId4" Type="http://schemas.microsoft.com/office/2007/relationships/hdphoto" Target="../media/hdphoto64.wdp"/></Relationships>
</file>

<file path=ppt/slides/_rels/slide2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16.xml"/><Relationship Id="rId1" Type="http://schemas.openxmlformats.org/officeDocument/2006/relationships/slideLayout" Target="../slideLayouts/slideLayout7.xml"/><Relationship Id="rId5" Type="http://schemas.microsoft.com/office/2007/relationships/hdphoto" Target="../media/hdphoto66.wdp"/><Relationship Id="rId4" Type="http://schemas.openxmlformats.org/officeDocument/2006/relationships/image" Target="../media/image148.png"/></Relationships>
</file>

<file path=ppt/slides/_rels/slide21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23.xml"/><Relationship Id="rId1" Type="http://schemas.openxmlformats.org/officeDocument/2006/relationships/slideLayout" Target="../slideLayouts/slideLayout7.xml"/><Relationship Id="rId5" Type="http://schemas.microsoft.com/office/2007/relationships/hdphoto" Target="../media/hdphoto67.wdp"/><Relationship Id="rId4" Type="http://schemas.openxmlformats.org/officeDocument/2006/relationships/image" Target="../media/image152.png"/></Relationships>
</file>

<file path=ppt/slides/_rels/slide2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7.xml"/><Relationship Id="rId1" Type="http://schemas.openxmlformats.org/officeDocument/2006/relationships/slideLayout" Target="../slideLayouts/slideLayout7.xml"/><Relationship Id="rId4" Type="http://schemas.microsoft.com/office/2007/relationships/hdphoto" Target="../media/hdphoto68.wdp"/></Relationships>
</file>

<file path=ppt/slides/_rels/slide2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30.xml"/><Relationship Id="rId1" Type="http://schemas.openxmlformats.org/officeDocument/2006/relationships/slideLayout" Target="../slideLayouts/slideLayout7.xml"/><Relationship Id="rId4" Type="http://schemas.microsoft.com/office/2007/relationships/hdphoto" Target="../media/hdphoto69.wdp"/></Relationships>
</file>

<file path=ppt/slides/_rels/slide2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33.xml"/><Relationship Id="rId1" Type="http://schemas.openxmlformats.org/officeDocument/2006/relationships/slideLayout" Target="../slideLayouts/slideLayout7.xml"/><Relationship Id="rId5" Type="http://schemas.openxmlformats.org/officeDocument/2006/relationships/image" Target="../media/image156.gif"/><Relationship Id="rId4" Type="http://schemas.microsoft.com/office/2007/relationships/hdphoto" Target="../media/hdphoto70.wdp"/></Relationships>
</file>

<file path=ppt/slides/_rels/slide23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5.xml"/><Relationship Id="rId1" Type="http://schemas.openxmlformats.org/officeDocument/2006/relationships/slideLayout" Target="../slideLayouts/slideLayout7.xml"/><Relationship Id="rId5" Type="http://schemas.openxmlformats.org/officeDocument/2006/relationships/image" Target="../media/image158.jpeg"/><Relationship Id="rId4" Type="http://schemas.microsoft.com/office/2007/relationships/hdphoto" Target="../media/hdphoto71.wdp"/></Relationships>
</file>

<file path=ppt/slides/_rels/slide2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59.png"/><Relationship Id="rId7" Type="http://schemas.microsoft.com/office/2007/relationships/hdphoto" Target="../media/hdphoto73.wdp"/><Relationship Id="rId2" Type="http://schemas.openxmlformats.org/officeDocument/2006/relationships/notesSlide" Target="../notesSlides/notesSlide237.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jpeg"/><Relationship Id="rId4" Type="http://schemas.microsoft.com/office/2007/relationships/hdphoto" Target="../media/hdphoto72.wdp"/></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40.xml"/><Relationship Id="rId1" Type="http://schemas.openxmlformats.org/officeDocument/2006/relationships/slideLayout" Target="../slideLayouts/slideLayout7.xml"/><Relationship Id="rId4" Type="http://schemas.microsoft.com/office/2007/relationships/hdphoto" Target="../media/hdphoto74.wdp"/></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46.xml"/><Relationship Id="rId1" Type="http://schemas.openxmlformats.org/officeDocument/2006/relationships/slideLayout" Target="../slideLayouts/slideLayout7.xml"/><Relationship Id="rId4" Type="http://schemas.microsoft.com/office/2007/relationships/hdphoto" Target="../media/hdphoto75.wdp"/></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56.xml"/><Relationship Id="rId1" Type="http://schemas.openxmlformats.org/officeDocument/2006/relationships/slideLayout" Target="../slideLayouts/slideLayout7.xml"/><Relationship Id="rId4" Type="http://schemas.microsoft.com/office/2007/relationships/hdphoto" Target="../media/hdphoto76.wdp"/></Relationships>
</file>

<file path=ppt/slides/_rels/slide25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57.xml"/><Relationship Id="rId1" Type="http://schemas.openxmlformats.org/officeDocument/2006/relationships/slideLayout" Target="../slideLayouts/slideLayout7.xml"/><Relationship Id="rId4" Type="http://schemas.microsoft.com/office/2007/relationships/hdphoto" Target="../media/hdphoto77.wdp"/></Relationships>
</file>

<file path=ppt/slides/_rels/slide25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72.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74.xml"/><Relationship Id="rId1" Type="http://schemas.openxmlformats.org/officeDocument/2006/relationships/slideLayout" Target="../slideLayouts/slideLayout7.xml"/><Relationship Id="rId4" Type="http://schemas.microsoft.com/office/2007/relationships/hdphoto" Target="../media/hdphoto78.wdp"/></Relationships>
</file>

<file path=ppt/slides/_rels/slide2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75.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83.xml"/><Relationship Id="rId1" Type="http://schemas.openxmlformats.org/officeDocument/2006/relationships/slideLayout" Target="../slideLayouts/slideLayout7.xml"/><Relationship Id="rId4" Type="http://schemas.microsoft.com/office/2007/relationships/hdphoto" Target="../media/hdphoto79.wdp"/></Relationships>
</file>

<file path=ppt/slides/_rels/slide284.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5.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7.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92.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95.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0.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1.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3.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4.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6.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7.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8.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10.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5.gif"/><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4.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microsoft.com/office/2007/relationships/hdphoto" Target="../media/hdphoto9.wdp"/></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10.wdp"/></Relationships>
</file>

<file path=ppt/slides/_rels/slide7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2.wdp"/><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1.wdp"/></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microsoft.com/office/2007/relationships/hdphoto" Target="../media/hdphoto13.wdp"/></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5.wdp"/></Relationships>
</file>

<file path=ppt/slides/_rels/slide8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microsoft.com/office/2007/relationships/hdphoto" Target="../media/hdphoto16.wdp"/></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18.wdp"/><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7.wdp"/></Relationships>
</file>

<file path=ppt/slides/_rels/slide9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50.png"/></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4.png"/><Relationship Id="rId4" Type="http://schemas.microsoft.com/office/2007/relationships/hdphoto" Target="../media/hdphoto20.wdp"/></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elmatige vijfhoek 1"/>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316 dia’s te gaan</a:t>
            </a:r>
            <a:endParaRPr lang="en-US" sz="4800" dirty="0"/>
          </a:p>
        </p:txBody>
      </p:sp>
    </p:spTree>
    <p:extLst>
      <p:ext uri="{BB962C8B-B14F-4D97-AF65-F5344CB8AC3E}">
        <p14:creationId xmlns:p14="http://schemas.microsoft.com/office/powerpoint/2010/main" val="102839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p:cNvPicPr>
            <a:picLocks noChangeAspect="1"/>
          </p:cNvPicPr>
          <p:nvPr/>
        </p:nvPicPr>
        <p:blipFill>
          <a:blip r:embed="rId3"/>
          <a:stretch>
            <a:fillRect/>
          </a:stretch>
        </p:blipFill>
        <p:spPr>
          <a:xfrm>
            <a:off x="2710249" y="593716"/>
            <a:ext cx="6985686" cy="5849929"/>
          </a:xfrm>
          <a:prstGeom prst="rect">
            <a:avLst/>
          </a:prstGeom>
        </p:spPr>
      </p:pic>
    </p:spTree>
    <p:extLst>
      <p:ext uri="{BB962C8B-B14F-4D97-AF65-F5344CB8AC3E}">
        <p14:creationId xmlns:p14="http://schemas.microsoft.com/office/powerpoint/2010/main" val="15302784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Hic</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puer</a:t>
            </a:r>
            <a:r>
              <a:rPr lang="nl-NL" sz="2400" dirty="0">
                <a:solidFill>
                  <a:srgbClr val="FFFFFF"/>
                </a:solidFill>
                <a:ea typeface="Times New Roman" panose="02020603050405020304" pitchFamily="18" charset="0"/>
                <a:cs typeface="Arial" panose="020B0604020202020204" pitchFamily="34" charset="0"/>
              </a:rPr>
              <a:t> et studio </a:t>
            </a:r>
            <a:r>
              <a:rPr lang="nl-NL" sz="2400" dirty="0" err="1">
                <a:solidFill>
                  <a:srgbClr val="FFFFFF"/>
                </a:solidFill>
                <a:ea typeface="Times New Roman" panose="02020603050405020304" pitchFamily="18" charset="0"/>
                <a:cs typeface="Arial" panose="020B0604020202020204" pitchFamily="34" charset="0"/>
              </a:rPr>
              <a:t>venandi</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lassus</a:t>
            </a:r>
            <a:r>
              <a:rPr lang="nl-NL" sz="2400" dirty="0">
                <a:solidFill>
                  <a:srgbClr val="FFFFFF"/>
                </a:solidFill>
                <a:ea typeface="Times New Roman" panose="02020603050405020304" pitchFamily="18" charset="0"/>
                <a:cs typeface="Arial" panose="020B0604020202020204" pitchFamily="34" charset="0"/>
              </a:rPr>
              <a:t> et </a:t>
            </a:r>
            <a:r>
              <a:rPr lang="nl-NL" sz="2400" dirty="0" err="1">
                <a:solidFill>
                  <a:srgbClr val="FFFFFF"/>
                </a:solidFill>
                <a:ea typeface="Times New Roman" panose="02020603050405020304" pitchFamily="18" charset="0"/>
                <a:cs typeface="Arial" panose="020B0604020202020204" pitchFamily="34" charset="0"/>
              </a:rPr>
              <a:t>aestu</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procubuit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faciemque</a:t>
            </a:r>
            <a:r>
              <a:rPr lang="en-US" sz="2400" dirty="0">
                <a:solidFill>
                  <a:srgbClr val="FFFFFF"/>
                </a:solidFill>
                <a:ea typeface="Times New Roman" panose="02020603050405020304" pitchFamily="18" charset="0"/>
                <a:cs typeface="Arial" panose="020B0604020202020204" pitchFamily="34" charset="0"/>
              </a:rPr>
              <a:t> loci </a:t>
            </a:r>
            <a:r>
              <a:rPr lang="en-US" sz="2400" dirty="0" err="1">
                <a:solidFill>
                  <a:srgbClr val="FFFFFF"/>
                </a:solidFill>
                <a:ea typeface="Times New Roman" panose="02020603050405020304" pitchFamily="18" charset="0"/>
                <a:cs typeface="Arial" panose="020B0604020202020204" pitchFamily="34" charset="0"/>
              </a:rPr>
              <a:t>fontemque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secutus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dirty="0" err="1">
                <a:solidFill>
                  <a:srgbClr val="FFFFFF"/>
                </a:solidFill>
                <a:ea typeface="Times New Roman" panose="02020603050405020304" pitchFamily="18" charset="0"/>
                <a:cs typeface="Arial" panose="020B0604020202020204" pitchFamily="34" charset="0"/>
              </a:rPr>
              <a:t>dumque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sitim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sedare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altera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crevit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bibit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visae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correptus</a:t>
            </a:r>
            <a:r>
              <a:rPr lang="en-US" sz="2400" dirty="0">
                <a:solidFill>
                  <a:srgbClr val="FFFFFF"/>
                </a:solidFill>
                <a:ea typeface="Times New Roman" panose="02020603050405020304" pitchFamily="18" charset="0"/>
                <a:cs typeface="Arial" panose="020B0604020202020204" pitchFamily="34" charset="0"/>
              </a:rPr>
              <a:t> imagine </a:t>
            </a:r>
            <a:r>
              <a:rPr lang="en-US" sz="2400" dirty="0" err="1" smtClean="0">
                <a:solidFill>
                  <a:srgbClr val="FFFFFF"/>
                </a:solidFill>
                <a:ea typeface="Times New Roman" panose="02020603050405020304" pitchFamily="18" charset="0"/>
                <a:cs typeface="Arial" panose="020B0604020202020204" pitchFamily="34" charset="0"/>
              </a:rPr>
              <a:t>formae</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4040922"/>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Hier </a:t>
            </a:r>
            <a:r>
              <a:rPr lang="nl-NL" sz="2400" dirty="0">
                <a:solidFill>
                  <a:srgbClr val="00B0F0"/>
                </a:solidFill>
              </a:rPr>
              <a:t>ging de jongen én door het enthousiasme om te jagen vermoeid én door de hitte</a:t>
            </a:r>
          </a:p>
          <a:p>
            <a:pPr>
              <a:spcAft>
                <a:spcPts val="1000"/>
              </a:spcAft>
            </a:pPr>
            <a:r>
              <a:rPr lang="nl-NL" sz="2400" dirty="0">
                <a:solidFill>
                  <a:srgbClr val="00B0F0"/>
                </a:solidFill>
              </a:rPr>
              <a:t>voorover liggen, zowel aangetrokken door de schoonheid van de plaats als door de bron;</a:t>
            </a:r>
          </a:p>
          <a:p>
            <a:pPr>
              <a:spcAft>
                <a:spcPts val="1000"/>
              </a:spcAft>
            </a:pPr>
            <a:r>
              <a:rPr lang="nl-NL" sz="2400" dirty="0">
                <a:solidFill>
                  <a:srgbClr val="00B0F0"/>
                </a:solidFill>
              </a:rPr>
              <a:t>[en terwijl hij verlangt/verlangde zijn dorst te lessen, groeide een andere dorst,]</a:t>
            </a:r>
          </a:p>
          <a:p>
            <a:pPr>
              <a:spcAft>
                <a:spcPts val="1000"/>
              </a:spcAft>
            </a:pPr>
            <a:r>
              <a:rPr lang="nl-NL" sz="2400" dirty="0">
                <a:solidFill>
                  <a:srgbClr val="00B0F0"/>
                </a:solidFill>
              </a:rPr>
              <a:t>en terwijl hij drinkt/dronk, gegrepen door het beeld van de schoonheid die hij </a:t>
            </a:r>
            <a:r>
              <a:rPr lang="nl-NL" sz="2400" dirty="0" smtClean="0">
                <a:solidFill>
                  <a:srgbClr val="00B0F0"/>
                </a:solidFill>
              </a:rPr>
              <a:t>zag …</a:t>
            </a:r>
            <a:endParaRPr lang="nl-NL" sz="2400" dirty="0">
              <a:solidFill>
                <a:srgbClr val="00B0F0"/>
              </a:solidFill>
            </a:endParaRPr>
          </a:p>
        </p:txBody>
      </p:sp>
      <p:pic>
        <p:nvPicPr>
          <p:cNvPr id="1026" name="Picture 2" descr="http://www.animaatjes.nl/plaatjes/j/jagen/3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898" y="1898697"/>
            <a:ext cx="2200275" cy="2466975"/>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7897091" y="258618"/>
            <a:ext cx="3952009" cy="1902691"/>
          </a:xfrm>
          <a:prstGeom prst="cloudCallout">
            <a:avLst>
              <a:gd name="adj1" fmla="val -70380"/>
              <a:gd name="adj2" fmla="val 38714"/>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dirty="0" smtClean="0"/>
              <a:t>Pfft, ik ben moe! Ik ga ff  </a:t>
            </a:r>
            <a:r>
              <a:rPr lang="nl-NL" sz="2400" dirty="0" err="1" smtClean="0"/>
              <a:t>legge</a:t>
            </a:r>
            <a:endParaRPr lang="en-US" sz="2400" dirty="0"/>
          </a:p>
        </p:txBody>
      </p:sp>
    </p:spTree>
    <p:extLst>
      <p:ext uri="{BB962C8B-B14F-4D97-AF65-F5344CB8AC3E}">
        <p14:creationId xmlns:p14="http://schemas.microsoft.com/office/powerpoint/2010/main" val="6039292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betekenen de [  ] om een tekst heen?</a:t>
            </a:r>
          </a:p>
          <a:p>
            <a:endParaRPr lang="nl-NL" sz="3200" dirty="0">
              <a:solidFill>
                <a:srgbClr val="92D050"/>
              </a:solidFill>
            </a:endParaRPr>
          </a:p>
          <a:p>
            <a:r>
              <a:rPr lang="nl-NL" sz="3200" dirty="0" smtClean="0">
                <a:solidFill>
                  <a:srgbClr val="92D050"/>
                </a:solidFill>
              </a:rPr>
              <a:t>A	die tekst is voor het examen super mega </a:t>
            </a:r>
            <a:r>
              <a:rPr lang="nl-NL" sz="3200" dirty="0" err="1" smtClean="0">
                <a:solidFill>
                  <a:srgbClr val="92D050"/>
                </a:solidFill>
              </a:rPr>
              <a:t>giga</a:t>
            </a:r>
            <a:r>
              <a:rPr lang="nl-NL" sz="3200" dirty="0" smtClean="0">
                <a:solidFill>
                  <a:srgbClr val="92D050"/>
                </a:solidFill>
              </a:rPr>
              <a:t> belangrijk</a:t>
            </a:r>
          </a:p>
          <a:p>
            <a:endParaRPr lang="nl-NL" sz="3200" dirty="0">
              <a:solidFill>
                <a:srgbClr val="92D050"/>
              </a:solidFill>
            </a:endParaRPr>
          </a:p>
          <a:p>
            <a:r>
              <a:rPr lang="nl-NL" sz="3200" dirty="0" smtClean="0">
                <a:solidFill>
                  <a:srgbClr val="92D050"/>
                </a:solidFill>
              </a:rPr>
              <a:t>B	de uitgever heeft zo zijn eigen ideeën gelanceerd</a:t>
            </a:r>
          </a:p>
          <a:p>
            <a:endParaRPr lang="nl-NL" sz="3200" dirty="0">
              <a:solidFill>
                <a:srgbClr val="92D050"/>
              </a:solidFill>
            </a:endParaRPr>
          </a:p>
          <a:p>
            <a:r>
              <a:rPr lang="nl-NL" sz="3200" dirty="0" smtClean="0">
                <a:solidFill>
                  <a:srgbClr val="92D050"/>
                </a:solidFill>
              </a:rPr>
              <a:t>C	die tekst is corrupt: er is discussie over de handschriften</a:t>
            </a:r>
          </a:p>
          <a:p>
            <a:endParaRPr lang="nl-NL" sz="3200" dirty="0">
              <a:solidFill>
                <a:srgbClr val="92D050"/>
              </a:solidFill>
            </a:endParaRPr>
          </a:p>
          <a:p>
            <a:r>
              <a:rPr lang="nl-NL" sz="3200" dirty="0" smtClean="0">
                <a:solidFill>
                  <a:srgbClr val="92D050"/>
                </a:solidFill>
              </a:rPr>
              <a:t>D	dat ziet er weer wat gezelliger uit dan</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5217758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a:t>
            </a:r>
            <a:r>
              <a:rPr lang="en-US" sz="2400" dirty="0" err="1">
                <a:solidFill>
                  <a:srgbClr val="FFFFFF"/>
                </a:solidFill>
                <a:ea typeface="Times New Roman" panose="02020603050405020304" pitchFamily="18" charset="0"/>
                <a:cs typeface="Arial" panose="020B0604020202020204" pitchFamily="34" charset="0"/>
              </a:rPr>
              <a:t>spem</a:t>
            </a:r>
            <a:r>
              <a:rPr lang="en-US" sz="2400" dirty="0">
                <a:solidFill>
                  <a:srgbClr val="FFFFFF"/>
                </a:solidFill>
                <a:ea typeface="Times New Roman" panose="02020603050405020304" pitchFamily="18" charset="0"/>
                <a:cs typeface="Arial" panose="020B0604020202020204" pitchFamily="34" charset="0"/>
              </a:rPr>
              <a:t> sine </a:t>
            </a:r>
            <a:r>
              <a:rPr lang="en-US" sz="2400" dirty="0" err="1">
                <a:solidFill>
                  <a:srgbClr val="FFFFFF"/>
                </a:solidFill>
                <a:ea typeface="Times New Roman" panose="02020603050405020304" pitchFamily="18" charset="0"/>
                <a:cs typeface="Arial" panose="020B0604020202020204" pitchFamily="34" charset="0"/>
              </a:rPr>
              <a:t>corpore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amat</a:t>
            </a:r>
            <a:r>
              <a:rPr lang="en-US" sz="2400" dirty="0">
                <a:solidFill>
                  <a:srgbClr val="FFFFFF"/>
                </a:solidFill>
                <a:ea typeface="Times New Roman" panose="02020603050405020304" pitchFamily="18" charset="0"/>
                <a:cs typeface="Arial" panose="020B0604020202020204" pitchFamily="34" charset="0"/>
              </a:rPr>
              <a:t>, corpus </a:t>
            </a:r>
            <a:r>
              <a:rPr lang="en-US" sz="2400" dirty="0" err="1">
                <a:solidFill>
                  <a:srgbClr val="FFFFFF"/>
                </a:solidFill>
                <a:ea typeface="Times New Roman" panose="02020603050405020304" pitchFamily="18" charset="0"/>
                <a:cs typeface="Arial" panose="020B0604020202020204" pitchFamily="34" charset="0"/>
              </a:rPr>
              <a:t>putat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esse</a:t>
            </a:r>
            <a:r>
              <a:rPr lang="en-US" sz="2400" dirty="0">
                <a:solidFill>
                  <a:srgbClr val="FFFFFF"/>
                </a:solidFill>
                <a:ea typeface="Times New Roman" panose="02020603050405020304" pitchFamily="18" charset="0"/>
                <a:cs typeface="Arial" panose="020B0604020202020204" pitchFamily="34" charset="0"/>
              </a:rPr>
              <a:t>, quod </a:t>
            </a:r>
            <a:r>
              <a:rPr lang="en-US" sz="2400" dirty="0" err="1">
                <a:solidFill>
                  <a:srgbClr val="FFFFFF"/>
                </a:solidFill>
                <a:ea typeface="Times New Roman" panose="02020603050405020304" pitchFamily="18" charset="0"/>
                <a:cs typeface="Arial" panose="020B0604020202020204" pitchFamily="34" charset="0"/>
              </a:rPr>
              <a:t>unda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adstupet</a:t>
            </a:r>
            <a:r>
              <a:rPr lang="en-US" sz="2400" dirty="0">
                <a:solidFill>
                  <a:srgbClr val="FFFFFF"/>
                </a:solidFill>
                <a:ea typeface="Times New Roman" panose="02020603050405020304" pitchFamily="18" charset="0"/>
                <a:cs typeface="Arial" panose="020B0604020202020204" pitchFamily="34" charset="0"/>
              </a:rPr>
              <a:t> ipse </a:t>
            </a:r>
            <a:r>
              <a:rPr lang="en-US" sz="2400" dirty="0" err="1">
                <a:solidFill>
                  <a:srgbClr val="FFFFFF"/>
                </a:solidFill>
                <a:ea typeface="Times New Roman" panose="02020603050405020304" pitchFamily="18" charset="0"/>
                <a:cs typeface="Arial" panose="020B0604020202020204" pitchFamily="34" charset="0"/>
              </a:rPr>
              <a:t>sibi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vultuque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immotus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eodem</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haeret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e </a:t>
            </a:r>
            <a:r>
              <a:rPr lang="en-US" sz="2400" dirty="0" err="1">
                <a:solidFill>
                  <a:srgbClr val="FFFFFF"/>
                </a:solidFill>
                <a:ea typeface="Times New Roman" panose="02020603050405020304" pitchFamily="18" charset="0"/>
                <a:cs typeface="Arial" panose="020B0604020202020204" pitchFamily="34" charset="0"/>
              </a:rPr>
              <a:t>Pario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formatum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marmore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signum</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4538494"/>
            <a:ext cx="11858368"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a:t>
            </a:r>
            <a:r>
              <a:rPr lang="nl-NL" sz="2400" dirty="0">
                <a:solidFill>
                  <a:srgbClr val="00B0F0"/>
                </a:solidFill>
              </a:rPr>
              <a:t>bemint hij hoop zonder lichaam, meent hij dat lichaam is wat water is]</a:t>
            </a:r>
          </a:p>
          <a:p>
            <a:pPr>
              <a:spcAft>
                <a:spcPts val="1000"/>
              </a:spcAft>
            </a:pPr>
            <a:r>
              <a:rPr lang="nl-NL" sz="2400" dirty="0">
                <a:solidFill>
                  <a:srgbClr val="00B0F0"/>
                </a:solidFill>
              </a:rPr>
              <a:t>staat hij zelf verbaasd over zichzelf en onbeweeglijk blijft hij kijken naar hetzelfde </a:t>
            </a:r>
          </a:p>
          <a:p>
            <a:pPr>
              <a:spcAft>
                <a:spcPts val="1000"/>
              </a:spcAft>
            </a:pPr>
            <a:r>
              <a:rPr lang="nl-NL" sz="2400" dirty="0">
                <a:solidFill>
                  <a:srgbClr val="00B0F0"/>
                </a:solidFill>
              </a:rPr>
              <a:t>gezicht, zoals een standbeeld gemaakt van </a:t>
            </a:r>
            <a:r>
              <a:rPr lang="nl-NL" sz="2400" dirty="0" err="1">
                <a:solidFill>
                  <a:srgbClr val="00B0F0"/>
                </a:solidFill>
              </a:rPr>
              <a:t>Parisch</a:t>
            </a:r>
            <a:r>
              <a:rPr lang="nl-NL" sz="2400" dirty="0">
                <a:solidFill>
                  <a:srgbClr val="00B0F0"/>
                </a:solidFill>
              </a:rPr>
              <a:t> marmer.</a:t>
            </a:r>
          </a:p>
        </p:txBody>
      </p:sp>
      <p:pic>
        <p:nvPicPr>
          <p:cNvPr id="7" name="Afbeelding 6"/>
          <p:cNvPicPr>
            <a:picLocks noChangeAspect="1"/>
          </p:cNvPicPr>
          <p:nvPr/>
        </p:nvPicPr>
        <p:blipFill rotWithShape="1">
          <a:blip r:embed="rId3"/>
          <a:srcRect l="2613" t="9653" r="55795" b="6516"/>
          <a:stretch/>
        </p:blipFill>
        <p:spPr>
          <a:xfrm>
            <a:off x="6742545" y="1376218"/>
            <a:ext cx="2262910" cy="3195364"/>
          </a:xfrm>
          <a:prstGeom prst="rect">
            <a:avLst/>
          </a:prstGeom>
        </p:spPr>
      </p:pic>
      <p:sp>
        <p:nvSpPr>
          <p:cNvPr id="9" name="Rechthoek 8"/>
          <p:cNvSpPr/>
          <p:nvPr/>
        </p:nvSpPr>
        <p:spPr>
          <a:xfrm>
            <a:off x="5463309" y="3297382"/>
            <a:ext cx="1265382" cy="591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Slurp….!</a:t>
            </a:r>
            <a:endParaRPr lang="en-US" sz="2400" dirty="0"/>
          </a:p>
        </p:txBody>
      </p:sp>
    </p:spTree>
    <p:extLst>
      <p:ext uri="{BB962C8B-B14F-4D97-AF65-F5344CB8AC3E}">
        <p14:creationId xmlns:p14="http://schemas.microsoft.com/office/powerpoint/2010/main" val="5482482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wil Ovidius met de vergelijking (beeld van marmer) aangeven?</a:t>
            </a:r>
          </a:p>
          <a:p>
            <a:endParaRPr lang="nl-NL" sz="3200" dirty="0">
              <a:solidFill>
                <a:srgbClr val="92D050"/>
              </a:solidFill>
            </a:endParaRPr>
          </a:p>
          <a:p>
            <a:r>
              <a:rPr lang="nl-NL" sz="3200" dirty="0" smtClean="0">
                <a:solidFill>
                  <a:srgbClr val="92D050"/>
                </a:solidFill>
              </a:rPr>
              <a:t>A	hoezeer Narcissus onder de indruk is van wat hij ziet</a:t>
            </a:r>
          </a:p>
          <a:p>
            <a:endParaRPr lang="nl-NL" sz="3200" dirty="0">
              <a:solidFill>
                <a:srgbClr val="92D050"/>
              </a:solidFill>
            </a:endParaRPr>
          </a:p>
          <a:p>
            <a:r>
              <a:rPr lang="nl-NL" sz="3200" dirty="0" smtClean="0">
                <a:solidFill>
                  <a:srgbClr val="92D050"/>
                </a:solidFill>
              </a:rPr>
              <a:t>B	hoe hard Narcissus van binnen is qua gevoel</a:t>
            </a:r>
          </a:p>
          <a:p>
            <a:endParaRPr lang="nl-NL" sz="3200" dirty="0">
              <a:solidFill>
                <a:srgbClr val="92D050"/>
              </a:solidFill>
            </a:endParaRPr>
          </a:p>
          <a:p>
            <a:r>
              <a:rPr lang="nl-NL" sz="3200" dirty="0" smtClean="0">
                <a:solidFill>
                  <a:srgbClr val="92D050"/>
                </a:solidFill>
              </a:rPr>
              <a:t>C	dat marmer nog meer beweegt dan Narcissus</a:t>
            </a:r>
          </a:p>
          <a:p>
            <a:endParaRPr lang="nl-NL" sz="3200" dirty="0">
              <a:solidFill>
                <a:srgbClr val="92D050"/>
              </a:solidFill>
            </a:endParaRPr>
          </a:p>
          <a:p>
            <a:r>
              <a:rPr lang="nl-NL" sz="3200" dirty="0" smtClean="0">
                <a:solidFill>
                  <a:srgbClr val="92D050"/>
                </a:solidFill>
              </a:rPr>
              <a:t>D	dat Narcissus lijkt op een Griekse god (van het eiland </a:t>
            </a:r>
            <a:r>
              <a:rPr lang="nl-NL" sz="3200" dirty="0" err="1" smtClean="0">
                <a:solidFill>
                  <a:srgbClr val="92D050"/>
                </a:solidFill>
              </a:rPr>
              <a:t>Paros</a:t>
            </a:r>
            <a:r>
              <a:rPr lang="nl-NL" sz="3200" dirty="0" smtClean="0">
                <a:solidFill>
                  <a:srgbClr val="92D050"/>
                </a:solidFill>
              </a:rPr>
              <a:t>)</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0368175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647505" y="1785239"/>
            <a:ext cx="6370470"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Spectat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humi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positus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geminum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lumina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sidus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dignos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Baccho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dignos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Apolline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crines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inpubesque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genas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eburnea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decusque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oris</a:t>
            </a:r>
            <a:r>
              <a:rPr lang="en-US" sz="2400" dirty="0">
                <a:solidFill>
                  <a:srgbClr val="FFFFFF"/>
                </a:solidFill>
                <a:ea typeface="Times New Roman" panose="02020603050405020304" pitchFamily="18" charset="0"/>
                <a:cs typeface="Arial" panose="020B0604020202020204" pitchFamily="34" charset="0"/>
              </a:rPr>
              <a:t> et in </a:t>
            </a:r>
            <a:r>
              <a:rPr lang="en-US" sz="2400" dirty="0" err="1">
                <a:solidFill>
                  <a:srgbClr val="FFFFFF"/>
                </a:solidFill>
                <a:ea typeface="Times New Roman" panose="02020603050405020304" pitchFamily="18" charset="0"/>
                <a:cs typeface="Arial" panose="020B0604020202020204" pitchFamily="34" charset="0"/>
              </a:rPr>
              <a:t>niveo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mixtum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candore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ruborem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cunctaque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miratur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mirabilis ipse.</a:t>
            </a:r>
            <a:endParaRPr lang="en-US" sz="2400" dirty="0"/>
          </a:p>
        </p:txBody>
      </p:sp>
      <p:sp>
        <p:nvSpPr>
          <p:cNvPr id="3" name="Rechthoek 2"/>
          <p:cNvSpPr/>
          <p:nvPr/>
        </p:nvSpPr>
        <p:spPr>
          <a:xfrm>
            <a:off x="167845" y="4318012"/>
            <a:ext cx="11850130"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Hij </a:t>
            </a:r>
            <a:r>
              <a:rPr lang="nl-NL" sz="2400" dirty="0">
                <a:solidFill>
                  <a:srgbClr val="FF33CC"/>
                </a:solidFill>
              </a:rPr>
              <a:t>ziet, gehurkt op de grond, een sterrenpaar, zijn eigen </a:t>
            </a:r>
            <a:r>
              <a:rPr lang="nl-NL" sz="2400" dirty="0" smtClean="0">
                <a:solidFill>
                  <a:srgbClr val="FF33CC"/>
                </a:solidFill>
              </a:rPr>
              <a:t>ogen en </a:t>
            </a:r>
            <a:r>
              <a:rPr lang="nl-NL" sz="2400" dirty="0">
                <a:solidFill>
                  <a:srgbClr val="FF33CC"/>
                </a:solidFill>
              </a:rPr>
              <a:t>haren, Bacchus waardig, en/ook Apollo </a:t>
            </a:r>
            <a:r>
              <a:rPr lang="nl-NL" sz="2400" dirty="0" smtClean="0">
                <a:solidFill>
                  <a:srgbClr val="FF33CC"/>
                </a:solidFill>
              </a:rPr>
              <a:t>waardig en </a:t>
            </a:r>
            <a:r>
              <a:rPr lang="nl-NL" sz="2400" dirty="0">
                <a:solidFill>
                  <a:srgbClr val="FF33CC"/>
                </a:solidFill>
              </a:rPr>
              <a:t>wangen zonder baard en een ivoorwitte hals en de </a:t>
            </a:r>
            <a:r>
              <a:rPr lang="nl-NL" sz="2400" dirty="0" smtClean="0">
                <a:solidFill>
                  <a:srgbClr val="FF33CC"/>
                </a:solidFill>
              </a:rPr>
              <a:t>schoonheid van </a:t>
            </a:r>
            <a:r>
              <a:rPr lang="nl-NL" sz="2400" dirty="0">
                <a:solidFill>
                  <a:srgbClr val="FF33CC"/>
                </a:solidFill>
              </a:rPr>
              <a:t>een gezicht en rode kleur gemengd in/met een sneeuwwitte blankheid</a:t>
            </a:r>
            <a:r>
              <a:rPr lang="nl-NL" sz="2400" dirty="0" smtClean="0">
                <a:solidFill>
                  <a:srgbClr val="FF33CC"/>
                </a:solidFill>
              </a:rPr>
              <a:t>, en </a:t>
            </a:r>
            <a:r>
              <a:rPr lang="nl-NL" sz="2400" dirty="0">
                <a:solidFill>
                  <a:srgbClr val="FF33CC"/>
                </a:solidFill>
              </a:rPr>
              <a:t>hij heeft overal bewondering voor, waardoor hij zelf bewonderenswaardig is.</a:t>
            </a:r>
          </a:p>
        </p:txBody>
      </p:sp>
      <p:pic>
        <p:nvPicPr>
          <p:cNvPr id="7" name="Afbeelding 6"/>
          <p:cNvPicPr>
            <a:picLocks noChangeAspect="1"/>
          </p:cNvPicPr>
          <p:nvPr/>
        </p:nvPicPr>
        <p:blipFill>
          <a:blip r:embed="rId3"/>
          <a:stretch>
            <a:fillRect/>
          </a:stretch>
        </p:blipFill>
        <p:spPr>
          <a:xfrm>
            <a:off x="337751" y="337751"/>
            <a:ext cx="2664435" cy="3227485"/>
          </a:xfrm>
          <a:prstGeom prst="rect">
            <a:avLst/>
          </a:prstGeom>
        </p:spPr>
      </p:pic>
      <p:sp>
        <p:nvSpPr>
          <p:cNvPr id="9" name="Wolkvormige toelichting 8"/>
          <p:cNvSpPr/>
          <p:nvPr/>
        </p:nvSpPr>
        <p:spPr>
          <a:xfrm>
            <a:off x="2983070" y="136446"/>
            <a:ext cx="7749585" cy="1789233"/>
          </a:xfrm>
          <a:prstGeom prst="cloudCallout">
            <a:avLst>
              <a:gd name="adj1" fmla="val -73150"/>
              <a:gd name="adj2" fmla="val -6268"/>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nl-NL" sz="2400" dirty="0" smtClean="0"/>
              <a:t>Wat een lekker stuk is dat nou toch, zeg! Ziet er net zo knap uit als ik. Daar wil ik wel eens een beschuitje mee eten!</a:t>
            </a:r>
            <a:endParaRPr lang="en-US" sz="2400" dirty="0"/>
          </a:p>
        </p:txBody>
      </p:sp>
    </p:spTree>
    <p:extLst>
      <p:ext uri="{BB962C8B-B14F-4D97-AF65-F5344CB8AC3E}">
        <p14:creationId xmlns:p14="http://schemas.microsoft.com/office/powerpoint/2010/main" val="16222111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Se </a:t>
            </a:r>
            <a:r>
              <a:rPr lang="en-US" sz="2400" dirty="0" err="1">
                <a:solidFill>
                  <a:srgbClr val="FFFFFF"/>
                </a:solidFill>
                <a:ea typeface="Times New Roman" panose="02020603050405020304" pitchFamily="18" charset="0"/>
                <a:cs typeface="Arial" panose="020B0604020202020204" pitchFamily="34" charset="0"/>
              </a:rPr>
              <a:t>cupit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inprudens</a:t>
            </a:r>
            <a:r>
              <a:rPr lang="en-US" sz="2400" dirty="0">
                <a:solidFill>
                  <a:srgbClr val="FFFFFF"/>
                </a:solidFill>
                <a:ea typeface="Times New Roman" panose="02020603050405020304" pitchFamily="18" charset="0"/>
                <a:cs typeface="Arial" panose="020B0604020202020204" pitchFamily="34" charset="0"/>
              </a:rPr>
              <a:t> et, qui </a:t>
            </a:r>
            <a:r>
              <a:rPr lang="en-US" sz="2400" dirty="0" err="1">
                <a:solidFill>
                  <a:srgbClr val="FFFFFF"/>
                </a:solidFill>
                <a:ea typeface="Times New Roman" panose="02020603050405020304" pitchFamily="18" charset="0"/>
                <a:cs typeface="Arial" panose="020B0604020202020204" pitchFamily="34" charset="0"/>
              </a:rPr>
              <a:t>probat</a:t>
            </a:r>
            <a:r>
              <a:rPr lang="en-US" sz="2400" dirty="0">
                <a:solidFill>
                  <a:srgbClr val="FFFFFF"/>
                </a:solidFill>
                <a:ea typeface="Times New Roman" panose="02020603050405020304" pitchFamily="18" charset="0"/>
                <a:cs typeface="Arial" panose="020B0604020202020204" pitchFamily="34" charset="0"/>
              </a:rPr>
              <a:t>, ipse </a:t>
            </a:r>
            <a:r>
              <a:rPr lang="en-US" sz="2400" dirty="0" err="1">
                <a:solidFill>
                  <a:srgbClr val="FFFFFF"/>
                </a:solidFill>
                <a:ea typeface="Times New Roman" panose="02020603050405020304" pitchFamily="18" charset="0"/>
                <a:cs typeface="Arial" panose="020B0604020202020204" pitchFamily="34" charset="0"/>
              </a:rPr>
              <a:t>probatur</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dumque</a:t>
            </a:r>
            <a:r>
              <a:rPr lang="en-US" sz="2400" dirty="0">
                <a:solidFill>
                  <a:srgbClr val="FFFFFF"/>
                </a:solidFill>
                <a:ea typeface="Times New Roman" panose="02020603050405020304" pitchFamily="18" charset="0"/>
                <a:cs typeface="Arial" panose="020B0604020202020204" pitchFamily="34" charset="0"/>
              </a:rPr>
              <a:t> petit, </a:t>
            </a:r>
            <a:r>
              <a:rPr lang="en-US" sz="2400" dirty="0" err="1">
                <a:solidFill>
                  <a:srgbClr val="FFFFFF"/>
                </a:solidFill>
                <a:ea typeface="Times New Roman" panose="02020603050405020304" pitchFamily="18" charset="0"/>
                <a:cs typeface="Arial" panose="020B0604020202020204" pitchFamily="34" charset="0"/>
              </a:rPr>
              <a:t>petitur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pariterque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accendit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ardet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Inrita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fallaci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quotiens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oscula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fonti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In </a:t>
            </a:r>
            <a:r>
              <a:rPr lang="en-US" sz="2400" dirty="0" err="1">
                <a:solidFill>
                  <a:srgbClr val="FFFFFF"/>
                </a:solidFill>
                <a:ea typeface="Times New Roman" panose="02020603050405020304" pitchFamily="18" charset="0"/>
                <a:cs typeface="Arial" panose="020B0604020202020204" pitchFamily="34" charset="0"/>
              </a:rPr>
              <a:t>mediis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quotiens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visum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captantia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collum</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bracchia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mersit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aquis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se </a:t>
            </a:r>
            <a:r>
              <a:rPr lang="en-US" sz="2400" dirty="0" err="1">
                <a:solidFill>
                  <a:srgbClr val="FFFFFF"/>
                </a:solidFill>
                <a:ea typeface="Times New Roman" panose="02020603050405020304" pitchFamily="18" charset="0"/>
                <a:cs typeface="Arial" panose="020B0604020202020204" pitchFamily="34" charset="0"/>
              </a:rPr>
              <a:t>deprendit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illis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4169162"/>
            <a:ext cx="11850130"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Zonder </a:t>
            </a:r>
            <a:r>
              <a:rPr lang="nl-NL" sz="2400" dirty="0">
                <a:solidFill>
                  <a:srgbClr val="FF33CC"/>
                </a:solidFill>
              </a:rPr>
              <a:t>het te snappen verlangt hij naar zichzelf en hij die goedkeurt, wordt zelf </a:t>
            </a:r>
            <a:r>
              <a:rPr lang="nl-NL" sz="2400" dirty="0" smtClean="0">
                <a:solidFill>
                  <a:srgbClr val="FF33CC"/>
                </a:solidFill>
              </a:rPr>
              <a:t>goedgekeurd</a:t>
            </a:r>
            <a:r>
              <a:rPr lang="nl-NL" sz="2400" dirty="0">
                <a:solidFill>
                  <a:srgbClr val="FF33CC"/>
                </a:solidFill>
              </a:rPr>
              <a:t>, en terwijl hij verlangt, wordt naar hem verlangd, en evenzeer doet hij ontbranden </a:t>
            </a:r>
            <a:r>
              <a:rPr lang="nl-NL" sz="2400" dirty="0" smtClean="0">
                <a:solidFill>
                  <a:srgbClr val="FF33CC"/>
                </a:solidFill>
              </a:rPr>
              <a:t>en brandt </a:t>
            </a:r>
            <a:r>
              <a:rPr lang="nl-NL" sz="2400" dirty="0">
                <a:solidFill>
                  <a:srgbClr val="FF33CC"/>
                </a:solidFill>
              </a:rPr>
              <a:t>hij. Hoe vaak gaf hij aan de bedrieglijke bron vergeefse kussen</a:t>
            </a:r>
            <a:r>
              <a:rPr lang="nl-NL" sz="2400" dirty="0" smtClean="0">
                <a:solidFill>
                  <a:srgbClr val="FF33CC"/>
                </a:solidFill>
              </a:rPr>
              <a:t>! Hoe </a:t>
            </a:r>
            <a:r>
              <a:rPr lang="nl-NL" sz="2400" dirty="0">
                <a:solidFill>
                  <a:srgbClr val="FF33CC"/>
                </a:solidFill>
              </a:rPr>
              <a:t>vaak dompelde hij midden in het water zijn handen onder die grepen naar de hals </a:t>
            </a:r>
            <a:r>
              <a:rPr lang="nl-NL" sz="2400" dirty="0" smtClean="0">
                <a:solidFill>
                  <a:srgbClr val="FF33CC"/>
                </a:solidFill>
              </a:rPr>
              <a:t>die </a:t>
            </a:r>
            <a:r>
              <a:rPr lang="nl-NL" sz="2400" dirty="0">
                <a:solidFill>
                  <a:srgbClr val="FF33CC"/>
                </a:solidFill>
              </a:rPr>
              <a:t>hij zag en greep hij zichzelf daarin niet!</a:t>
            </a:r>
          </a:p>
        </p:txBody>
      </p:sp>
      <p:pic>
        <p:nvPicPr>
          <p:cNvPr id="7" name="Afbeelding 6"/>
          <p:cNvPicPr>
            <a:picLocks noChangeAspect="1"/>
          </p:cNvPicPr>
          <p:nvPr/>
        </p:nvPicPr>
        <p:blipFill>
          <a:blip r:embed="rId3"/>
          <a:stretch>
            <a:fillRect/>
          </a:stretch>
        </p:blipFill>
        <p:spPr>
          <a:xfrm>
            <a:off x="7222942" y="1809265"/>
            <a:ext cx="3994779" cy="2664000"/>
          </a:xfrm>
          <a:prstGeom prst="rect">
            <a:avLst/>
          </a:prstGeom>
        </p:spPr>
      </p:pic>
      <p:sp>
        <p:nvSpPr>
          <p:cNvPr id="9" name="Wolkvormige toelichting 8"/>
          <p:cNvSpPr/>
          <p:nvPr/>
        </p:nvSpPr>
        <p:spPr>
          <a:xfrm>
            <a:off x="7897090" y="259842"/>
            <a:ext cx="2364509" cy="857758"/>
          </a:xfrm>
          <a:prstGeom prst="cloudCallout">
            <a:avLst>
              <a:gd name="adj1" fmla="val 15886"/>
              <a:gd name="adj2" fmla="val 18310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Beschuit?</a:t>
            </a:r>
            <a:endParaRPr lang="en-US" sz="2400" dirty="0"/>
          </a:p>
        </p:txBody>
      </p:sp>
    </p:spTree>
    <p:extLst>
      <p:ext uri="{BB962C8B-B14F-4D97-AF65-F5344CB8AC3E}">
        <p14:creationId xmlns:p14="http://schemas.microsoft.com/office/powerpoint/2010/main" val="34850659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verteltechnisch middel is in het Narcissusverhaal zeer aanwezig?</a:t>
            </a:r>
          </a:p>
          <a:p>
            <a:endParaRPr lang="nl-NL" sz="3200" dirty="0">
              <a:solidFill>
                <a:srgbClr val="92D050"/>
              </a:solidFill>
            </a:endParaRPr>
          </a:p>
          <a:p>
            <a:r>
              <a:rPr lang="nl-NL" sz="3200" dirty="0" smtClean="0">
                <a:solidFill>
                  <a:srgbClr val="92D050"/>
                </a:solidFill>
              </a:rPr>
              <a:t>A	prospectie: Ovidius blikt voortdurend vooruit</a:t>
            </a:r>
          </a:p>
          <a:p>
            <a:endParaRPr lang="nl-NL" sz="3200" dirty="0">
              <a:solidFill>
                <a:srgbClr val="92D050"/>
              </a:solidFill>
            </a:endParaRPr>
          </a:p>
          <a:p>
            <a:r>
              <a:rPr lang="nl-NL" sz="3200" dirty="0" smtClean="0">
                <a:solidFill>
                  <a:srgbClr val="92D050"/>
                </a:solidFill>
              </a:rPr>
              <a:t>B	dramatische ironie: hij snapt niet wat wij wel snappen</a:t>
            </a:r>
          </a:p>
          <a:p>
            <a:endParaRPr lang="nl-NL" sz="3200" dirty="0">
              <a:solidFill>
                <a:srgbClr val="92D050"/>
              </a:solidFill>
            </a:endParaRPr>
          </a:p>
          <a:p>
            <a:r>
              <a:rPr lang="nl-NL" sz="3200" dirty="0" smtClean="0">
                <a:solidFill>
                  <a:srgbClr val="92D050"/>
                </a:solidFill>
              </a:rPr>
              <a:t>C	raamvertelling: het is een verhaal in een ander verhaal</a:t>
            </a:r>
          </a:p>
          <a:p>
            <a:endParaRPr lang="nl-NL" sz="3200" dirty="0">
              <a:solidFill>
                <a:srgbClr val="92D050"/>
              </a:solidFill>
            </a:endParaRPr>
          </a:p>
          <a:p>
            <a:r>
              <a:rPr lang="nl-NL" sz="3200" dirty="0" smtClean="0">
                <a:solidFill>
                  <a:srgbClr val="92D050"/>
                </a:solidFill>
              </a:rPr>
              <a:t>D	gerundivum: het gebruik van de verleden tijd is grappig</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7825545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74844"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Quid </a:t>
            </a:r>
            <a:r>
              <a:rPr lang="en-US" sz="2400" dirty="0" err="1">
                <a:solidFill>
                  <a:srgbClr val="FFFFFF"/>
                </a:solidFill>
                <a:ea typeface="Times New Roman" panose="02020603050405020304" pitchFamily="18" charset="0"/>
                <a:cs typeface="Arial" panose="020B0604020202020204" pitchFamily="34" charset="0"/>
              </a:rPr>
              <a:t>videat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nescit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quod </a:t>
            </a:r>
            <a:r>
              <a:rPr lang="en-US" sz="2400" dirty="0" err="1">
                <a:solidFill>
                  <a:srgbClr val="FFFFFF"/>
                </a:solidFill>
                <a:ea typeface="Times New Roman" panose="02020603050405020304" pitchFamily="18" charset="0"/>
                <a:cs typeface="Arial" panose="020B0604020202020204" pitchFamily="34" charset="0"/>
              </a:rPr>
              <a:t>videt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uritur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illo</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oculos</a:t>
            </a:r>
            <a:r>
              <a:rPr lang="en-US" sz="2400" dirty="0">
                <a:solidFill>
                  <a:srgbClr val="FFFFFF"/>
                </a:solidFill>
                <a:ea typeface="Times New Roman" panose="02020603050405020304" pitchFamily="18" charset="0"/>
                <a:cs typeface="Arial" panose="020B0604020202020204" pitchFamily="34" charset="0"/>
              </a:rPr>
              <a:t> idem, qui </a:t>
            </a:r>
            <a:r>
              <a:rPr lang="en-US" sz="2400" dirty="0" err="1">
                <a:solidFill>
                  <a:srgbClr val="FFFFFF"/>
                </a:solidFill>
                <a:ea typeface="Times New Roman" panose="02020603050405020304" pitchFamily="18" charset="0"/>
                <a:cs typeface="Arial" panose="020B0604020202020204" pitchFamily="34" charset="0"/>
              </a:rPr>
              <a:t>decipit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incitat</a:t>
            </a:r>
            <a:r>
              <a:rPr lang="en-US" sz="2400" dirty="0">
                <a:solidFill>
                  <a:srgbClr val="FFFFFF"/>
                </a:solidFill>
                <a:ea typeface="Times New Roman" panose="02020603050405020304" pitchFamily="18" charset="0"/>
                <a:cs typeface="Arial" panose="020B0604020202020204" pitchFamily="34" charset="0"/>
              </a:rPr>
              <a:t> error.</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Credule</a:t>
            </a:r>
            <a:r>
              <a:rPr lang="en-US" sz="2400" dirty="0">
                <a:solidFill>
                  <a:srgbClr val="FFFFFF"/>
                </a:solidFill>
                <a:ea typeface="Times New Roman" panose="02020603050405020304" pitchFamily="18" charset="0"/>
                <a:cs typeface="Arial" panose="020B0604020202020204" pitchFamily="34" charset="0"/>
              </a:rPr>
              <a:t>, quid </a:t>
            </a:r>
            <a:r>
              <a:rPr lang="en-US" sz="2400" dirty="0" err="1">
                <a:solidFill>
                  <a:srgbClr val="FFFFFF"/>
                </a:solidFill>
                <a:ea typeface="Times New Roman" panose="02020603050405020304" pitchFamily="18" charset="0"/>
                <a:cs typeface="Arial" panose="020B0604020202020204" pitchFamily="34" charset="0"/>
              </a:rPr>
              <a:t>frustra</a:t>
            </a:r>
            <a:r>
              <a:rPr lang="en-US" sz="2400" dirty="0">
                <a:solidFill>
                  <a:srgbClr val="FFFFFF"/>
                </a:solidFill>
                <a:ea typeface="Times New Roman" panose="02020603050405020304" pitchFamily="18" charset="0"/>
                <a:cs typeface="Arial" panose="020B0604020202020204" pitchFamily="34" charset="0"/>
              </a:rPr>
              <a:t> simulacra </a:t>
            </a:r>
            <a:r>
              <a:rPr lang="en-US" sz="2400" dirty="0" err="1">
                <a:solidFill>
                  <a:srgbClr val="FFFFFF"/>
                </a:solidFill>
                <a:ea typeface="Times New Roman" panose="02020603050405020304" pitchFamily="18" charset="0"/>
                <a:cs typeface="Arial" panose="020B0604020202020204" pitchFamily="34" charset="0"/>
              </a:rPr>
              <a:t>fugacia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captas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Quod </a:t>
            </a:r>
            <a:r>
              <a:rPr lang="en-US" sz="2400" dirty="0" err="1">
                <a:solidFill>
                  <a:srgbClr val="FFFFFF"/>
                </a:solidFill>
                <a:ea typeface="Times New Roman" panose="02020603050405020304" pitchFamily="18" charset="0"/>
                <a:cs typeface="Arial" panose="020B0604020202020204" pitchFamily="34" charset="0"/>
              </a:rPr>
              <a:t>petis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nusquam</a:t>
            </a:r>
            <a:r>
              <a:rPr lang="en-US" sz="2400" dirty="0">
                <a:solidFill>
                  <a:srgbClr val="FFFFFF"/>
                </a:solidFill>
                <a:ea typeface="Times New Roman" panose="02020603050405020304" pitchFamily="18" charset="0"/>
                <a:cs typeface="Arial" panose="020B0604020202020204" pitchFamily="34" charset="0"/>
              </a:rPr>
              <a:t>; quod </a:t>
            </a:r>
            <a:r>
              <a:rPr lang="en-US" sz="2400" dirty="0" err="1">
                <a:solidFill>
                  <a:srgbClr val="FFFFFF"/>
                </a:solidFill>
                <a:ea typeface="Times New Roman" panose="02020603050405020304" pitchFamily="18" charset="0"/>
                <a:cs typeface="Arial" panose="020B0604020202020204" pitchFamily="34" charset="0"/>
              </a:rPr>
              <a:t>amas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avertere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perdes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Ista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repercussae</a:t>
            </a:r>
            <a:r>
              <a:rPr lang="en-US" sz="2400" dirty="0">
                <a:solidFill>
                  <a:srgbClr val="FFFFFF"/>
                </a:solidFill>
                <a:ea typeface="Times New Roman" panose="02020603050405020304" pitchFamily="18" charset="0"/>
                <a:cs typeface="Arial" panose="020B0604020202020204" pitchFamily="34" charset="0"/>
              </a:rPr>
              <a:t>, quam </a:t>
            </a:r>
            <a:r>
              <a:rPr lang="en-US" sz="2400" dirty="0" err="1">
                <a:solidFill>
                  <a:srgbClr val="FFFFFF"/>
                </a:solidFill>
                <a:ea typeface="Times New Roman" panose="02020603050405020304" pitchFamily="18" charset="0"/>
                <a:cs typeface="Arial" panose="020B0604020202020204" pitchFamily="34" charset="0"/>
              </a:rPr>
              <a:t>cernis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imaginis</a:t>
            </a:r>
            <a:r>
              <a:rPr lang="en-US" sz="2400" dirty="0">
                <a:solidFill>
                  <a:srgbClr val="FFFFFF"/>
                </a:solidFill>
                <a:ea typeface="Times New Roman" panose="02020603050405020304" pitchFamily="18" charset="0"/>
                <a:cs typeface="Arial" panose="020B0604020202020204" pitchFamily="34" charset="0"/>
              </a:rPr>
              <a:t> umbra est.</a:t>
            </a:r>
            <a:endParaRPr lang="en-US" sz="2400" dirty="0"/>
          </a:p>
        </p:txBody>
      </p:sp>
      <p:sp>
        <p:nvSpPr>
          <p:cNvPr id="3" name="Rechthoek 2"/>
          <p:cNvSpPr/>
          <p:nvPr/>
        </p:nvSpPr>
        <p:spPr>
          <a:xfrm>
            <a:off x="168875" y="3605464"/>
            <a:ext cx="11874844"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Wat </a:t>
            </a:r>
            <a:r>
              <a:rPr lang="nl-NL" sz="2400" dirty="0">
                <a:solidFill>
                  <a:srgbClr val="00B0F0"/>
                </a:solidFill>
              </a:rPr>
              <a:t>hij ziet, weet hij niet; maar wat hij ziet, daardoor wordt hij verteerd,</a:t>
            </a:r>
          </a:p>
          <a:p>
            <a:pPr>
              <a:spcAft>
                <a:spcPts val="1000"/>
              </a:spcAft>
            </a:pPr>
            <a:r>
              <a:rPr lang="nl-NL" sz="2400" dirty="0">
                <a:solidFill>
                  <a:srgbClr val="00B0F0"/>
                </a:solidFill>
              </a:rPr>
              <a:t>en diezelfde vergissing die ze bedriegt lokt zijn ogen (juist) aan.</a:t>
            </a:r>
          </a:p>
          <a:p>
            <a:pPr>
              <a:spcAft>
                <a:spcPts val="1000"/>
              </a:spcAft>
            </a:pPr>
            <a:r>
              <a:rPr lang="nl-NL" sz="2400" dirty="0">
                <a:solidFill>
                  <a:srgbClr val="00B0F0"/>
                </a:solidFill>
              </a:rPr>
              <a:t>Goedgelovige, waarom/wat grijp jij tevergeefs naar vluchtende spiegelbeelden?</a:t>
            </a:r>
          </a:p>
          <a:p>
            <a:pPr>
              <a:spcAft>
                <a:spcPts val="1000"/>
              </a:spcAft>
            </a:pPr>
            <a:r>
              <a:rPr lang="nl-NL" sz="2400" dirty="0">
                <a:solidFill>
                  <a:srgbClr val="00B0F0"/>
                </a:solidFill>
              </a:rPr>
              <a:t>Wat je verlangt, is nergens; draai je om en je zult verliezen wat je bemint.</a:t>
            </a:r>
          </a:p>
          <a:p>
            <a:pPr>
              <a:spcAft>
                <a:spcPts val="1000"/>
              </a:spcAft>
            </a:pPr>
            <a:r>
              <a:rPr lang="nl-NL" sz="2400" dirty="0">
                <a:solidFill>
                  <a:srgbClr val="00B0F0"/>
                </a:solidFill>
              </a:rPr>
              <a:t>Dat is een schaduw van het weerspiegelde beeld, dat jij ziet.</a:t>
            </a:r>
          </a:p>
        </p:txBody>
      </p:sp>
    </p:spTree>
    <p:extLst>
      <p:ext uri="{BB962C8B-B14F-4D97-AF65-F5344CB8AC3E}">
        <p14:creationId xmlns:p14="http://schemas.microsoft.com/office/powerpoint/2010/main" val="27582763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Met welk verteltechnisch middel wekt de verteller pathos op?</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retrospectie</a:t>
            </a:r>
            <a:r>
              <a:rPr lang="nl-NL" sz="3200" dirty="0" smtClean="0">
                <a:solidFill>
                  <a:srgbClr val="92D050"/>
                </a:solidFill>
              </a:rPr>
              <a:t>: Ovidius blikt voortdurend achterom</a:t>
            </a:r>
          </a:p>
          <a:p>
            <a:endParaRPr lang="nl-NL" sz="3200" dirty="0">
              <a:solidFill>
                <a:srgbClr val="92D050"/>
              </a:solidFill>
            </a:endParaRPr>
          </a:p>
          <a:p>
            <a:r>
              <a:rPr lang="nl-NL" sz="3200" dirty="0" smtClean="0">
                <a:solidFill>
                  <a:srgbClr val="92D050"/>
                </a:solidFill>
              </a:rPr>
              <a:t>B	</a:t>
            </a:r>
            <a:r>
              <a:rPr lang="nl-NL" sz="3200" dirty="0" err="1" smtClean="0">
                <a:solidFill>
                  <a:srgbClr val="92D050"/>
                </a:solidFill>
              </a:rPr>
              <a:t>sententia</a:t>
            </a:r>
            <a:r>
              <a:rPr lang="nl-NL" sz="3200" dirty="0" smtClean="0">
                <a:solidFill>
                  <a:srgbClr val="92D050"/>
                </a:solidFill>
              </a:rPr>
              <a:t>: hij vertelt het hele verhaal in één lange, lange zin</a:t>
            </a:r>
          </a:p>
          <a:p>
            <a:endParaRPr lang="nl-NL" sz="3200" dirty="0">
              <a:solidFill>
                <a:srgbClr val="92D050"/>
              </a:solidFill>
            </a:endParaRPr>
          </a:p>
          <a:p>
            <a:r>
              <a:rPr lang="nl-NL" sz="3200" dirty="0" smtClean="0">
                <a:solidFill>
                  <a:srgbClr val="92D050"/>
                </a:solidFill>
              </a:rPr>
              <a:t>C	pathos: hij wekt medelijden op met Narcissus</a:t>
            </a:r>
          </a:p>
          <a:p>
            <a:endParaRPr lang="nl-NL" sz="3200" dirty="0">
              <a:solidFill>
                <a:srgbClr val="92D050"/>
              </a:solidFill>
            </a:endParaRPr>
          </a:p>
          <a:p>
            <a:r>
              <a:rPr lang="nl-NL" sz="3200" dirty="0" smtClean="0">
                <a:solidFill>
                  <a:srgbClr val="92D050"/>
                </a:solidFill>
              </a:rPr>
              <a:t>D	</a:t>
            </a:r>
            <a:r>
              <a:rPr lang="nl-NL" sz="3200" dirty="0" err="1" smtClean="0">
                <a:solidFill>
                  <a:srgbClr val="92D050"/>
                </a:solidFill>
              </a:rPr>
              <a:t>apostrofe</a:t>
            </a:r>
            <a:r>
              <a:rPr lang="nl-NL" sz="3200" dirty="0" smtClean="0">
                <a:solidFill>
                  <a:srgbClr val="92D050"/>
                </a:solidFill>
              </a:rPr>
              <a:t>: de verteller richt zich direct tot de “goedgelovige”</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54541915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109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3416320"/>
          </a:xfrm>
          <a:prstGeom prst="rect">
            <a:avLst/>
          </a:prstGeom>
        </p:spPr>
        <p:txBody>
          <a:bodyPr wrap="square">
            <a:spAutoFit/>
          </a:bodyPr>
          <a:lstStyle/>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Nil</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habet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ista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sui</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tecum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venitque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manetque</a:t>
            </a:r>
            <a:r>
              <a:rPr lang="nl-NL"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nl-NL" sz="2400" dirty="0" err="1">
                <a:solidFill>
                  <a:srgbClr val="FFFFFF"/>
                </a:solidFill>
                <a:ea typeface="Times New Roman" panose="02020603050405020304" pitchFamily="18" charset="0"/>
                <a:cs typeface="Arial" panose="020B0604020202020204" pitchFamily="34" charset="0"/>
              </a:rPr>
              <a:t>tecum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discedet</a:t>
            </a:r>
            <a:r>
              <a:rPr lang="nl-NL" sz="2400" dirty="0">
                <a:solidFill>
                  <a:srgbClr val="FFFFFF"/>
                </a:solidFill>
                <a:ea typeface="Times New Roman" panose="02020603050405020304" pitchFamily="18" charset="0"/>
                <a:cs typeface="Arial" panose="020B0604020202020204" pitchFamily="34" charset="0"/>
              </a:rPr>
              <a:t> – si tu </a:t>
            </a:r>
            <a:r>
              <a:rPr lang="nl-NL" sz="2400" dirty="0" err="1">
                <a:solidFill>
                  <a:srgbClr val="FFFFFF"/>
                </a:solidFill>
                <a:ea typeface="Times New Roman" panose="02020603050405020304" pitchFamily="18" charset="0"/>
                <a:cs typeface="Arial" panose="020B0604020202020204" pitchFamily="34" charset="0"/>
              </a:rPr>
              <a:t>discedere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possis</a:t>
            </a:r>
            <a:r>
              <a:rPr lang="nl-NL" sz="2400" dirty="0" smtClean="0">
                <a:solidFill>
                  <a:srgbClr val="FFFFFF"/>
                </a:solidFill>
                <a:ea typeface="Times New Roman" panose="02020603050405020304" pitchFamily="18" charset="0"/>
                <a:cs typeface="Arial" panose="020B0604020202020204" pitchFamily="34" charset="0"/>
              </a:rPr>
              <a:t>.</a:t>
            </a:r>
          </a:p>
          <a:p>
            <a:pPr>
              <a:lnSpc>
                <a:spcPct val="150000"/>
              </a:lnSpc>
            </a:pPr>
            <a:r>
              <a:rPr lang="en-US" sz="2400" dirty="0">
                <a:solidFill>
                  <a:schemeClr val="bg1"/>
                </a:solidFill>
              </a:rPr>
              <a:t>Non </a:t>
            </a:r>
            <a:r>
              <a:rPr lang="en-US" sz="2400" dirty="0" err="1">
                <a:solidFill>
                  <a:schemeClr val="bg1"/>
                </a:solidFill>
              </a:rPr>
              <a:t>illum</a:t>
            </a:r>
            <a:r>
              <a:rPr lang="en-US" sz="2400" dirty="0">
                <a:solidFill>
                  <a:schemeClr val="bg1"/>
                </a:solidFill>
              </a:rPr>
              <a:t> </a:t>
            </a:r>
            <a:r>
              <a:rPr lang="en-US" sz="2400" dirty="0" err="1">
                <a:solidFill>
                  <a:schemeClr val="bg1"/>
                </a:solidFill>
              </a:rPr>
              <a:t>Cereris</a:t>
            </a:r>
            <a:r>
              <a:rPr lang="en-US" sz="2400" dirty="0">
                <a:solidFill>
                  <a:schemeClr val="bg1"/>
                </a:solidFill>
              </a:rPr>
              <a:t>, non </a:t>
            </a:r>
            <a:r>
              <a:rPr lang="en-US" sz="2400" dirty="0" err="1">
                <a:solidFill>
                  <a:schemeClr val="bg1"/>
                </a:solidFill>
              </a:rPr>
              <a:t>illum</a:t>
            </a:r>
            <a:r>
              <a:rPr lang="en-US" sz="2400" dirty="0">
                <a:solidFill>
                  <a:schemeClr val="bg1"/>
                </a:solidFill>
              </a:rPr>
              <a:t> </a:t>
            </a:r>
            <a:r>
              <a:rPr lang="en-US" sz="2400" dirty="0" err="1">
                <a:solidFill>
                  <a:schemeClr val="bg1"/>
                </a:solidFill>
              </a:rPr>
              <a:t>cura</a:t>
            </a:r>
            <a:r>
              <a:rPr lang="en-US" sz="2400" dirty="0">
                <a:solidFill>
                  <a:schemeClr val="bg1"/>
                </a:solidFill>
              </a:rPr>
              <a:t> </a:t>
            </a:r>
            <a:r>
              <a:rPr lang="en-US" sz="2400" dirty="0" err="1">
                <a:solidFill>
                  <a:schemeClr val="bg1"/>
                </a:solidFill>
              </a:rPr>
              <a:t>quietis</a:t>
            </a:r>
            <a:endParaRPr lang="en-US" sz="2400" dirty="0">
              <a:solidFill>
                <a:schemeClr val="bg1"/>
              </a:solidFill>
            </a:endParaRPr>
          </a:p>
          <a:p>
            <a:pPr>
              <a:lnSpc>
                <a:spcPct val="150000"/>
              </a:lnSpc>
            </a:pPr>
            <a:r>
              <a:rPr lang="en-US" sz="2400" dirty="0" err="1">
                <a:solidFill>
                  <a:schemeClr val="bg1"/>
                </a:solidFill>
              </a:rPr>
              <a:t>abstrahere</a:t>
            </a:r>
            <a:r>
              <a:rPr lang="en-US" sz="2400" dirty="0">
                <a:solidFill>
                  <a:schemeClr val="bg1"/>
                </a:solidFill>
              </a:rPr>
              <a:t> </a:t>
            </a:r>
            <a:r>
              <a:rPr lang="en-US" sz="2400" dirty="0" err="1">
                <a:solidFill>
                  <a:schemeClr val="bg1"/>
                </a:solidFill>
              </a:rPr>
              <a:t>inde</a:t>
            </a:r>
            <a:r>
              <a:rPr lang="en-US" sz="2400" dirty="0">
                <a:solidFill>
                  <a:schemeClr val="bg1"/>
                </a:solidFill>
              </a:rPr>
              <a:t> </a:t>
            </a:r>
            <a:r>
              <a:rPr lang="en-US" sz="2400" dirty="0" err="1">
                <a:solidFill>
                  <a:schemeClr val="bg1"/>
                </a:solidFill>
              </a:rPr>
              <a:t>potest</a:t>
            </a:r>
            <a:r>
              <a:rPr lang="en-US" sz="2400" dirty="0">
                <a:solidFill>
                  <a:schemeClr val="bg1"/>
                </a:solidFill>
              </a:rPr>
              <a:t>, </a:t>
            </a:r>
            <a:r>
              <a:rPr lang="en-US" sz="2400" dirty="0" err="1">
                <a:solidFill>
                  <a:schemeClr val="bg1"/>
                </a:solidFill>
              </a:rPr>
              <a:t>sed</a:t>
            </a:r>
            <a:r>
              <a:rPr lang="en-US" sz="2400" dirty="0">
                <a:solidFill>
                  <a:schemeClr val="bg1"/>
                </a:solidFill>
              </a:rPr>
              <a:t> </a:t>
            </a:r>
            <a:r>
              <a:rPr lang="en-US" sz="2400" dirty="0" err="1">
                <a:solidFill>
                  <a:schemeClr val="bg1"/>
                </a:solidFill>
              </a:rPr>
              <a:t>opaca</a:t>
            </a:r>
            <a:r>
              <a:rPr lang="en-US" sz="2400" dirty="0">
                <a:solidFill>
                  <a:schemeClr val="bg1"/>
                </a:solidFill>
              </a:rPr>
              <a:t> </a:t>
            </a:r>
            <a:r>
              <a:rPr lang="en-US" sz="2400" dirty="0" err="1">
                <a:solidFill>
                  <a:schemeClr val="bg1"/>
                </a:solidFill>
              </a:rPr>
              <a:t>fusus</a:t>
            </a:r>
            <a:r>
              <a:rPr lang="en-US" sz="2400" dirty="0">
                <a:solidFill>
                  <a:schemeClr val="bg1"/>
                </a:solidFill>
              </a:rPr>
              <a:t> in </a:t>
            </a:r>
            <a:r>
              <a:rPr lang="en-US" sz="2400" dirty="0" err="1">
                <a:solidFill>
                  <a:schemeClr val="bg1"/>
                </a:solidFill>
              </a:rPr>
              <a:t>herba</a:t>
            </a:r>
            <a:endParaRPr lang="en-US" sz="2400" dirty="0">
              <a:solidFill>
                <a:schemeClr val="bg1"/>
              </a:solidFill>
            </a:endParaRPr>
          </a:p>
          <a:p>
            <a:pPr>
              <a:lnSpc>
                <a:spcPct val="150000"/>
              </a:lnSpc>
            </a:pPr>
            <a:r>
              <a:rPr lang="en-US" sz="2400" dirty="0" err="1">
                <a:solidFill>
                  <a:schemeClr val="bg1"/>
                </a:solidFill>
              </a:rPr>
              <a:t>spectat</a:t>
            </a:r>
            <a:r>
              <a:rPr lang="en-US" sz="2400" dirty="0">
                <a:solidFill>
                  <a:schemeClr val="bg1"/>
                </a:solidFill>
              </a:rPr>
              <a:t> </a:t>
            </a:r>
            <a:r>
              <a:rPr lang="en-US" sz="2400" dirty="0" err="1">
                <a:solidFill>
                  <a:schemeClr val="bg1"/>
                </a:solidFill>
              </a:rPr>
              <a:t>inexpleto</a:t>
            </a:r>
            <a:r>
              <a:rPr lang="en-US" sz="2400" dirty="0">
                <a:solidFill>
                  <a:schemeClr val="bg1"/>
                </a:solidFill>
              </a:rPr>
              <a:t> </a:t>
            </a:r>
            <a:r>
              <a:rPr lang="en-US" sz="2400" dirty="0" err="1">
                <a:solidFill>
                  <a:schemeClr val="bg1"/>
                </a:solidFill>
              </a:rPr>
              <a:t>mendacem</a:t>
            </a:r>
            <a:r>
              <a:rPr lang="en-US" sz="2400" dirty="0">
                <a:solidFill>
                  <a:schemeClr val="bg1"/>
                </a:solidFill>
              </a:rPr>
              <a:t> </a:t>
            </a:r>
            <a:r>
              <a:rPr lang="en-US" sz="2400" dirty="0" err="1">
                <a:solidFill>
                  <a:schemeClr val="bg1"/>
                </a:solidFill>
              </a:rPr>
              <a:t>lumine</a:t>
            </a:r>
            <a:r>
              <a:rPr lang="en-US" sz="2400" dirty="0">
                <a:solidFill>
                  <a:schemeClr val="bg1"/>
                </a:solidFill>
              </a:rPr>
              <a:t> </a:t>
            </a:r>
            <a:r>
              <a:rPr lang="en-US" sz="2400" dirty="0" err="1">
                <a:solidFill>
                  <a:schemeClr val="bg1"/>
                </a:solidFill>
              </a:rPr>
              <a:t>formam</a:t>
            </a:r>
            <a:endParaRPr lang="en-US" sz="2400" dirty="0">
              <a:solidFill>
                <a:schemeClr val="bg1"/>
              </a:solidFill>
            </a:endParaRPr>
          </a:p>
          <a:p>
            <a:pPr>
              <a:lnSpc>
                <a:spcPct val="150000"/>
              </a:lnSpc>
            </a:pPr>
            <a:r>
              <a:rPr lang="en-US" sz="2400" dirty="0" err="1">
                <a:solidFill>
                  <a:schemeClr val="bg1"/>
                </a:solidFill>
              </a:rPr>
              <a:t>perque</a:t>
            </a:r>
            <a:r>
              <a:rPr lang="en-US" sz="2400" dirty="0">
                <a:solidFill>
                  <a:schemeClr val="bg1"/>
                </a:solidFill>
              </a:rPr>
              <a:t> </a:t>
            </a:r>
            <a:r>
              <a:rPr lang="en-US" sz="2400" dirty="0" err="1">
                <a:solidFill>
                  <a:schemeClr val="bg1"/>
                </a:solidFill>
              </a:rPr>
              <a:t>oculos</a:t>
            </a:r>
            <a:r>
              <a:rPr lang="en-US" sz="2400" dirty="0">
                <a:solidFill>
                  <a:schemeClr val="bg1"/>
                </a:solidFill>
              </a:rPr>
              <a:t> </a:t>
            </a:r>
            <a:r>
              <a:rPr lang="en-US" sz="2400" dirty="0" err="1">
                <a:solidFill>
                  <a:schemeClr val="bg1"/>
                </a:solidFill>
              </a:rPr>
              <a:t>perit</a:t>
            </a:r>
            <a:r>
              <a:rPr lang="en-US" sz="2400" dirty="0">
                <a:solidFill>
                  <a:schemeClr val="bg1"/>
                </a:solidFill>
              </a:rPr>
              <a:t> ipse </a:t>
            </a:r>
            <a:r>
              <a:rPr lang="en-US" sz="2400" dirty="0" err="1">
                <a:solidFill>
                  <a:schemeClr val="bg1"/>
                </a:solidFill>
              </a:rPr>
              <a:t>suos</a:t>
            </a:r>
            <a:r>
              <a:rPr lang="en-US" sz="2400" dirty="0">
                <a:solidFill>
                  <a:schemeClr val="bg1"/>
                </a:solidFill>
              </a:rPr>
              <a:t>; </a:t>
            </a:r>
            <a:r>
              <a:rPr lang="en-US" sz="2400" dirty="0" smtClean="0">
                <a:solidFill>
                  <a:schemeClr val="bg1"/>
                </a:solidFill>
              </a:rPr>
              <a:t>…</a:t>
            </a:r>
            <a:endParaRPr lang="en-US" sz="2400" dirty="0">
              <a:solidFill>
                <a:schemeClr val="bg1"/>
              </a:solidFill>
            </a:endParaRPr>
          </a:p>
        </p:txBody>
      </p:sp>
      <p:sp>
        <p:nvSpPr>
          <p:cNvPr id="3" name="Rechthoek 2"/>
          <p:cNvSpPr/>
          <p:nvPr/>
        </p:nvSpPr>
        <p:spPr>
          <a:xfrm>
            <a:off x="168874" y="3822239"/>
            <a:ext cx="11817179"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Dat </a:t>
            </a:r>
            <a:r>
              <a:rPr lang="nl-NL" sz="2400" dirty="0">
                <a:solidFill>
                  <a:srgbClr val="FF33CC"/>
                </a:solidFill>
              </a:rPr>
              <a:t>heeft niets van zichzelf/geen eigen wezen; het is én samen met jou gekomen én het </a:t>
            </a:r>
            <a:r>
              <a:rPr lang="nl-NL" sz="2400" dirty="0" smtClean="0">
                <a:solidFill>
                  <a:srgbClr val="FF33CC"/>
                </a:solidFill>
              </a:rPr>
              <a:t>blijft bij </a:t>
            </a:r>
            <a:r>
              <a:rPr lang="nl-NL" sz="2400" dirty="0">
                <a:solidFill>
                  <a:srgbClr val="FF33CC"/>
                </a:solidFill>
              </a:rPr>
              <a:t>jou én het zal samen met jou weggaan – stel dat jij in staat bent weg te gaan</a:t>
            </a:r>
            <a:r>
              <a:rPr lang="nl-NL" sz="2400" dirty="0" smtClean="0">
                <a:solidFill>
                  <a:srgbClr val="FF33CC"/>
                </a:solidFill>
              </a:rPr>
              <a:t>. Niet </a:t>
            </a:r>
            <a:r>
              <a:rPr lang="nl-NL" sz="2400" dirty="0">
                <a:solidFill>
                  <a:srgbClr val="FF33CC"/>
                </a:solidFill>
              </a:rPr>
              <a:t>kan hem de zorg om voedsel, niet kan die om slaap hem </a:t>
            </a:r>
            <a:r>
              <a:rPr lang="nl-NL" sz="2400" dirty="0" smtClean="0">
                <a:solidFill>
                  <a:srgbClr val="FF33CC"/>
                </a:solidFill>
              </a:rPr>
              <a:t>daarvandaan </a:t>
            </a:r>
            <a:r>
              <a:rPr lang="nl-NL" sz="2400" dirty="0">
                <a:solidFill>
                  <a:srgbClr val="FF33CC"/>
                </a:solidFill>
              </a:rPr>
              <a:t>wegtrekken, nee, uitgestrekt in het schaduwrijke </a:t>
            </a:r>
            <a:r>
              <a:rPr lang="nl-NL" sz="2400" dirty="0" smtClean="0">
                <a:solidFill>
                  <a:srgbClr val="FF33CC"/>
                </a:solidFill>
              </a:rPr>
              <a:t>gras kijkt </a:t>
            </a:r>
            <a:r>
              <a:rPr lang="nl-NL" sz="2400" dirty="0">
                <a:solidFill>
                  <a:srgbClr val="FF33CC"/>
                </a:solidFill>
              </a:rPr>
              <a:t>hij met onverzadigbare ogen naar de leugenachtige </a:t>
            </a:r>
            <a:r>
              <a:rPr lang="nl-NL" sz="2400" dirty="0" smtClean="0">
                <a:solidFill>
                  <a:srgbClr val="FF33CC"/>
                </a:solidFill>
              </a:rPr>
              <a:t>schoonheid en </a:t>
            </a:r>
            <a:r>
              <a:rPr lang="nl-NL" sz="2400" dirty="0">
                <a:solidFill>
                  <a:srgbClr val="FF33CC"/>
                </a:solidFill>
              </a:rPr>
              <a:t>door toedoen van zijn eigen ogen kwijnt hijzelf weg; </a:t>
            </a:r>
            <a:endParaRPr lang="en-US" sz="2400" dirty="0">
              <a:solidFill>
                <a:srgbClr val="FF33CC"/>
              </a:solidFill>
            </a:endParaRPr>
          </a:p>
        </p:txBody>
      </p:sp>
    </p:spTree>
    <p:extLst>
      <p:ext uri="{BB962C8B-B14F-4D97-AF65-F5344CB8AC3E}">
        <p14:creationId xmlns:p14="http://schemas.microsoft.com/office/powerpoint/2010/main" val="3765277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p:cNvPicPr>
            <a:picLocks noChangeAspect="1"/>
          </p:cNvPicPr>
          <p:nvPr/>
        </p:nvPicPr>
        <p:blipFill>
          <a:blip r:embed="rId3"/>
          <a:stretch>
            <a:fillRect/>
          </a:stretch>
        </p:blipFill>
        <p:spPr>
          <a:xfrm>
            <a:off x="2537254" y="335685"/>
            <a:ext cx="7051589" cy="6129347"/>
          </a:xfrm>
          <a:prstGeom prst="rect">
            <a:avLst/>
          </a:prstGeom>
        </p:spPr>
      </p:pic>
    </p:spTree>
    <p:extLst>
      <p:ext uri="{BB962C8B-B14F-4D97-AF65-F5344CB8AC3E}">
        <p14:creationId xmlns:p14="http://schemas.microsoft.com/office/powerpoint/2010/main" val="42945737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3416320"/>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paulumque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levatus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ad </a:t>
            </a:r>
            <a:r>
              <a:rPr lang="en-US" sz="2400" dirty="0" err="1">
                <a:solidFill>
                  <a:srgbClr val="FFFFFF"/>
                </a:solidFill>
                <a:ea typeface="Times New Roman" panose="02020603050405020304" pitchFamily="18" charset="0"/>
                <a:cs typeface="Arial" panose="020B0604020202020204" pitchFamily="34" charset="0"/>
              </a:rPr>
              <a:t>circumstantes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tendens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bracchia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silvas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err="1">
                <a:solidFill>
                  <a:srgbClr val="FFFF00"/>
                </a:solidFill>
                <a:ea typeface="Times New Roman" panose="02020603050405020304" pitchFamily="18" charset="0"/>
                <a:cs typeface="Arial" panose="020B0604020202020204" pitchFamily="34" charset="0"/>
              </a:rPr>
              <a:t>Ecquis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silvae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crudelius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inquit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amavit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Scitis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enim</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multis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latebra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opportuna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fuistis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Ecquem</a:t>
            </a:r>
            <a:r>
              <a:rPr lang="en-US" sz="2400" i="1" dirty="0">
                <a:solidFill>
                  <a:srgbClr val="FFFF00"/>
                </a:solidFill>
                <a:ea typeface="Times New Roman" panose="02020603050405020304" pitchFamily="18" charset="0"/>
                <a:cs typeface="Arial" panose="020B0604020202020204" pitchFamily="34" charset="0"/>
              </a:rPr>
              <a:t>, cum </a:t>
            </a:r>
            <a:r>
              <a:rPr lang="en-US" sz="2400" i="1" dirty="0" err="1">
                <a:solidFill>
                  <a:srgbClr val="FFFF00"/>
                </a:solidFill>
                <a:ea typeface="Times New Roman" panose="02020603050405020304" pitchFamily="18" charset="0"/>
                <a:cs typeface="Arial" panose="020B0604020202020204" pitchFamily="34" charset="0"/>
              </a:rPr>
              <a:t>vestrae</a:t>
            </a:r>
            <a:r>
              <a:rPr lang="en-US" sz="2400" i="1" dirty="0">
                <a:solidFill>
                  <a:srgbClr val="FFFF00"/>
                </a:solidFill>
                <a:ea typeface="Times New Roman" panose="02020603050405020304" pitchFamily="18" charset="0"/>
                <a:cs typeface="Arial" panose="020B0604020202020204" pitchFamily="34" charset="0"/>
              </a:rPr>
              <a:t> tot </a:t>
            </a:r>
            <a:r>
              <a:rPr lang="en-US" sz="2400" i="1" dirty="0" err="1">
                <a:solidFill>
                  <a:srgbClr val="FFFF00"/>
                </a:solidFill>
                <a:ea typeface="Times New Roman" panose="02020603050405020304" pitchFamily="18" charset="0"/>
                <a:cs typeface="Arial" panose="020B0604020202020204" pitchFamily="34" charset="0"/>
              </a:rPr>
              <a:t>agantur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saecula</a:t>
            </a:r>
            <a:r>
              <a:rPr lang="en-US" sz="2400" i="1" dirty="0">
                <a:solidFill>
                  <a:srgbClr val="FFFF00"/>
                </a:solidFill>
                <a:ea typeface="Times New Roman" panose="02020603050405020304" pitchFamily="18" charset="0"/>
                <a:cs typeface="Arial" panose="020B0604020202020204" pitchFamily="34" charset="0"/>
              </a:rPr>
              <a:t> vitae,</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qui sic </a:t>
            </a:r>
            <a:r>
              <a:rPr lang="en-US" sz="2400" i="1" dirty="0" err="1">
                <a:solidFill>
                  <a:srgbClr val="FFFF00"/>
                </a:solidFill>
                <a:ea typeface="Times New Roman" panose="02020603050405020304" pitchFamily="18" charset="0"/>
                <a:cs typeface="Arial" panose="020B0604020202020204" pitchFamily="34" charset="0"/>
              </a:rPr>
              <a:t>tabuerit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longo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meministis</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aevo</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3" y="4138690"/>
            <a:ext cx="11841893" cy="2436564"/>
          </a:xfrm>
          <a:prstGeom prst="rect">
            <a:avLst/>
          </a:prstGeom>
        </p:spPr>
        <p:txBody>
          <a:bodyPr wrap="square">
            <a:spAutoFit/>
          </a:bodyPr>
          <a:lstStyle/>
          <a:p>
            <a:pPr>
              <a:spcAft>
                <a:spcPts val="1000"/>
              </a:spcAft>
            </a:pPr>
            <a:r>
              <a:rPr lang="en-US" sz="2400" dirty="0" smtClean="0">
                <a:solidFill>
                  <a:srgbClr val="FF33CC"/>
                </a:solidFill>
              </a:rPr>
              <a:t>===========</a:t>
            </a:r>
            <a:endParaRPr lang="en-US" sz="2400" dirty="0">
              <a:solidFill>
                <a:srgbClr val="FF33CC"/>
              </a:solidFill>
            </a:endParaRPr>
          </a:p>
          <a:p>
            <a:pPr>
              <a:spcAft>
                <a:spcPts val="1000"/>
              </a:spcAft>
            </a:pPr>
            <a:r>
              <a:rPr lang="nl-NL" sz="2400" dirty="0" smtClean="0">
                <a:solidFill>
                  <a:srgbClr val="FF33CC"/>
                </a:solidFill>
              </a:rPr>
              <a:t>		en </a:t>
            </a:r>
            <a:r>
              <a:rPr lang="nl-NL" sz="2400" dirty="0">
                <a:solidFill>
                  <a:srgbClr val="FF33CC"/>
                </a:solidFill>
              </a:rPr>
              <a:t>na zich iets te hebben </a:t>
            </a:r>
            <a:r>
              <a:rPr lang="nl-NL" sz="2400" dirty="0" smtClean="0">
                <a:solidFill>
                  <a:srgbClr val="FF33CC"/>
                </a:solidFill>
              </a:rPr>
              <a:t>opgericht spreekt </a:t>
            </a:r>
            <a:r>
              <a:rPr lang="nl-NL" sz="2400" dirty="0">
                <a:solidFill>
                  <a:srgbClr val="FF33CC"/>
                </a:solidFill>
              </a:rPr>
              <a:t>hij, terwijl hij zijn armen uitstrekt naar de bomen die er omheen staan</a:t>
            </a:r>
            <a:r>
              <a:rPr lang="nl-NL" sz="2400" dirty="0" smtClean="0">
                <a:solidFill>
                  <a:srgbClr val="FF33CC"/>
                </a:solidFill>
              </a:rPr>
              <a:t>, "</a:t>
            </a:r>
            <a:r>
              <a:rPr lang="nl-NL" sz="2400" dirty="0">
                <a:solidFill>
                  <a:srgbClr val="FF33CC"/>
                </a:solidFill>
              </a:rPr>
              <a:t>Ach bomen, heeft er wel iemand wreder </a:t>
            </a:r>
            <a:r>
              <a:rPr lang="nl-NL" sz="2400" dirty="0" smtClean="0">
                <a:solidFill>
                  <a:srgbClr val="FF33CC"/>
                </a:solidFill>
              </a:rPr>
              <a:t>liefgehad? Want </a:t>
            </a:r>
            <a:r>
              <a:rPr lang="nl-NL" sz="2400" dirty="0">
                <a:solidFill>
                  <a:srgbClr val="FF33CC"/>
                </a:solidFill>
              </a:rPr>
              <a:t>jullie weten dat en jullie zijn voor velen een geschikte schuilplaats geweest</a:t>
            </a:r>
            <a:r>
              <a:rPr lang="nl-NL" sz="2400" dirty="0" smtClean="0">
                <a:solidFill>
                  <a:srgbClr val="FF33CC"/>
                </a:solidFill>
              </a:rPr>
              <a:t>. Herinneren </a:t>
            </a:r>
            <a:r>
              <a:rPr lang="nl-NL" sz="2400" dirty="0">
                <a:solidFill>
                  <a:srgbClr val="FF33CC"/>
                </a:solidFill>
              </a:rPr>
              <a:t>jullie je iemand, aangezien er zoveel eeuwen van jullie leven verstrijken</a:t>
            </a:r>
            <a:r>
              <a:rPr lang="nl-NL" sz="2400" dirty="0" smtClean="0">
                <a:solidFill>
                  <a:srgbClr val="FF33CC"/>
                </a:solidFill>
              </a:rPr>
              <a:t>, in </a:t>
            </a:r>
            <a:r>
              <a:rPr lang="nl-NL" sz="2400" dirty="0">
                <a:solidFill>
                  <a:srgbClr val="FF33CC"/>
                </a:solidFill>
              </a:rPr>
              <a:t>jullie lange leven, die zo verteerd is?</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0" b="98450" l="3093" r="100000"/>
                    </a14:imgEffect>
                  </a14:imgLayer>
                </a14:imgProps>
              </a:ext>
            </a:extLst>
          </a:blip>
          <a:stretch>
            <a:fillRect/>
          </a:stretch>
        </p:blipFill>
        <p:spPr>
          <a:xfrm>
            <a:off x="5840437" y="1792547"/>
            <a:ext cx="1284933" cy="1708828"/>
          </a:xfrm>
          <a:prstGeom prst="rect">
            <a:avLst/>
          </a:prstGeom>
        </p:spPr>
      </p:pic>
      <p:pic>
        <p:nvPicPr>
          <p:cNvPr id="9" name="Afbeelding 8"/>
          <p:cNvPicPr>
            <a:picLocks noChangeAspect="1"/>
          </p:cNvPicPr>
          <p:nvPr/>
        </p:nvPicPr>
        <p:blipFill rotWithShape="1">
          <a:blip r:embed="rId5"/>
          <a:srcRect l="3153" r="51333" b="9574"/>
          <a:stretch/>
        </p:blipFill>
        <p:spPr>
          <a:xfrm>
            <a:off x="7954504" y="2659432"/>
            <a:ext cx="1968844" cy="1851526"/>
          </a:xfrm>
          <a:prstGeom prst="rect">
            <a:avLst/>
          </a:prstGeom>
        </p:spPr>
      </p:pic>
      <p:pic>
        <p:nvPicPr>
          <p:cNvPr id="10" name="Afbeelding 9"/>
          <p:cNvPicPr>
            <a:picLocks noChangeAspect="1"/>
          </p:cNvPicPr>
          <p:nvPr/>
        </p:nvPicPr>
        <p:blipFill rotWithShape="1">
          <a:blip r:embed="rId6"/>
          <a:srcRect l="38761" r="23521" b="20574"/>
          <a:stretch/>
        </p:blipFill>
        <p:spPr>
          <a:xfrm>
            <a:off x="8297406" y="271797"/>
            <a:ext cx="1631092" cy="2284713"/>
          </a:xfrm>
          <a:prstGeom prst="rect">
            <a:avLst/>
          </a:prstGeom>
        </p:spPr>
      </p:pic>
      <p:sp>
        <p:nvSpPr>
          <p:cNvPr id="11" name="Stroomdiagram: Proces 10"/>
          <p:cNvSpPr/>
          <p:nvPr/>
        </p:nvSpPr>
        <p:spPr>
          <a:xfrm>
            <a:off x="10104582" y="271797"/>
            <a:ext cx="1500472" cy="4239161"/>
          </a:xfrm>
          <a:prstGeom prst="flowChart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Die mafkees staat tegen bomen te lullen, man. Die is de weg kwijt of zo, lijpe gozer!</a:t>
            </a:r>
            <a:endParaRPr lang="en-US" sz="2400" dirty="0"/>
          </a:p>
        </p:txBody>
      </p:sp>
      <p:sp>
        <p:nvSpPr>
          <p:cNvPr id="12" name="Ovale toelichting 11"/>
          <p:cNvSpPr/>
          <p:nvPr/>
        </p:nvSpPr>
        <p:spPr>
          <a:xfrm>
            <a:off x="6239833" y="168875"/>
            <a:ext cx="1913567" cy="1286795"/>
          </a:xfrm>
          <a:prstGeom prst="wedgeEllipseCallout">
            <a:avLst>
              <a:gd name="adj1" fmla="val -40129"/>
              <a:gd name="adj2" fmla="val 11346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Ach bomen ..</a:t>
            </a:r>
            <a:endParaRPr lang="en-US" sz="2400" dirty="0"/>
          </a:p>
        </p:txBody>
      </p:sp>
    </p:spTree>
    <p:extLst>
      <p:ext uri="{BB962C8B-B14F-4D97-AF65-F5344CB8AC3E}">
        <p14:creationId xmlns:p14="http://schemas.microsoft.com/office/powerpoint/2010/main" val="17282154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Et </a:t>
            </a:r>
            <a:r>
              <a:rPr lang="en-US" sz="2400" i="1" dirty="0" err="1">
                <a:solidFill>
                  <a:srgbClr val="FFFF00"/>
                </a:solidFill>
                <a:ea typeface="Times New Roman" panose="02020603050405020304" pitchFamily="18" charset="0"/>
                <a:cs typeface="Arial" panose="020B0604020202020204" pitchFamily="34" charset="0"/>
              </a:rPr>
              <a:t>placet</a:t>
            </a:r>
            <a:r>
              <a:rPr lang="en-US" sz="2400" i="1" dirty="0">
                <a:solidFill>
                  <a:srgbClr val="FFFF00"/>
                </a:solidFill>
                <a:ea typeface="Times New Roman" panose="02020603050405020304" pitchFamily="18" charset="0"/>
                <a:cs typeface="Arial" panose="020B0604020202020204" pitchFamily="34" charset="0"/>
              </a:rPr>
              <a:t> et video, </a:t>
            </a:r>
            <a:r>
              <a:rPr lang="en-US" sz="2400" i="1" dirty="0" err="1">
                <a:solidFill>
                  <a:srgbClr val="FFFF00"/>
                </a:solidFill>
                <a:ea typeface="Times New Roman" panose="02020603050405020304" pitchFamily="18" charset="0"/>
                <a:cs typeface="Arial" panose="020B0604020202020204" pitchFamily="34" charset="0"/>
              </a:rPr>
              <a:t>sed</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videoque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placetque</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non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invenio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tantus</a:t>
            </a:r>
            <a:r>
              <a:rPr lang="en-US" sz="2400" dirty="0">
                <a:solidFill>
                  <a:srgbClr val="FFFFFF"/>
                </a:solidFill>
                <a:ea typeface="Times New Roman" panose="02020603050405020304" pitchFamily="18" charset="0"/>
                <a:cs typeface="Arial" panose="020B0604020202020204" pitchFamily="34" charset="0"/>
              </a:rPr>
              <a:t> tenet error </a:t>
            </a:r>
            <a:r>
              <a:rPr lang="en-US" sz="2400" dirty="0" err="1">
                <a:solidFill>
                  <a:srgbClr val="FFFFFF"/>
                </a:solidFill>
                <a:ea typeface="Times New Roman" panose="02020603050405020304" pitchFamily="18" charset="0"/>
                <a:cs typeface="Arial" panose="020B0604020202020204" pitchFamily="34" charset="0"/>
              </a:rPr>
              <a:t>amantem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magis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doleam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nos</a:t>
            </a:r>
            <a:r>
              <a:rPr lang="en-US" sz="2400" i="1" dirty="0">
                <a:solidFill>
                  <a:srgbClr val="FFFF00"/>
                </a:solidFill>
                <a:ea typeface="Times New Roman" panose="02020603050405020304" pitchFamily="18" charset="0"/>
                <a:cs typeface="Arial" panose="020B0604020202020204" pitchFamily="34" charset="0"/>
              </a:rPr>
              <a:t> mare </a:t>
            </a:r>
            <a:r>
              <a:rPr lang="en-US" sz="2400" i="1" dirty="0" err="1">
                <a:solidFill>
                  <a:srgbClr val="FFFF00"/>
                </a:solidFill>
                <a:ea typeface="Times New Roman" panose="02020603050405020304" pitchFamily="18" charset="0"/>
                <a:cs typeface="Arial" panose="020B0604020202020204" pitchFamily="34" charset="0"/>
              </a:rPr>
              <a:t>separat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ingens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via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montes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clausis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moenia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portis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exigua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prohibemur</a:t>
            </a:r>
            <a:r>
              <a:rPr lang="en-US" sz="2400" i="1" dirty="0">
                <a:solidFill>
                  <a:srgbClr val="FFFF00"/>
                </a:solidFill>
                <a:ea typeface="Times New Roman" panose="02020603050405020304" pitchFamily="18" charset="0"/>
                <a:cs typeface="Arial" panose="020B0604020202020204" pitchFamily="34" charset="0"/>
              </a:rPr>
              <a:t> aqua. </a:t>
            </a:r>
            <a:r>
              <a:rPr lang="en-US" sz="2400" i="1" dirty="0" err="1">
                <a:solidFill>
                  <a:srgbClr val="FFFF00"/>
                </a:solidFill>
                <a:ea typeface="Times New Roman" panose="02020603050405020304" pitchFamily="18" charset="0"/>
                <a:cs typeface="Arial" panose="020B0604020202020204" pitchFamily="34" charset="0"/>
              </a:rPr>
              <a:t>Cupit</a:t>
            </a:r>
            <a:r>
              <a:rPr lang="en-US" sz="2400" i="1" dirty="0">
                <a:solidFill>
                  <a:srgbClr val="FFFF00"/>
                </a:solidFill>
                <a:ea typeface="Times New Roman" panose="02020603050405020304" pitchFamily="18" charset="0"/>
                <a:cs typeface="Arial" panose="020B0604020202020204" pitchFamily="34" charset="0"/>
              </a:rPr>
              <a:t> ipse </a:t>
            </a:r>
            <a:r>
              <a:rPr lang="en-US" sz="2400" i="1" dirty="0" err="1">
                <a:solidFill>
                  <a:srgbClr val="FFFF00"/>
                </a:solidFill>
                <a:ea typeface="Times New Roman" panose="02020603050405020304" pitchFamily="18" charset="0"/>
                <a:cs typeface="Arial" panose="020B0604020202020204" pitchFamily="34" charset="0"/>
              </a:rPr>
              <a:t>teneri</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3" y="3625729"/>
            <a:ext cx="11833655"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hij staat mij aan én ik zie (hem), maar wat ik én zie én wat mij aanstaat,</a:t>
            </a:r>
          </a:p>
          <a:p>
            <a:pPr>
              <a:spcAft>
                <a:spcPts val="1000"/>
              </a:spcAft>
            </a:pPr>
            <a:r>
              <a:rPr lang="nl-NL" sz="2400" dirty="0">
                <a:solidFill>
                  <a:srgbClr val="00B0F0"/>
                </a:solidFill>
              </a:rPr>
              <a:t>vind ik toch niet" (houdt een zo grote dwaling een minnaar in zijn greep?)</a:t>
            </a:r>
          </a:p>
          <a:p>
            <a:pPr>
              <a:spcAft>
                <a:spcPts val="1000"/>
              </a:spcAft>
            </a:pPr>
            <a:r>
              <a:rPr lang="nl-NL" sz="2400" dirty="0">
                <a:solidFill>
                  <a:srgbClr val="00B0F0"/>
                </a:solidFill>
              </a:rPr>
              <a:t>"en opdat ik des te meer pijn heb, scheidt noch een enorme zee ons</a:t>
            </a:r>
          </a:p>
          <a:p>
            <a:pPr>
              <a:spcAft>
                <a:spcPts val="1000"/>
              </a:spcAft>
            </a:pPr>
            <a:r>
              <a:rPr lang="nl-NL" sz="2400" dirty="0">
                <a:solidFill>
                  <a:srgbClr val="00B0F0"/>
                </a:solidFill>
              </a:rPr>
              <a:t>noch een lange afstand noch bergen noch stadsmuren met gesloten poorten;</a:t>
            </a:r>
          </a:p>
          <a:p>
            <a:pPr>
              <a:spcAft>
                <a:spcPts val="1000"/>
              </a:spcAft>
            </a:pPr>
            <a:r>
              <a:rPr lang="nl-NL" sz="2400" dirty="0">
                <a:solidFill>
                  <a:srgbClr val="00B0F0"/>
                </a:solidFill>
              </a:rPr>
              <a:t>wij worden gehinderd door weinig/een klein laagje water. Zelf wil hij omhelsd worden;</a:t>
            </a:r>
          </a:p>
        </p:txBody>
      </p:sp>
    </p:spTree>
    <p:extLst>
      <p:ext uri="{BB962C8B-B14F-4D97-AF65-F5344CB8AC3E}">
        <p14:creationId xmlns:p14="http://schemas.microsoft.com/office/powerpoint/2010/main" val="3914500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was in de vorige dia dat ene regeltje wit i.p.v. geel?</a:t>
            </a:r>
          </a:p>
          <a:p>
            <a:endParaRPr lang="nl-NL" sz="3200" dirty="0">
              <a:solidFill>
                <a:srgbClr val="92D050"/>
              </a:solidFill>
            </a:endParaRPr>
          </a:p>
          <a:p>
            <a:r>
              <a:rPr lang="nl-NL" sz="3200" dirty="0" smtClean="0">
                <a:solidFill>
                  <a:srgbClr val="92D050"/>
                </a:solidFill>
              </a:rPr>
              <a:t>A	omdat dat ook geen uitspraak was van Narcissus</a:t>
            </a:r>
          </a:p>
          <a:p>
            <a:endParaRPr lang="nl-NL" sz="3200" dirty="0">
              <a:solidFill>
                <a:srgbClr val="92D050"/>
              </a:solidFill>
            </a:endParaRPr>
          </a:p>
          <a:p>
            <a:r>
              <a:rPr lang="nl-NL" sz="3200" dirty="0" smtClean="0">
                <a:solidFill>
                  <a:srgbClr val="92D050"/>
                </a:solidFill>
              </a:rPr>
              <a:t>B	vergissing van De Hoon: het had geel moeten zijn</a:t>
            </a:r>
          </a:p>
          <a:p>
            <a:endParaRPr lang="nl-NL" sz="3200" dirty="0">
              <a:solidFill>
                <a:srgbClr val="92D050"/>
              </a:solidFill>
            </a:endParaRPr>
          </a:p>
          <a:p>
            <a:r>
              <a:rPr lang="nl-NL" sz="3200" dirty="0" smtClean="0">
                <a:solidFill>
                  <a:srgbClr val="92D050"/>
                </a:solidFill>
              </a:rPr>
              <a:t>C	vanwege pathos: dan laat je het publiek meer mee leven</a:t>
            </a:r>
          </a:p>
          <a:p>
            <a:endParaRPr lang="nl-NL" sz="3200" dirty="0">
              <a:solidFill>
                <a:srgbClr val="92D050"/>
              </a:solidFill>
            </a:endParaRPr>
          </a:p>
          <a:p>
            <a:r>
              <a:rPr lang="nl-NL" sz="3200" dirty="0" smtClean="0">
                <a:solidFill>
                  <a:srgbClr val="92D050"/>
                </a:solidFill>
              </a:rPr>
              <a:t>D	o, dat was me nog niet eens opgevallen. Gaap.</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5068098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3416320"/>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quotiens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liquidis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porreximus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oscula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lymphis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hic </a:t>
            </a:r>
            <a:r>
              <a:rPr lang="en-US" sz="2400" i="1" dirty="0" err="1">
                <a:solidFill>
                  <a:srgbClr val="FFFF00"/>
                </a:solidFill>
                <a:ea typeface="Times New Roman" panose="02020603050405020304" pitchFamily="18" charset="0"/>
                <a:cs typeface="Arial" panose="020B0604020202020204" pitchFamily="34" charset="0"/>
              </a:rPr>
              <a:t>totiens</a:t>
            </a:r>
            <a:r>
              <a:rPr lang="en-US" sz="2400" i="1" dirty="0">
                <a:solidFill>
                  <a:srgbClr val="FFFF00"/>
                </a:solidFill>
                <a:ea typeface="Times New Roman" panose="02020603050405020304" pitchFamily="18" charset="0"/>
                <a:cs typeface="Arial" panose="020B0604020202020204" pitchFamily="34" charset="0"/>
              </a:rPr>
              <a:t> ad me </a:t>
            </a:r>
            <a:r>
              <a:rPr lang="en-US" sz="2400" i="1" dirty="0" err="1">
                <a:solidFill>
                  <a:srgbClr val="FFFF00"/>
                </a:solidFill>
                <a:ea typeface="Times New Roman" panose="02020603050405020304" pitchFamily="18" charset="0"/>
                <a:cs typeface="Arial" panose="020B0604020202020204" pitchFamily="34" charset="0"/>
              </a:rPr>
              <a:t>resupino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nititur</a:t>
            </a:r>
            <a:r>
              <a:rPr lang="en-US" sz="2400" i="1" dirty="0">
                <a:solidFill>
                  <a:srgbClr val="FFFF00"/>
                </a:solidFill>
                <a:ea typeface="Times New Roman" panose="02020603050405020304" pitchFamily="18" charset="0"/>
                <a:cs typeface="Arial" panose="020B0604020202020204" pitchFamily="34" charset="0"/>
              </a:rPr>
              <a:t> ore.</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Posse </a:t>
            </a:r>
            <a:r>
              <a:rPr lang="en-US" sz="2400" i="1" dirty="0" err="1">
                <a:solidFill>
                  <a:srgbClr val="FFFF00"/>
                </a:solidFill>
                <a:ea typeface="Times New Roman" panose="02020603050405020304" pitchFamily="18" charset="0"/>
                <a:cs typeface="Arial" panose="020B0604020202020204" pitchFamily="34" charset="0"/>
              </a:rPr>
              <a:t>putes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tangi</a:t>
            </a:r>
            <a:r>
              <a:rPr lang="en-US" sz="2400" i="1" dirty="0">
                <a:solidFill>
                  <a:srgbClr val="FFFF00"/>
                </a:solidFill>
                <a:ea typeface="Times New Roman" panose="02020603050405020304" pitchFamily="18" charset="0"/>
                <a:cs typeface="Arial" panose="020B0604020202020204" pitchFamily="34" charset="0"/>
              </a:rPr>
              <a:t>; minimum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amantibus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obstat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Quisquis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huc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exi</a:t>
            </a:r>
            <a:r>
              <a:rPr lang="en-US" sz="2400" i="1" dirty="0">
                <a:solidFill>
                  <a:srgbClr val="FFFF00"/>
                </a:solidFill>
                <a:ea typeface="Times New Roman" panose="02020603050405020304" pitchFamily="18" charset="0"/>
                <a:cs typeface="Arial" panose="020B0604020202020204" pitchFamily="34" charset="0"/>
              </a:rPr>
              <a:t>! Quid me, </a:t>
            </a:r>
            <a:r>
              <a:rPr lang="en-US" sz="2400" i="1" dirty="0" err="1">
                <a:solidFill>
                  <a:srgbClr val="FFFF00"/>
                </a:solidFill>
                <a:ea typeface="Times New Roman" panose="02020603050405020304" pitchFamily="18" charset="0"/>
                <a:cs typeface="Arial" panose="020B0604020202020204" pitchFamily="34" charset="0"/>
              </a:rPr>
              <a:t>puer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unice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fallis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quove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petitus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abis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Certe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forma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aetas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mea, quam </a:t>
            </a:r>
            <a:r>
              <a:rPr lang="en-US" sz="2400" i="1" dirty="0" err="1">
                <a:solidFill>
                  <a:srgbClr val="FFFF00"/>
                </a:solidFill>
                <a:ea typeface="Times New Roman" panose="02020603050405020304" pitchFamily="18" charset="0"/>
                <a:cs typeface="Arial" panose="020B0604020202020204" pitchFamily="34" charset="0"/>
              </a:rPr>
              <a:t>fugias</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amarunt</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nymphae</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3806372"/>
            <a:ext cx="11825417" cy="2805896"/>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want </a:t>
            </a:r>
            <a:r>
              <a:rPr lang="nl-NL" sz="2400" dirty="0">
                <a:solidFill>
                  <a:srgbClr val="FF33CC"/>
                </a:solidFill>
              </a:rPr>
              <a:t>zo vaak als wij onze mondjes uitgestrekt hebben naar het heldere </a:t>
            </a:r>
            <a:r>
              <a:rPr lang="nl-NL" sz="2400" dirty="0" smtClean="0">
                <a:solidFill>
                  <a:srgbClr val="FF33CC"/>
                </a:solidFill>
              </a:rPr>
              <a:t>water, zo </a:t>
            </a:r>
            <a:r>
              <a:rPr lang="nl-NL" sz="2400" dirty="0">
                <a:solidFill>
                  <a:srgbClr val="FF33CC"/>
                </a:solidFill>
              </a:rPr>
              <a:t>vaak (ook) richtte deze zich naar mij op met achterovergebogen gezicht. </a:t>
            </a:r>
            <a:r>
              <a:rPr lang="nl-NL" sz="2400" dirty="0" smtClean="0">
                <a:solidFill>
                  <a:srgbClr val="FF33CC"/>
                </a:solidFill>
              </a:rPr>
              <a:t>Je </a:t>
            </a:r>
            <a:r>
              <a:rPr lang="nl-NL" sz="2400" dirty="0">
                <a:solidFill>
                  <a:srgbClr val="FF33CC"/>
                </a:solidFill>
              </a:rPr>
              <a:t>zou kunnen denken dat hij aangeraakt kon worden; het is heel klein wat (ons) </a:t>
            </a:r>
            <a:r>
              <a:rPr lang="nl-NL" sz="2400" dirty="0" smtClean="0">
                <a:solidFill>
                  <a:srgbClr val="FF33CC"/>
                </a:solidFill>
              </a:rPr>
              <a:t>geliefden blokkeert. Wie </a:t>
            </a:r>
            <a:r>
              <a:rPr lang="nl-NL" sz="2400" dirty="0">
                <a:solidFill>
                  <a:srgbClr val="FF33CC"/>
                </a:solidFill>
              </a:rPr>
              <a:t>je ook bent, kom eruit hierheen! Wat/waarom, als enig geliefde </a:t>
            </a:r>
            <a:r>
              <a:rPr lang="nl-NL" sz="2400" dirty="0" smtClean="0">
                <a:solidFill>
                  <a:srgbClr val="FF33CC"/>
                </a:solidFill>
              </a:rPr>
              <a:t>jongen, bedrieg </a:t>
            </a:r>
            <a:r>
              <a:rPr lang="nl-NL" sz="2400" dirty="0">
                <a:solidFill>
                  <a:srgbClr val="FF33CC"/>
                </a:solidFill>
              </a:rPr>
              <a:t>je mij </a:t>
            </a:r>
            <a:r>
              <a:rPr lang="nl-NL" sz="2400" dirty="0" smtClean="0">
                <a:solidFill>
                  <a:srgbClr val="FF33CC"/>
                </a:solidFill>
              </a:rPr>
              <a:t>of </a:t>
            </a:r>
            <a:r>
              <a:rPr lang="nl-NL" sz="2400" dirty="0">
                <a:solidFill>
                  <a:srgbClr val="FF33CC"/>
                </a:solidFill>
              </a:rPr>
              <a:t>waarheen ga jij, begeerd als je bent? Het is zeker noch mijn schoonheid noch </a:t>
            </a:r>
            <a:r>
              <a:rPr lang="nl-NL" sz="2400" dirty="0" smtClean="0">
                <a:solidFill>
                  <a:srgbClr val="FF33CC"/>
                </a:solidFill>
              </a:rPr>
              <a:t>mijn </a:t>
            </a:r>
            <a:r>
              <a:rPr lang="nl-NL" sz="2400" dirty="0">
                <a:solidFill>
                  <a:srgbClr val="FF33CC"/>
                </a:solidFill>
              </a:rPr>
              <a:t>leeftijd, die jij ontvlucht, en nimfen hebben ook van mij gehouden.</a:t>
            </a:r>
          </a:p>
        </p:txBody>
      </p:sp>
    </p:spTree>
    <p:extLst>
      <p:ext uri="{BB962C8B-B14F-4D97-AF65-F5344CB8AC3E}">
        <p14:creationId xmlns:p14="http://schemas.microsoft.com/office/powerpoint/2010/main" val="20881625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440061" y="187009"/>
            <a:ext cx="6577914" cy="3416320"/>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Spem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nescioquam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vultu</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promittis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amico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cumque</a:t>
            </a:r>
            <a:r>
              <a:rPr lang="en-US" sz="2400" i="1" dirty="0">
                <a:solidFill>
                  <a:srgbClr val="FFFF00"/>
                </a:solidFill>
                <a:ea typeface="Times New Roman" panose="02020603050405020304" pitchFamily="18" charset="0"/>
                <a:cs typeface="Arial" panose="020B0604020202020204" pitchFamily="34" charset="0"/>
              </a:rPr>
              <a:t> ego </a:t>
            </a:r>
            <a:r>
              <a:rPr lang="en-US" sz="2400" i="1" dirty="0" err="1">
                <a:solidFill>
                  <a:srgbClr val="FFFF00"/>
                </a:solidFill>
                <a:ea typeface="Times New Roman" panose="02020603050405020304" pitchFamily="18" charset="0"/>
                <a:cs typeface="Arial" panose="020B0604020202020204" pitchFamily="34" charset="0"/>
              </a:rPr>
              <a:t>porrexi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bracchia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porrigis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ultro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cum </a:t>
            </a:r>
            <a:r>
              <a:rPr lang="en-US" sz="2400" i="1" dirty="0" err="1">
                <a:solidFill>
                  <a:srgbClr val="FFFF00"/>
                </a:solidFill>
                <a:ea typeface="Times New Roman" panose="02020603050405020304" pitchFamily="18" charset="0"/>
                <a:cs typeface="Arial" panose="020B0604020202020204" pitchFamily="34" charset="0"/>
              </a:rPr>
              <a:t>risi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adrides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lacrimas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saepe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notavi</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me </a:t>
            </a:r>
            <a:r>
              <a:rPr lang="en-US" sz="2400" i="1" dirty="0" err="1">
                <a:solidFill>
                  <a:srgbClr val="FFFF00"/>
                </a:solidFill>
                <a:ea typeface="Times New Roman" panose="02020603050405020304" pitchFamily="18" charset="0"/>
                <a:cs typeface="Arial" panose="020B0604020202020204" pitchFamily="34" charset="0"/>
              </a:rPr>
              <a:t>lacrimante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tuas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nutu</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signa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remittis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et, quantum </a:t>
            </a:r>
            <a:r>
              <a:rPr lang="en-US" sz="2400" i="1" dirty="0" err="1">
                <a:solidFill>
                  <a:srgbClr val="FFFF00"/>
                </a:solidFill>
                <a:ea typeface="Times New Roman" panose="02020603050405020304" pitchFamily="18" charset="0"/>
                <a:cs typeface="Arial" panose="020B0604020202020204" pitchFamily="34" charset="0"/>
              </a:rPr>
              <a:t>motu</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formosi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suspicor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oris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verba</a:t>
            </a:r>
            <a:r>
              <a:rPr lang="en-US" sz="2400" i="1" dirty="0">
                <a:solidFill>
                  <a:srgbClr val="FFFF00"/>
                </a:solidFill>
                <a:ea typeface="Times New Roman" panose="02020603050405020304" pitchFamily="18" charset="0"/>
                <a:cs typeface="Arial" panose="020B0604020202020204" pitchFamily="34" charset="0"/>
              </a:rPr>
              <a:t> refers </a:t>
            </a:r>
            <a:r>
              <a:rPr lang="en-US" sz="2400" i="1" dirty="0" err="1">
                <a:solidFill>
                  <a:srgbClr val="FFFF00"/>
                </a:solidFill>
                <a:ea typeface="Times New Roman" panose="02020603050405020304" pitchFamily="18" charset="0"/>
                <a:cs typeface="Arial" panose="020B0604020202020204" pitchFamily="34" charset="0"/>
              </a:rPr>
              <a:t>aures</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pervenientia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nostras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5" y="4238873"/>
            <a:ext cx="11850130"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Jij </a:t>
            </a:r>
            <a:r>
              <a:rPr lang="nl-NL" sz="2400" dirty="0">
                <a:solidFill>
                  <a:srgbClr val="FF33CC"/>
                </a:solidFill>
              </a:rPr>
              <a:t>belooft mij met jouw lieve gezicht enige hoop</a:t>
            </a:r>
            <a:r>
              <a:rPr lang="nl-NL" sz="2400" dirty="0" smtClean="0">
                <a:solidFill>
                  <a:srgbClr val="FF33CC"/>
                </a:solidFill>
              </a:rPr>
              <a:t>, en </a:t>
            </a:r>
            <a:r>
              <a:rPr lang="nl-NL" sz="2400" dirty="0">
                <a:solidFill>
                  <a:srgbClr val="FF33CC"/>
                </a:solidFill>
              </a:rPr>
              <a:t>wanneer ik mij armen naar jou uitstrekte, strek jij ze uit eigen beweging uit (naar mij</a:t>
            </a:r>
            <a:r>
              <a:rPr lang="nl-NL" sz="2400" dirty="0" smtClean="0">
                <a:solidFill>
                  <a:srgbClr val="FF33CC"/>
                </a:solidFill>
              </a:rPr>
              <a:t>); wanneer </a:t>
            </a:r>
            <a:r>
              <a:rPr lang="nl-NL" sz="2400" dirty="0">
                <a:solidFill>
                  <a:srgbClr val="FF33CC"/>
                </a:solidFill>
              </a:rPr>
              <a:t>ik lachte, lach jij terug; ook tranen heb ik vaak opgemerkt</a:t>
            </a:r>
            <a:r>
              <a:rPr lang="nl-NL" sz="2400" dirty="0" smtClean="0">
                <a:solidFill>
                  <a:srgbClr val="FF33CC"/>
                </a:solidFill>
              </a:rPr>
              <a:t>, wanneer </a:t>
            </a:r>
            <a:r>
              <a:rPr lang="nl-NL" sz="2400" dirty="0">
                <a:solidFill>
                  <a:srgbClr val="FF33CC"/>
                </a:solidFill>
              </a:rPr>
              <a:t>ik huilde, de jouwe; ook door een wenk stuur je tekens </a:t>
            </a:r>
            <a:r>
              <a:rPr lang="nl-NL" sz="2400" dirty="0" smtClean="0">
                <a:solidFill>
                  <a:srgbClr val="FF33CC"/>
                </a:solidFill>
              </a:rPr>
              <a:t>terug en</a:t>
            </a:r>
            <a:r>
              <a:rPr lang="nl-NL" sz="2400" dirty="0">
                <a:solidFill>
                  <a:srgbClr val="FF33CC"/>
                </a:solidFill>
              </a:rPr>
              <a:t>, </a:t>
            </a:r>
            <a:r>
              <a:rPr lang="nl-NL" sz="2400" dirty="0" smtClean="0">
                <a:solidFill>
                  <a:srgbClr val="FF33CC"/>
                </a:solidFill>
              </a:rPr>
              <a:t>voor zover </a:t>
            </a:r>
            <a:r>
              <a:rPr lang="nl-NL" sz="2400" dirty="0">
                <a:solidFill>
                  <a:srgbClr val="FF33CC"/>
                </a:solidFill>
              </a:rPr>
              <a:t>ik door een beweging van jouw knappe gelaat vermoed</a:t>
            </a:r>
            <a:r>
              <a:rPr lang="nl-NL" sz="2400" dirty="0" smtClean="0">
                <a:solidFill>
                  <a:srgbClr val="FF33CC"/>
                </a:solidFill>
              </a:rPr>
              <a:t>, antwoord </a:t>
            </a:r>
            <a:r>
              <a:rPr lang="nl-NL" sz="2400" dirty="0">
                <a:solidFill>
                  <a:srgbClr val="FF33CC"/>
                </a:solidFill>
              </a:rPr>
              <a:t>jij woorden die mijn oren niet bereiken.</a:t>
            </a:r>
          </a:p>
        </p:txBody>
      </p:sp>
      <p:pic>
        <p:nvPicPr>
          <p:cNvPr id="9" name="Afbeelding 8"/>
          <p:cNvPicPr>
            <a:picLocks noChangeAspect="1"/>
          </p:cNvPicPr>
          <p:nvPr/>
        </p:nvPicPr>
        <p:blipFill>
          <a:blip r:embed="rId3">
            <a:extLst>
              <a:ext uri="{BEBA8EAE-BF5A-486C-A8C5-ECC9F3942E4B}">
                <a14:imgProps xmlns:a14="http://schemas.microsoft.com/office/drawing/2010/main">
                  <a14:imgLayer r:embed="rId4">
                    <a14:imgEffect>
                      <a14:backgroundRemoval t="1304" b="98696" l="250" r="99250"/>
                    </a14:imgEffect>
                  </a14:imgLayer>
                </a14:imgProps>
              </a:ext>
            </a:extLst>
          </a:blip>
          <a:stretch>
            <a:fillRect/>
          </a:stretch>
        </p:blipFill>
        <p:spPr>
          <a:xfrm>
            <a:off x="415370" y="1895169"/>
            <a:ext cx="3810000" cy="2190750"/>
          </a:xfrm>
          <a:prstGeom prst="rect">
            <a:avLst/>
          </a:prstGeom>
        </p:spPr>
      </p:pic>
      <p:sp>
        <p:nvSpPr>
          <p:cNvPr id="7" name="Rechthoekige toelichting 6"/>
          <p:cNvSpPr/>
          <p:nvPr/>
        </p:nvSpPr>
        <p:spPr>
          <a:xfrm>
            <a:off x="168875" y="728801"/>
            <a:ext cx="1352504" cy="1089891"/>
          </a:xfrm>
          <a:prstGeom prst="wedgeRectCallout">
            <a:avLst>
              <a:gd name="adj1" fmla="val 46092"/>
              <a:gd name="adj2" fmla="val 1277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Schatje! Liefje!</a:t>
            </a:r>
            <a:endParaRPr lang="en-US" sz="2400" dirty="0"/>
          </a:p>
        </p:txBody>
      </p:sp>
      <p:sp>
        <p:nvSpPr>
          <p:cNvPr id="10" name="Toelichting met afgeronde rechthoek 9"/>
          <p:cNvSpPr/>
          <p:nvPr/>
        </p:nvSpPr>
        <p:spPr>
          <a:xfrm>
            <a:off x="3115742" y="199275"/>
            <a:ext cx="2281382" cy="1557418"/>
          </a:xfrm>
          <a:prstGeom prst="wedgeRoundRectCallout">
            <a:avLst>
              <a:gd name="adj1" fmla="val -52817"/>
              <a:gd name="adj2" fmla="val 9808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Shit! Is het nu al </a:t>
            </a:r>
            <a:r>
              <a:rPr lang="nl-NL" sz="2400" dirty="0" err="1" smtClean="0"/>
              <a:t>moederdag</a:t>
            </a:r>
            <a:r>
              <a:rPr lang="nl-NL" sz="2400" dirty="0" smtClean="0"/>
              <a:t>? Trouwdag? Verjaardag?</a:t>
            </a:r>
            <a:endParaRPr lang="en-US" sz="2400" dirty="0"/>
          </a:p>
        </p:txBody>
      </p:sp>
    </p:spTree>
    <p:extLst>
      <p:ext uri="{BB962C8B-B14F-4D97-AF65-F5344CB8AC3E}">
        <p14:creationId xmlns:p14="http://schemas.microsoft.com/office/powerpoint/2010/main" val="1981134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1754326"/>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Iste</a:t>
            </a:r>
            <a:r>
              <a:rPr lang="en-US" sz="2400" i="1" dirty="0">
                <a:solidFill>
                  <a:srgbClr val="FFFF00"/>
                </a:solidFill>
                <a:ea typeface="Times New Roman" panose="02020603050405020304" pitchFamily="18" charset="0"/>
                <a:cs typeface="Arial" panose="020B0604020202020204" pitchFamily="34" charset="0"/>
              </a:rPr>
              <a:t> ego sum! </a:t>
            </a:r>
            <a:r>
              <a:rPr lang="en-US" sz="2400" i="1" dirty="0" err="1">
                <a:solidFill>
                  <a:srgbClr val="FFFF00"/>
                </a:solidFill>
                <a:ea typeface="Times New Roman" panose="02020603050405020304" pitchFamily="18" charset="0"/>
                <a:cs typeface="Arial" panose="020B0604020202020204" pitchFamily="34" charset="0"/>
              </a:rPr>
              <a:t>Sensi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me mea </a:t>
            </a:r>
            <a:r>
              <a:rPr lang="en-US" sz="2400" i="1" dirty="0" err="1">
                <a:solidFill>
                  <a:srgbClr val="FFFF00"/>
                </a:solidFill>
                <a:ea typeface="Times New Roman" panose="02020603050405020304" pitchFamily="18" charset="0"/>
                <a:cs typeface="Arial" panose="020B0604020202020204" pitchFamily="34" charset="0"/>
              </a:rPr>
              <a:t>fallit</a:t>
            </a:r>
            <a:r>
              <a:rPr lang="en-US" sz="2400" i="1" dirty="0">
                <a:solidFill>
                  <a:srgbClr val="FFFF00"/>
                </a:solidFill>
                <a:ea typeface="Times New Roman" panose="02020603050405020304" pitchFamily="18" charset="0"/>
                <a:cs typeface="Arial" panose="020B0604020202020204" pitchFamily="34" charset="0"/>
              </a:rPr>
              <a:t> imago.</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Uror</a:t>
            </a:r>
            <a:r>
              <a:rPr lang="en-US" sz="2400" i="1" dirty="0">
                <a:solidFill>
                  <a:srgbClr val="FFFF00"/>
                </a:solidFill>
                <a:ea typeface="Times New Roman" panose="02020603050405020304" pitchFamily="18" charset="0"/>
                <a:cs typeface="Arial" panose="020B0604020202020204" pitchFamily="34" charset="0"/>
              </a:rPr>
              <a:t> amore </a:t>
            </a:r>
            <a:r>
              <a:rPr lang="en-US" sz="2400" i="1" dirty="0" err="1">
                <a:solidFill>
                  <a:srgbClr val="FFFF00"/>
                </a:solidFill>
                <a:ea typeface="Times New Roman" panose="02020603050405020304" pitchFamily="18" charset="0"/>
                <a:cs typeface="Arial" panose="020B0604020202020204" pitchFamily="34" charset="0"/>
              </a:rPr>
              <a:t>mei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flammas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moveoque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feroque</a:t>
            </a:r>
            <a:r>
              <a:rPr lang="en-US" sz="2400" i="1" dirty="0" smtClean="0">
                <a:solidFill>
                  <a:srgbClr val="FFFF00"/>
                </a:solidFill>
                <a:ea typeface="Times New Roman" panose="02020603050405020304" pitchFamily="18" charset="0"/>
                <a:cs typeface="Arial" panose="020B0604020202020204" pitchFamily="34" charset="0"/>
              </a:rPr>
              <a:t>.</a:t>
            </a:r>
            <a:endParaRPr lang="en-US" sz="2400"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nl-NL" sz="2400" i="1" dirty="0" err="1" smtClean="0">
                <a:solidFill>
                  <a:srgbClr val="FFFF00"/>
                </a:solidFill>
                <a:ea typeface="Times New Roman" panose="02020603050405020304" pitchFamily="18" charset="0"/>
                <a:cs typeface="Arial" panose="020B0604020202020204" pitchFamily="34" charset="0"/>
              </a:rPr>
              <a:t>Quid</a:t>
            </a:r>
            <a:r>
              <a:rPr lang="nl-NL" sz="2400" i="1" dirty="0" smtClean="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faciam</a:t>
            </a:r>
            <a:r>
              <a:rPr lang="nl-NL" sz="2400" i="1" dirty="0">
                <a:solidFill>
                  <a:srgbClr val="FFFF00"/>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Roger </a:t>
            </a:r>
            <a:r>
              <a:rPr lang="en-US" sz="2400" i="1" dirty="0" err="1">
                <a:solidFill>
                  <a:srgbClr val="FFFF00"/>
                </a:solidFill>
                <a:ea typeface="Times New Roman" panose="02020603050405020304" pitchFamily="18" charset="0"/>
                <a:cs typeface="Arial" panose="020B0604020202020204" pitchFamily="34" charset="0"/>
              </a:rPr>
              <a:t>anne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rogem</a:t>
            </a:r>
            <a:r>
              <a:rPr lang="en-US" sz="2400" i="1" dirty="0">
                <a:solidFill>
                  <a:srgbClr val="FFFF00"/>
                </a:solidFill>
                <a:ea typeface="Times New Roman" panose="02020603050405020304" pitchFamily="18" charset="0"/>
                <a:cs typeface="Arial" panose="020B0604020202020204" pitchFamily="34" charset="0"/>
              </a:rPr>
              <a:t>? Quid </a:t>
            </a:r>
            <a:r>
              <a:rPr lang="en-US" sz="2400" i="1" dirty="0" err="1">
                <a:solidFill>
                  <a:srgbClr val="FFFF00"/>
                </a:solidFill>
                <a:ea typeface="Times New Roman" panose="02020603050405020304" pitchFamily="18" charset="0"/>
                <a:cs typeface="Arial" panose="020B0604020202020204" pitchFamily="34" charset="0"/>
              </a:rPr>
              <a:t>deinde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rogabo</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p:txBody>
      </p:sp>
      <p:sp>
        <p:nvSpPr>
          <p:cNvPr id="3" name="Rechthoek 2"/>
          <p:cNvSpPr/>
          <p:nvPr/>
        </p:nvSpPr>
        <p:spPr>
          <a:xfrm>
            <a:off x="168873" y="4546754"/>
            <a:ext cx="11833655"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Dat </a:t>
            </a:r>
            <a:r>
              <a:rPr lang="nl-NL" sz="2400" dirty="0">
                <a:solidFill>
                  <a:srgbClr val="00B0F0"/>
                </a:solidFill>
              </a:rPr>
              <a:t>ben ik! Ik voelde het, en niet bedriegt mijn beeld mij.</a:t>
            </a:r>
          </a:p>
          <a:p>
            <a:pPr>
              <a:spcAft>
                <a:spcPts val="1000"/>
              </a:spcAft>
            </a:pPr>
            <a:r>
              <a:rPr lang="nl-NL" sz="2400" dirty="0">
                <a:solidFill>
                  <a:srgbClr val="00B0F0"/>
                </a:solidFill>
              </a:rPr>
              <a:t>Ik word verbrand door liefde voor mijzelf, én ik veroorzaak én ik verdraag het vuur</a:t>
            </a:r>
            <a:r>
              <a:rPr lang="nl-NL" sz="2400" dirty="0" smtClean="0">
                <a:solidFill>
                  <a:srgbClr val="00B0F0"/>
                </a:solidFill>
              </a:rPr>
              <a:t>.</a:t>
            </a:r>
          </a:p>
          <a:p>
            <a:pPr>
              <a:spcAft>
                <a:spcPts val="1000"/>
              </a:spcAft>
            </a:pPr>
            <a:r>
              <a:rPr lang="nl-NL" sz="2400" dirty="0">
                <a:solidFill>
                  <a:srgbClr val="00B0F0"/>
                </a:solidFill>
              </a:rPr>
              <a:t>Wat moet ik doen? Moet ik gevraagd worden of vragen? Wat moet ik vervolgens vragen</a:t>
            </a:r>
            <a:r>
              <a:rPr lang="nl-NL" sz="2400" dirty="0" smtClean="0">
                <a:solidFill>
                  <a:srgbClr val="00B0F0"/>
                </a:solidFill>
              </a:rPr>
              <a:t>?</a:t>
            </a:r>
            <a:endParaRPr lang="nl-NL" sz="2400" dirty="0">
              <a:solidFill>
                <a:srgbClr val="00B0F0"/>
              </a:solidFill>
            </a:endParaRP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2655" b="99115" l="2500" r="98333"/>
                    </a14:imgEffect>
                  </a14:imgLayer>
                </a14:imgProps>
              </a:ext>
            </a:extLst>
          </a:blip>
          <a:stretch>
            <a:fillRect/>
          </a:stretch>
        </p:blipFill>
        <p:spPr>
          <a:xfrm>
            <a:off x="2266886" y="2092076"/>
            <a:ext cx="3085649" cy="2905653"/>
          </a:xfrm>
          <a:prstGeom prst="rect">
            <a:avLst/>
          </a:prstGeom>
        </p:spPr>
      </p:pic>
      <p:pic>
        <p:nvPicPr>
          <p:cNvPr id="9" name="Afbeelding 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8919" t="11375" r="9729" b="29887"/>
          <a:stretch/>
        </p:blipFill>
        <p:spPr>
          <a:xfrm>
            <a:off x="8254312" y="3361501"/>
            <a:ext cx="3495677" cy="2158314"/>
          </a:xfrm>
          <a:prstGeom prst="rect">
            <a:avLst/>
          </a:prstGeom>
        </p:spPr>
      </p:pic>
      <p:pic>
        <p:nvPicPr>
          <p:cNvPr id="10" name="Afbeelding 9"/>
          <p:cNvPicPr>
            <a:picLocks noChangeAspect="1"/>
          </p:cNvPicPr>
          <p:nvPr/>
        </p:nvPicPr>
        <p:blipFill rotWithShape="1">
          <a:blip r:embed="rId7">
            <a:extLst>
              <a:ext uri="{BEBA8EAE-BF5A-486C-A8C5-ECC9F3942E4B}">
                <a14:imgProps xmlns:a14="http://schemas.microsoft.com/office/drawing/2010/main">
                  <a14:imgLayer r:embed="rId8">
                    <a14:imgEffect>
                      <a14:backgroundRemoval t="8158" b="76579" l="27187" r="76563"/>
                    </a14:imgEffect>
                  </a14:imgLayer>
                </a14:imgProps>
              </a:ext>
            </a:extLst>
          </a:blip>
          <a:srcRect l="25675" t="6928" r="21351" b="21835"/>
          <a:stretch/>
        </p:blipFill>
        <p:spPr>
          <a:xfrm>
            <a:off x="7015556" y="168875"/>
            <a:ext cx="3998434" cy="3192626"/>
          </a:xfrm>
          <a:prstGeom prst="rect">
            <a:avLst/>
          </a:prstGeom>
        </p:spPr>
      </p:pic>
      <p:sp>
        <p:nvSpPr>
          <p:cNvPr id="11" name="PIJL-LINKS, -RECHTS EN -OMHOOG 10"/>
          <p:cNvSpPr/>
          <p:nvPr/>
        </p:nvSpPr>
        <p:spPr>
          <a:xfrm>
            <a:off x="5198363" y="2287812"/>
            <a:ext cx="3483819" cy="2434523"/>
          </a:xfrm>
          <a:prstGeom prst="leftRightUpArrow">
            <a:avLst>
              <a:gd name="adj1" fmla="val 31070"/>
              <a:gd name="adj2" fmla="val 17946"/>
              <a:gd name="adj3" fmla="val 2500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Hart met vuur eromheen ….</a:t>
            </a:r>
            <a:endParaRPr lang="en-US" sz="2400" dirty="0"/>
          </a:p>
        </p:txBody>
      </p:sp>
    </p:spTree>
    <p:extLst>
      <p:ext uri="{BB962C8B-B14F-4D97-AF65-F5344CB8AC3E}">
        <p14:creationId xmlns:p14="http://schemas.microsoft.com/office/powerpoint/2010/main" val="185718594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schokkende ontdekking heeft Narcissus gedaan?</a:t>
            </a:r>
          </a:p>
          <a:p>
            <a:endParaRPr lang="nl-NL" sz="3200" dirty="0">
              <a:solidFill>
                <a:srgbClr val="92D050"/>
              </a:solidFill>
            </a:endParaRPr>
          </a:p>
          <a:p>
            <a:r>
              <a:rPr lang="nl-NL" sz="3200" dirty="0" smtClean="0">
                <a:solidFill>
                  <a:srgbClr val="92D050"/>
                </a:solidFill>
              </a:rPr>
              <a:t>A	dat hij zichzelf aardiger vond dan eerst</a:t>
            </a:r>
          </a:p>
          <a:p>
            <a:endParaRPr lang="nl-NL" sz="3200" dirty="0">
              <a:solidFill>
                <a:srgbClr val="92D050"/>
              </a:solidFill>
            </a:endParaRPr>
          </a:p>
          <a:p>
            <a:r>
              <a:rPr lang="nl-NL" sz="3200" dirty="0" smtClean="0">
                <a:solidFill>
                  <a:srgbClr val="92D050"/>
                </a:solidFill>
              </a:rPr>
              <a:t>B	dat hij een tweelingbroer had, die onder water leefde</a:t>
            </a:r>
          </a:p>
          <a:p>
            <a:endParaRPr lang="nl-NL" sz="3200" dirty="0">
              <a:solidFill>
                <a:srgbClr val="92D050"/>
              </a:solidFill>
            </a:endParaRPr>
          </a:p>
          <a:p>
            <a:r>
              <a:rPr lang="nl-NL" sz="3200" dirty="0" smtClean="0">
                <a:solidFill>
                  <a:srgbClr val="92D050"/>
                </a:solidFill>
              </a:rPr>
              <a:t>C	dat hij naar zichzelf lag te loeren</a:t>
            </a:r>
          </a:p>
          <a:p>
            <a:endParaRPr lang="nl-NL" sz="3200" dirty="0">
              <a:solidFill>
                <a:srgbClr val="92D050"/>
              </a:solidFill>
            </a:endParaRPr>
          </a:p>
          <a:p>
            <a:r>
              <a:rPr lang="nl-NL" sz="3200" dirty="0" smtClean="0">
                <a:solidFill>
                  <a:srgbClr val="92D050"/>
                </a:solidFill>
              </a:rPr>
              <a:t>D	dat hij in de fik stond</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637009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1754326"/>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Quod </a:t>
            </a:r>
            <a:r>
              <a:rPr lang="en-US" sz="2400" i="1" dirty="0" err="1">
                <a:solidFill>
                  <a:srgbClr val="FFFF00"/>
                </a:solidFill>
                <a:ea typeface="Times New Roman" panose="02020603050405020304" pitchFamily="18" charset="0"/>
                <a:cs typeface="Arial" panose="020B0604020202020204" pitchFamily="34" charset="0"/>
              </a:rPr>
              <a:t>cupio</a:t>
            </a:r>
            <a:r>
              <a:rPr lang="en-US" sz="2400" i="1" dirty="0">
                <a:solidFill>
                  <a:srgbClr val="FFFF00"/>
                </a:solidFill>
                <a:ea typeface="Times New Roman" panose="02020603050405020304" pitchFamily="18" charset="0"/>
                <a:cs typeface="Arial" panose="020B0604020202020204" pitchFamily="34" charset="0"/>
              </a:rPr>
              <a:t>, mecum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inopem</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copia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fecit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O </a:t>
            </a:r>
            <a:r>
              <a:rPr lang="en-US" sz="2400" i="1" dirty="0" err="1">
                <a:solidFill>
                  <a:srgbClr val="FFFF00"/>
                </a:solidFill>
                <a:ea typeface="Times New Roman" panose="02020603050405020304" pitchFamily="18" charset="0"/>
                <a:cs typeface="Arial" panose="020B0604020202020204" pitchFamily="34" charset="0"/>
              </a:rPr>
              <a:t>utinam</a:t>
            </a:r>
            <a:r>
              <a:rPr lang="en-US" sz="2400" i="1" dirty="0">
                <a:solidFill>
                  <a:srgbClr val="FFFF00"/>
                </a:solidFill>
                <a:ea typeface="Times New Roman" panose="02020603050405020304" pitchFamily="18" charset="0"/>
                <a:cs typeface="Arial" panose="020B0604020202020204" pitchFamily="34" charset="0"/>
              </a:rPr>
              <a:t>, a </a:t>
            </a:r>
            <a:r>
              <a:rPr lang="en-US" sz="2400" i="1" dirty="0" err="1">
                <a:solidFill>
                  <a:srgbClr val="FFFF00"/>
                </a:solidFill>
                <a:ea typeface="Times New Roman" panose="02020603050405020304" pitchFamily="18" charset="0"/>
                <a:cs typeface="Arial" panose="020B0604020202020204" pitchFamily="34" charset="0"/>
              </a:rPr>
              <a:t>nostro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secedere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corpore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possem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Votum</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amante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novum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vellem</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amamus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abesset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4450869"/>
            <a:ext cx="11833655"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Waarnaar </a:t>
            </a:r>
            <a:r>
              <a:rPr lang="nl-NL" sz="2400" dirty="0">
                <a:solidFill>
                  <a:srgbClr val="00B0F0"/>
                </a:solidFill>
              </a:rPr>
              <a:t>ik verlang, is bij mij; overvloed heeft mij arm gemaakt.</a:t>
            </a:r>
          </a:p>
          <a:p>
            <a:pPr>
              <a:spcAft>
                <a:spcPts val="1000"/>
              </a:spcAft>
            </a:pPr>
            <a:r>
              <a:rPr lang="nl-NL" sz="2400" dirty="0">
                <a:solidFill>
                  <a:srgbClr val="00B0F0"/>
                </a:solidFill>
              </a:rPr>
              <a:t>Och, kon ik maar afstand nemen van mijn lichaam!</a:t>
            </a:r>
          </a:p>
          <a:p>
            <a:pPr>
              <a:spcAft>
                <a:spcPts val="1000"/>
              </a:spcAft>
            </a:pPr>
            <a:r>
              <a:rPr lang="nl-NL" sz="2400" dirty="0">
                <a:solidFill>
                  <a:srgbClr val="00B0F0"/>
                </a:solidFill>
              </a:rPr>
              <a:t>Een vreemde wens bij een verliefd iemand: ik zou willen dat wat ik bemin afwezig was.</a:t>
            </a:r>
          </a:p>
        </p:txBody>
      </p:sp>
      <p:pic>
        <p:nvPicPr>
          <p:cNvPr id="7" name="Afbeelding 6"/>
          <p:cNvPicPr>
            <a:picLocks noChangeAspect="1"/>
          </p:cNvPicPr>
          <p:nvPr/>
        </p:nvPicPr>
        <p:blipFill>
          <a:blip r:embed="rId3"/>
          <a:stretch>
            <a:fillRect/>
          </a:stretch>
        </p:blipFill>
        <p:spPr>
          <a:xfrm>
            <a:off x="6482237" y="2009089"/>
            <a:ext cx="4615072" cy="2773920"/>
          </a:xfrm>
          <a:prstGeom prst="rect">
            <a:avLst/>
          </a:prstGeom>
        </p:spPr>
      </p:pic>
    </p:spTree>
    <p:extLst>
      <p:ext uri="{BB962C8B-B14F-4D97-AF65-F5344CB8AC3E}">
        <p14:creationId xmlns:p14="http://schemas.microsoft.com/office/powerpoint/2010/main" val="14549899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2862322"/>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Iamque</a:t>
            </a:r>
            <a:r>
              <a:rPr lang="en-US" sz="2400" i="1" dirty="0">
                <a:solidFill>
                  <a:srgbClr val="FFFF00"/>
                </a:solidFill>
                <a:ea typeface="Times New Roman" panose="02020603050405020304" pitchFamily="18" charset="0"/>
                <a:cs typeface="Arial" panose="020B0604020202020204" pitchFamily="34" charset="0"/>
              </a:rPr>
              <a:t> dolor vires </a:t>
            </a:r>
            <a:r>
              <a:rPr lang="en-US" sz="2400" i="1" dirty="0" err="1">
                <a:solidFill>
                  <a:srgbClr val="FFFF00"/>
                </a:solidFill>
                <a:ea typeface="Times New Roman" panose="02020603050405020304" pitchFamily="18" charset="0"/>
                <a:cs typeface="Arial" panose="020B0604020202020204" pitchFamily="34" charset="0"/>
              </a:rPr>
              <a:t>adimit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tempora</a:t>
            </a:r>
            <a:r>
              <a:rPr lang="en-US" sz="2400" i="1" dirty="0">
                <a:solidFill>
                  <a:srgbClr val="FFFF00"/>
                </a:solidFill>
                <a:ea typeface="Times New Roman" panose="02020603050405020304" pitchFamily="18" charset="0"/>
                <a:cs typeface="Arial" panose="020B0604020202020204" pitchFamily="34" charset="0"/>
              </a:rPr>
              <a:t> vitae</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longa </a:t>
            </a:r>
            <a:r>
              <a:rPr lang="en-US" sz="2400" i="1" dirty="0" err="1">
                <a:solidFill>
                  <a:srgbClr val="FFFF00"/>
                </a:solidFill>
                <a:ea typeface="Times New Roman" panose="02020603050405020304" pitchFamily="18" charset="0"/>
                <a:cs typeface="Arial" panose="020B0604020202020204" pitchFamily="34" charset="0"/>
              </a:rPr>
              <a:t>meae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superant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primoque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exstinguor</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aevo</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mors</a:t>
            </a:r>
            <a:r>
              <a:rPr lang="en-US" sz="2400" i="1" dirty="0">
                <a:solidFill>
                  <a:srgbClr val="FFFF00"/>
                </a:solidFill>
                <a:ea typeface="Times New Roman" panose="02020603050405020304" pitchFamily="18" charset="0"/>
                <a:cs typeface="Arial" panose="020B0604020202020204" pitchFamily="34" charset="0"/>
              </a:rPr>
              <a:t> gravis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posituro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morte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dolores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hic, qui </a:t>
            </a:r>
            <a:r>
              <a:rPr lang="en-US" sz="2400" i="1" dirty="0" err="1">
                <a:solidFill>
                  <a:srgbClr val="FFFF00"/>
                </a:solidFill>
                <a:ea typeface="Times New Roman" panose="02020603050405020304" pitchFamily="18" charset="0"/>
                <a:cs typeface="Arial" panose="020B0604020202020204" pitchFamily="34" charset="0"/>
              </a:rPr>
              <a:t>diligitur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vellem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diuturnior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esset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Nunc</a:t>
            </a:r>
            <a:r>
              <a:rPr lang="en-US" sz="2400" i="1" dirty="0">
                <a:solidFill>
                  <a:srgbClr val="FFFF00"/>
                </a:solidFill>
                <a:ea typeface="Times New Roman" panose="02020603050405020304" pitchFamily="18" charset="0"/>
                <a:cs typeface="Arial" panose="020B0604020202020204" pitchFamily="34" charset="0"/>
              </a:rPr>
              <a:t> duo </a:t>
            </a:r>
            <a:r>
              <a:rPr lang="en-US" sz="2400" i="1" dirty="0" err="1">
                <a:solidFill>
                  <a:srgbClr val="FFFF00"/>
                </a:solidFill>
                <a:ea typeface="Times New Roman" panose="02020603050405020304" pitchFamily="18" charset="0"/>
                <a:cs typeface="Arial" panose="020B0604020202020204" pitchFamily="34" charset="0"/>
              </a:rPr>
              <a:t>concordes</a:t>
            </a:r>
            <a:r>
              <a:rPr lang="en-US" sz="2400" i="1" dirty="0">
                <a:solidFill>
                  <a:srgbClr val="FFFF00"/>
                </a:solidFill>
                <a:ea typeface="Times New Roman" panose="02020603050405020304" pitchFamily="18" charset="0"/>
                <a:cs typeface="Arial" panose="020B0604020202020204" pitchFamily="34" charset="0"/>
              </a:rPr>
              <a:t> anima </a:t>
            </a:r>
            <a:r>
              <a:rPr lang="en-US" sz="2400" i="1" dirty="0" err="1">
                <a:solidFill>
                  <a:srgbClr val="FFFF00"/>
                </a:solidFill>
                <a:ea typeface="Times New Roman" panose="02020603050405020304" pitchFamily="18" charset="0"/>
                <a:cs typeface="Arial" panose="020B0604020202020204" pitchFamily="34" charset="0"/>
              </a:rPr>
              <a:t>moriemur</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una</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625729"/>
            <a:ext cx="11817179"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reeds neemt m'n verdriet mijn krachten weg, en van mijn leven zijn</a:t>
            </a:r>
          </a:p>
          <a:p>
            <a:pPr>
              <a:spcAft>
                <a:spcPts val="1000"/>
              </a:spcAft>
            </a:pPr>
            <a:r>
              <a:rPr lang="nl-NL" sz="2400" dirty="0">
                <a:solidFill>
                  <a:srgbClr val="00B0F0"/>
                </a:solidFill>
              </a:rPr>
              <a:t>geen lange tijden over, en ik sterf in mijn eerste leven/in het begin van mijn leven.</a:t>
            </a:r>
          </a:p>
          <a:p>
            <a:pPr>
              <a:spcAft>
                <a:spcPts val="1000"/>
              </a:spcAft>
            </a:pPr>
            <a:r>
              <a:rPr lang="nl-NL" sz="2400" dirty="0">
                <a:solidFill>
                  <a:srgbClr val="00B0F0"/>
                </a:solidFill>
              </a:rPr>
              <a:t>Maar voor mij is de dood niet zwaar, die op het punt staat door de dood de pijnen te </a:t>
            </a:r>
            <a:r>
              <a:rPr lang="nl-NL" sz="2400" dirty="0" smtClean="0">
                <a:solidFill>
                  <a:srgbClr val="00B0F0"/>
                </a:solidFill>
              </a:rPr>
              <a:t>stoppen;</a:t>
            </a:r>
          </a:p>
          <a:p>
            <a:pPr>
              <a:spcAft>
                <a:spcPts val="1000"/>
              </a:spcAft>
            </a:pPr>
            <a:r>
              <a:rPr lang="nl-NL" sz="2400" dirty="0" smtClean="0">
                <a:solidFill>
                  <a:srgbClr val="00B0F0"/>
                </a:solidFill>
              </a:rPr>
              <a:t>deze </a:t>
            </a:r>
            <a:r>
              <a:rPr lang="nl-NL" sz="2400" dirty="0">
                <a:solidFill>
                  <a:srgbClr val="00B0F0"/>
                </a:solidFill>
              </a:rPr>
              <a:t>die bemind wordt, ik zou willen dat hij langer leefde/zou leven</a:t>
            </a:r>
            <a:r>
              <a:rPr lang="nl-NL" sz="2400" dirty="0" smtClean="0">
                <a:solidFill>
                  <a:srgbClr val="00B0F0"/>
                </a:solidFill>
              </a:rPr>
              <a:t>.</a:t>
            </a:r>
          </a:p>
          <a:p>
            <a:pPr>
              <a:spcAft>
                <a:spcPts val="1000"/>
              </a:spcAft>
            </a:pPr>
            <a:r>
              <a:rPr lang="nl-NL" sz="2400" dirty="0">
                <a:solidFill>
                  <a:srgbClr val="00B0F0"/>
                </a:solidFill>
              </a:rPr>
              <a:t>Nu zullen wij twee eensgezind sterven in één adem</a:t>
            </a:r>
            <a:r>
              <a:rPr lang="nl-NL" sz="2400" dirty="0" smtClean="0">
                <a:solidFill>
                  <a:srgbClr val="00B0F0"/>
                </a:solidFill>
              </a:rPr>
              <a:t>."</a:t>
            </a:r>
            <a:endParaRPr lang="en-US" sz="2400" dirty="0">
              <a:solidFill>
                <a:srgbClr val="00B0F0"/>
              </a:solidFill>
            </a:endParaRPr>
          </a:p>
        </p:txBody>
      </p:sp>
    </p:spTree>
    <p:extLst>
      <p:ext uri="{BB962C8B-B14F-4D97-AF65-F5344CB8AC3E}">
        <p14:creationId xmlns:p14="http://schemas.microsoft.com/office/powerpoint/2010/main" val="34148501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119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1754326"/>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Dixit et ad </a:t>
            </a:r>
            <a:r>
              <a:rPr lang="en-US" sz="2400" dirty="0" err="1">
                <a:solidFill>
                  <a:srgbClr val="FFFFFF"/>
                </a:solidFill>
                <a:ea typeface="Times New Roman" panose="02020603050405020304" pitchFamily="18" charset="0"/>
                <a:cs typeface="Arial" panose="020B0604020202020204" pitchFamily="34" charset="0"/>
              </a:rPr>
              <a:t>faciem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rediit</a:t>
            </a:r>
            <a:r>
              <a:rPr lang="en-US" sz="2400" dirty="0">
                <a:solidFill>
                  <a:srgbClr val="FFFFFF"/>
                </a:solidFill>
                <a:ea typeface="Times New Roman" panose="02020603050405020304" pitchFamily="18" charset="0"/>
                <a:cs typeface="Arial" panose="020B0604020202020204" pitchFamily="34" charset="0"/>
              </a:rPr>
              <a:t> male </a:t>
            </a:r>
            <a:r>
              <a:rPr lang="en-US" sz="2400" dirty="0" err="1">
                <a:solidFill>
                  <a:srgbClr val="FFFFFF"/>
                </a:solidFill>
                <a:ea typeface="Times New Roman" panose="02020603050405020304" pitchFamily="18" charset="0"/>
                <a:cs typeface="Arial" panose="020B0604020202020204" pitchFamily="34" charset="0"/>
              </a:rPr>
              <a:t>sanus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eandem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lacrimis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turbavit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aquas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obscuraque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moto</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reddita</a:t>
            </a:r>
            <a:r>
              <a:rPr lang="en-US" sz="2400" dirty="0">
                <a:solidFill>
                  <a:srgbClr val="FFFFFF"/>
                </a:solidFill>
                <a:ea typeface="Times New Roman" panose="02020603050405020304" pitchFamily="18" charset="0"/>
                <a:cs typeface="Arial" panose="020B0604020202020204" pitchFamily="34" charset="0"/>
              </a:rPr>
              <a:t> forma </a:t>
            </a:r>
            <a:r>
              <a:rPr lang="en-US" sz="2400" dirty="0" err="1">
                <a:solidFill>
                  <a:srgbClr val="FFFFFF"/>
                </a:solidFill>
                <a:ea typeface="Times New Roman" panose="02020603050405020304" pitchFamily="18" charset="0"/>
                <a:cs typeface="Arial" panose="020B0604020202020204" pitchFamily="34" charset="0"/>
              </a:rPr>
              <a:t>lacu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quam cum </a:t>
            </a:r>
            <a:r>
              <a:rPr lang="en-US" sz="2400" dirty="0" err="1">
                <a:solidFill>
                  <a:srgbClr val="FFFFFF"/>
                </a:solidFill>
                <a:ea typeface="Times New Roman" panose="02020603050405020304" pitchFamily="18" charset="0"/>
                <a:cs typeface="Arial" panose="020B0604020202020204" pitchFamily="34" charset="0"/>
              </a:rPr>
              <a:t>vidisset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abire</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2697" y="4538494"/>
            <a:ext cx="11866606"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Zo </a:t>
            </a:r>
            <a:r>
              <a:rPr lang="nl-NL" sz="2400" dirty="0">
                <a:solidFill>
                  <a:srgbClr val="00B0F0"/>
                </a:solidFill>
              </a:rPr>
              <a:t>sprak hij en verdwaasd keerde hij terug naar hetzelfde gezicht</a:t>
            </a:r>
          </a:p>
          <a:p>
            <a:pPr>
              <a:spcAft>
                <a:spcPts val="1000"/>
              </a:spcAft>
            </a:pPr>
            <a:r>
              <a:rPr lang="nl-NL" sz="2400" dirty="0">
                <a:solidFill>
                  <a:srgbClr val="00B0F0"/>
                </a:solidFill>
              </a:rPr>
              <a:t>en met zijn tranen maakte hij het water troebel, en doordat het water bewogen was</a:t>
            </a:r>
          </a:p>
          <a:p>
            <a:pPr>
              <a:spcAft>
                <a:spcPts val="1000"/>
              </a:spcAft>
            </a:pPr>
            <a:r>
              <a:rPr lang="nl-NL" sz="2400" dirty="0">
                <a:solidFill>
                  <a:srgbClr val="00B0F0"/>
                </a:solidFill>
              </a:rPr>
              <a:t>werd zijn schoonheid troebel gemaakt; toen hij die had zien weggaan,</a:t>
            </a:r>
          </a:p>
        </p:txBody>
      </p:sp>
    </p:spTree>
    <p:extLst>
      <p:ext uri="{BB962C8B-B14F-4D97-AF65-F5344CB8AC3E}">
        <p14:creationId xmlns:p14="http://schemas.microsoft.com/office/powerpoint/2010/main" val="32954352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p:cNvPicPr>
            <a:picLocks noChangeAspect="1"/>
          </p:cNvPicPr>
          <p:nvPr/>
        </p:nvPicPr>
        <p:blipFill>
          <a:blip r:embed="rId3"/>
          <a:stretch>
            <a:fillRect/>
          </a:stretch>
        </p:blipFill>
        <p:spPr>
          <a:xfrm>
            <a:off x="1925306" y="766120"/>
            <a:ext cx="8750932" cy="5587244"/>
          </a:xfrm>
          <a:prstGeom prst="rect">
            <a:avLst/>
          </a:prstGeom>
        </p:spPr>
      </p:pic>
    </p:spTree>
    <p:extLst>
      <p:ext uri="{BB962C8B-B14F-4D97-AF65-F5344CB8AC3E}">
        <p14:creationId xmlns:p14="http://schemas.microsoft.com/office/powerpoint/2010/main" val="344286423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Quo </a:t>
            </a:r>
            <a:r>
              <a:rPr lang="en-US" sz="2400" i="1" dirty="0" err="1">
                <a:solidFill>
                  <a:srgbClr val="FFFF00"/>
                </a:solidFill>
                <a:ea typeface="Times New Roman" panose="02020603050405020304" pitchFamily="18" charset="0"/>
                <a:cs typeface="Arial" panose="020B0604020202020204" pitchFamily="34" charset="0"/>
              </a:rPr>
              <a:t>refugis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Remane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crudelis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amantem</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desere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clamavit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liceat</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tangere</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aspicere</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misero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praebere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alimenta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furori</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51369" y="4620873"/>
            <a:ext cx="11866606"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riep </a:t>
            </a:r>
            <a:r>
              <a:rPr lang="nl-NL" sz="2400" dirty="0">
                <a:solidFill>
                  <a:srgbClr val="00B0F0"/>
                </a:solidFill>
              </a:rPr>
              <a:t>hij: "Waarheen vlucht jij? Blijf en, wreedaard, je moet mij verliefde/je minnaar</a:t>
            </a:r>
          </a:p>
          <a:p>
            <a:pPr>
              <a:spcAft>
                <a:spcPts val="1000"/>
              </a:spcAft>
            </a:pPr>
            <a:r>
              <a:rPr lang="nl-NL" sz="2400" dirty="0">
                <a:solidFill>
                  <a:srgbClr val="00B0F0"/>
                </a:solidFill>
              </a:rPr>
              <a:t>niet verlaten; laat/moge het mogelijk zijn wat niet aan te raken is,</a:t>
            </a:r>
          </a:p>
          <a:p>
            <a:pPr>
              <a:spcAft>
                <a:spcPts val="1000"/>
              </a:spcAft>
            </a:pPr>
            <a:r>
              <a:rPr lang="nl-NL" sz="2400" dirty="0">
                <a:solidFill>
                  <a:srgbClr val="00B0F0"/>
                </a:solidFill>
              </a:rPr>
              <a:t>te zien en voedsel te verschaffen aan een ongelukkige hartstocht."</a:t>
            </a:r>
          </a:p>
        </p:txBody>
      </p:sp>
    </p:spTree>
    <p:extLst>
      <p:ext uri="{BB962C8B-B14F-4D97-AF65-F5344CB8AC3E}">
        <p14:creationId xmlns:p14="http://schemas.microsoft.com/office/powerpoint/2010/main" val="18148808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blijkt uit de woorden van Narcissus (“Waarheen vlucht jij?”)?</a:t>
            </a:r>
          </a:p>
          <a:p>
            <a:endParaRPr lang="nl-NL" sz="3200" dirty="0">
              <a:solidFill>
                <a:srgbClr val="92D050"/>
              </a:solidFill>
            </a:endParaRPr>
          </a:p>
          <a:p>
            <a:r>
              <a:rPr lang="nl-NL" sz="3200" dirty="0" smtClean="0">
                <a:solidFill>
                  <a:srgbClr val="92D050"/>
                </a:solidFill>
              </a:rPr>
              <a:t>A	dat hij toch weer twijfelt of hij zichzelf ziet</a:t>
            </a:r>
          </a:p>
          <a:p>
            <a:endParaRPr lang="nl-NL" sz="3200" dirty="0">
              <a:solidFill>
                <a:srgbClr val="92D050"/>
              </a:solidFill>
            </a:endParaRPr>
          </a:p>
          <a:p>
            <a:r>
              <a:rPr lang="nl-NL" sz="3200" dirty="0" smtClean="0">
                <a:solidFill>
                  <a:srgbClr val="92D050"/>
                </a:solidFill>
              </a:rPr>
              <a:t>B	dat hij denkt dat de ander laf is</a:t>
            </a:r>
          </a:p>
          <a:p>
            <a:endParaRPr lang="nl-NL" sz="3200" dirty="0">
              <a:solidFill>
                <a:srgbClr val="92D050"/>
              </a:solidFill>
            </a:endParaRPr>
          </a:p>
          <a:p>
            <a:r>
              <a:rPr lang="nl-NL" sz="3200" dirty="0" smtClean="0">
                <a:solidFill>
                  <a:srgbClr val="92D050"/>
                </a:solidFill>
              </a:rPr>
              <a:t>C	dat hij graag op de hoogte gehouden wil worden van alles</a:t>
            </a:r>
          </a:p>
          <a:p>
            <a:endParaRPr lang="nl-NL" sz="3200" dirty="0">
              <a:solidFill>
                <a:srgbClr val="92D050"/>
              </a:solidFill>
            </a:endParaRPr>
          </a:p>
          <a:p>
            <a:r>
              <a:rPr lang="nl-NL" sz="3200" dirty="0" smtClean="0">
                <a:solidFill>
                  <a:srgbClr val="92D050"/>
                </a:solidFill>
              </a:rPr>
              <a:t>D	dat hij het zichzelf kwalijk neemt dat hij ervandoor gaat</a:t>
            </a:r>
            <a:endParaRPr lang="en-US" sz="2800" dirty="0">
              <a:solidFill>
                <a:srgbClr val="92D050"/>
              </a:solidFill>
            </a:endParaRPr>
          </a:p>
        </p:txBody>
      </p: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99267412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stijlmiddel past Ovidius toe met “</a:t>
            </a:r>
            <a:r>
              <a:rPr lang="nl-NL" sz="3200" dirty="0" err="1" smtClean="0">
                <a:solidFill>
                  <a:schemeClr val="bg1"/>
                </a:solidFill>
              </a:rPr>
              <a:t>alimenta</a:t>
            </a:r>
            <a:r>
              <a:rPr lang="nl-NL" sz="3200" dirty="0" smtClean="0">
                <a:solidFill>
                  <a:schemeClr val="bg1"/>
                </a:solidFill>
              </a:rPr>
              <a:t>/voedsel”?</a:t>
            </a:r>
          </a:p>
          <a:p>
            <a:endParaRPr lang="nl-NL" sz="3200" dirty="0">
              <a:solidFill>
                <a:srgbClr val="92D050"/>
              </a:solidFill>
            </a:endParaRPr>
          </a:p>
          <a:p>
            <a:r>
              <a:rPr lang="nl-NL" sz="3200" dirty="0" smtClean="0">
                <a:solidFill>
                  <a:srgbClr val="92D050"/>
                </a:solidFill>
              </a:rPr>
              <a:t>A	personificatie: het is geen echt voedsel dat de hartstocht eet</a:t>
            </a:r>
          </a:p>
          <a:p>
            <a:endParaRPr lang="nl-NL" sz="3200" dirty="0">
              <a:solidFill>
                <a:srgbClr val="92D050"/>
              </a:solidFill>
            </a:endParaRPr>
          </a:p>
          <a:p>
            <a:r>
              <a:rPr lang="nl-NL" sz="3200" dirty="0" smtClean="0">
                <a:solidFill>
                  <a:srgbClr val="92D050"/>
                </a:solidFill>
              </a:rPr>
              <a:t>B	alliteratie: </a:t>
            </a:r>
            <a:r>
              <a:rPr lang="nl-NL" sz="3200" dirty="0" err="1" smtClean="0">
                <a:solidFill>
                  <a:srgbClr val="92D050"/>
                </a:solidFill>
              </a:rPr>
              <a:t>alimenta</a:t>
            </a:r>
            <a:r>
              <a:rPr lang="nl-NL" sz="3200" dirty="0" smtClean="0">
                <a:solidFill>
                  <a:srgbClr val="92D050"/>
                </a:solidFill>
              </a:rPr>
              <a:t> en voedsel hebben evenveel letters</a:t>
            </a:r>
          </a:p>
          <a:p>
            <a:endParaRPr lang="nl-NL" sz="3200" dirty="0">
              <a:solidFill>
                <a:srgbClr val="92D050"/>
              </a:solidFill>
            </a:endParaRPr>
          </a:p>
          <a:p>
            <a:r>
              <a:rPr lang="nl-NL" sz="3200" dirty="0" smtClean="0">
                <a:solidFill>
                  <a:srgbClr val="92D050"/>
                </a:solidFill>
              </a:rPr>
              <a:t>C	metonymia: de naam van de god Ali </a:t>
            </a:r>
            <a:r>
              <a:rPr lang="nl-NL" sz="3200" dirty="0" err="1" smtClean="0">
                <a:solidFill>
                  <a:srgbClr val="92D050"/>
                </a:solidFill>
              </a:rPr>
              <a:t>Menta</a:t>
            </a:r>
            <a:r>
              <a:rPr lang="nl-NL" sz="3200" dirty="0" smtClean="0">
                <a:solidFill>
                  <a:srgbClr val="92D050"/>
                </a:solidFill>
              </a:rPr>
              <a:t> i.p.v. eten</a:t>
            </a:r>
          </a:p>
          <a:p>
            <a:endParaRPr lang="nl-NL" sz="3200" dirty="0">
              <a:solidFill>
                <a:srgbClr val="92D050"/>
              </a:solidFill>
            </a:endParaRPr>
          </a:p>
          <a:p>
            <a:r>
              <a:rPr lang="nl-NL" sz="3200" dirty="0" smtClean="0">
                <a:solidFill>
                  <a:srgbClr val="92D050"/>
                </a:solidFill>
              </a:rPr>
              <a:t>D	metafoor: het is geen echt voedsel, dat zijn hartstocht voedt</a:t>
            </a:r>
            <a:endParaRPr lang="en-US" sz="2800" dirty="0">
              <a:solidFill>
                <a:srgbClr val="92D050"/>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40682029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489488" y="181231"/>
            <a:ext cx="6528487" cy="3416320"/>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dolet</a:t>
            </a:r>
            <a:r>
              <a:rPr lang="en-US" sz="2400" dirty="0">
                <a:solidFill>
                  <a:srgbClr val="FFFFFF"/>
                </a:solidFill>
                <a:ea typeface="Times New Roman" panose="02020603050405020304" pitchFamily="18" charset="0"/>
                <a:cs typeface="Arial" panose="020B0604020202020204" pitchFamily="34" charset="0"/>
              </a:rPr>
              <a:t>, summa </a:t>
            </a:r>
            <a:r>
              <a:rPr lang="en-US" sz="2400" dirty="0" err="1">
                <a:solidFill>
                  <a:srgbClr val="FFFFFF"/>
                </a:solidFill>
                <a:ea typeface="Times New Roman" panose="02020603050405020304" pitchFamily="18" charset="0"/>
                <a:cs typeface="Arial" panose="020B0604020202020204" pitchFamily="34" charset="0"/>
              </a:rPr>
              <a:t>vestem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deduxit</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ora</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nudaque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marmoreis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percussit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pectora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palmis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Pectora</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traxerunt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roseum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percussa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ruborem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non </a:t>
            </a:r>
            <a:r>
              <a:rPr lang="en-US" sz="2400" dirty="0" err="1">
                <a:solidFill>
                  <a:srgbClr val="FFFFFF"/>
                </a:solidFill>
                <a:ea typeface="Times New Roman" panose="02020603050405020304" pitchFamily="18" charset="0"/>
                <a:cs typeface="Arial" panose="020B0604020202020204" pitchFamily="34" charset="0"/>
              </a:rPr>
              <a:t>aliter</a:t>
            </a:r>
            <a:r>
              <a:rPr lang="en-US" sz="2400" dirty="0">
                <a:solidFill>
                  <a:srgbClr val="FFFFFF"/>
                </a:solidFill>
                <a:ea typeface="Times New Roman" panose="02020603050405020304" pitchFamily="18" charset="0"/>
                <a:cs typeface="Arial" panose="020B0604020202020204" pitchFamily="34" charset="0"/>
              </a:rPr>
              <a:t> quam </a:t>
            </a:r>
            <a:r>
              <a:rPr lang="en-US" sz="2400" dirty="0" err="1">
                <a:solidFill>
                  <a:srgbClr val="FFFFFF"/>
                </a:solidFill>
                <a:ea typeface="Times New Roman" panose="02020603050405020304" pitchFamily="18" charset="0"/>
                <a:cs typeface="Arial" panose="020B0604020202020204" pitchFamily="34" charset="0"/>
              </a:rPr>
              <a:t>poma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solent</a:t>
            </a:r>
            <a:r>
              <a:rPr lang="en-US" sz="2400" dirty="0">
                <a:solidFill>
                  <a:srgbClr val="FFFFFF"/>
                </a:solidFill>
                <a:ea typeface="Times New Roman" panose="02020603050405020304" pitchFamily="18" charset="0"/>
                <a:cs typeface="Arial" panose="020B0604020202020204" pitchFamily="34" charset="0"/>
              </a:rPr>
              <a:t>, quae candida parte,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parte </a:t>
            </a:r>
            <a:r>
              <a:rPr lang="en-US" sz="2400" dirty="0" err="1">
                <a:solidFill>
                  <a:srgbClr val="FFFFFF"/>
                </a:solidFill>
                <a:ea typeface="Times New Roman" panose="02020603050405020304" pitchFamily="18" charset="0"/>
                <a:cs typeface="Arial" panose="020B0604020202020204" pitchFamily="34" charset="0"/>
              </a:rPr>
              <a:t>rubent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variis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uva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racemis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ducere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purpureum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nondum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matura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colorem</a:t>
            </a:r>
            <a:r>
              <a:rPr lang="en-US" sz="2400" dirty="0">
                <a:solidFill>
                  <a:srgbClr val="FFFFFF"/>
                </a:solidFill>
                <a:ea typeface="Times New Roman" panose="02020603050405020304" pitchFamily="18" charset="0"/>
                <a:cs typeface="Arial" panose="020B0604020202020204" pitchFamily="34" charset="0"/>
              </a:rPr>
              <a:t>. </a:t>
            </a:r>
            <a:endParaRPr lang="en-US" sz="2400" dirty="0">
              <a:effectLst/>
              <a:ea typeface="Times New Roman" panose="02020603050405020304" pitchFamily="18" charset="0"/>
              <a:cs typeface="Times New Roman" panose="02020603050405020304" pitchFamily="18" charset="0"/>
            </a:endParaRPr>
          </a:p>
        </p:txBody>
      </p:sp>
      <p:sp>
        <p:nvSpPr>
          <p:cNvPr id="3" name="Rechthoek 2"/>
          <p:cNvSpPr/>
          <p:nvPr/>
        </p:nvSpPr>
        <p:spPr>
          <a:xfrm>
            <a:off x="168875" y="4367113"/>
            <a:ext cx="11874844" cy="2308324"/>
          </a:xfrm>
          <a:prstGeom prst="rect">
            <a:avLst/>
          </a:prstGeom>
        </p:spPr>
        <p:txBody>
          <a:bodyPr wrap="square">
            <a:spAutoFit/>
          </a:bodyPr>
          <a:lstStyle/>
          <a:p>
            <a:r>
              <a:rPr lang="en-US" sz="2400" dirty="0">
                <a:solidFill>
                  <a:srgbClr val="FF33CC"/>
                </a:solidFill>
              </a:rPr>
              <a:t>===========</a:t>
            </a:r>
          </a:p>
          <a:p>
            <a:r>
              <a:rPr lang="nl-NL" sz="2400" dirty="0" smtClean="0">
                <a:solidFill>
                  <a:srgbClr val="FF33CC"/>
                </a:solidFill>
              </a:rPr>
              <a:t>En </a:t>
            </a:r>
            <a:r>
              <a:rPr lang="nl-NL" sz="2400" dirty="0">
                <a:solidFill>
                  <a:srgbClr val="FF33CC"/>
                </a:solidFill>
              </a:rPr>
              <a:t>terwijl hij treurde, trok hij van bovenaf zijn kleed naar </a:t>
            </a:r>
            <a:r>
              <a:rPr lang="nl-NL" sz="2400" dirty="0" smtClean="0">
                <a:solidFill>
                  <a:srgbClr val="FF33CC"/>
                </a:solidFill>
              </a:rPr>
              <a:t>beneden en </a:t>
            </a:r>
            <a:r>
              <a:rPr lang="nl-NL" sz="2400" dirty="0">
                <a:solidFill>
                  <a:srgbClr val="FF33CC"/>
                </a:solidFill>
              </a:rPr>
              <a:t>sloeg met zijn </a:t>
            </a:r>
            <a:r>
              <a:rPr lang="nl-NL" sz="2400" dirty="0" smtClean="0">
                <a:solidFill>
                  <a:srgbClr val="FF33CC"/>
                </a:solidFill>
              </a:rPr>
              <a:t>marmer witte </a:t>
            </a:r>
            <a:r>
              <a:rPr lang="nl-NL" sz="2400" dirty="0">
                <a:solidFill>
                  <a:srgbClr val="FF33CC"/>
                </a:solidFill>
              </a:rPr>
              <a:t>handen op zijn blote borst</a:t>
            </a:r>
            <a:r>
              <a:rPr lang="nl-NL" sz="2400" dirty="0" smtClean="0">
                <a:solidFill>
                  <a:srgbClr val="FF33CC"/>
                </a:solidFill>
              </a:rPr>
              <a:t>. Z'n </a:t>
            </a:r>
            <a:r>
              <a:rPr lang="nl-NL" sz="2400" dirty="0">
                <a:solidFill>
                  <a:srgbClr val="FF33CC"/>
                </a:solidFill>
              </a:rPr>
              <a:t>borst kreeg, doordat erop geslagen was, een rozerode kleur</a:t>
            </a:r>
            <a:r>
              <a:rPr lang="nl-NL" sz="2400" dirty="0" smtClean="0">
                <a:solidFill>
                  <a:srgbClr val="FF33CC"/>
                </a:solidFill>
              </a:rPr>
              <a:t>, niet </a:t>
            </a:r>
            <a:r>
              <a:rPr lang="nl-NL" sz="2400" dirty="0">
                <a:solidFill>
                  <a:srgbClr val="FF33CC"/>
                </a:solidFill>
              </a:rPr>
              <a:t>anders dan appels gewoon zijn, die deels helderwit zijn</a:t>
            </a:r>
            <a:r>
              <a:rPr lang="nl-NL" sz="2400" dirty="0" smtClean="0">
                <a:solidFill>
                  <a:srgbClr val="FF33CC"/>
                </a:solidFill>
              </a:rPr>
              <a:t>, deels </a:t>
            </a:r>
            <a:r>
              <a:rPr lang="nl-NL" sz="2400" dirty="0">
                <a:solidFill>
                  <a:srgbClr val="FF33CC"/>
                </a:solidFill>
              </a:rPr>
              <a:t>rood zijn, of zoals een druif met veelkleurige stelen</a:t>
            </a:r>
            <a:r>
              <a:rPr lang="nl-NL" sz="2400" dirty="0" smtClean="0">
                <a:solidFill>
                  <a:srgbClr val="FF33CC"/>
                </a:solidFill>
              </a:rPr>
              <a:t>, wanneer </a:t>
            </a:r>
            <a:r>
              <a:rPr lang="nl-NL" sz="2400" dirty="0">
                <a:solidFill>
                  <a:srgbClr val="FF33CC"/>
                </a:solidFill>
              </a:rPr>
              <a:t>hij nog niet rijp is (daarna) een donkerrode kleur pleegt te krijgen.</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7778" r="99167"/>
                    </a14:imgEffect>
                  </a14:imgLayer>
                </a14:imgProps>
              </a:ext>
            </a:extLst>
          </a:blip>
          <a:srcRect l="9465" r="2042"/>
          <a:stretch/>
        </p:blipFill>
        <p:spPr>
          <a:xfrm>
            <a:off x="168875" y="520314"/>
            <a:ext cx="4424219" cy="3846799"/>
          </a:xfrm>
          <a:prstGeom prst="rect">
            <a:avLst/>
          </a:prstGeom>
        </p:spPr>
      </p:pic>
      <p:sp>
        <p:nvSpPr>
          <p:cNvPr id="9" name="Toelichting met afgeronde rechthoek 8"/>
          <p:cNvSpPr/>
          <p:nvPr/>
        </p:nvSpPr>
        <p:spPr>
          <a:xfrm>
            <a:off x="3398982" y="181231"/>
            <a:ext cx="1801091" cy="1047205"/>
          </a:xfrm>
          <a:prstGeom prst="wedgeRoundRectCallout">
            <a:avLst>
              <a:gd name="adj1" fmla="val -100320"/>
              <a:gd name="adj2" fmla="val 6955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Arme ik …</a:t>
            </a:r>
            <a:endParaRPr lang="en-US" sz="2400" dirty="0"/>
          </a:p>
        </p:txBody>
      </p:sp>
    </p:spTree>
    <p:extLst>
      <p:ext uri="{BB962C8B-B14F-4D97-AF65-F5344CB8AC3E}">
        <p14:creationId xmlns:p14="http://schemas.microsoft.com/office/powerpoint/2010/main" val="320262712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klopte er niet in het vorige plaatje?</a:t>
            </a:r>
          </a:p>
          <a:p>
            <a:endParaRPr lang="nl-NL" sz="3200" dirty="0">
              <a:solidFill>
                <a:srgbClr val="92D050"/>
              </a:solidFill>
            </a:endParaRPr>
          </a:p>
          <a:p>
            <a:r>
              <a:rPr lang="nl-NL" sz="3200" dirty="0" smtClean="0">
                <a:solidFill>
                  <a:srgbClr val="92D050"/>
                </a:solidFill>
              </a:rPr>
              <a:t>A	de borst van Narcissus is blank, niet donker</a:t>
            </a:r>
          </a:p>
          <a:p>
            <a:endParaRPr lang="nl-NL" sz="3200" dirty="0">
              <a:solidFill>
                <a:srgbClr val="92D050"/>
              </a:solidFill>
            </a:endParaRPr>
          </a:p>
          <a:p>
            <a:r>
              <a:rPr lang="nl-NL" sz="3200" dirty="0" smtClean="0">
                <a:solidFill>
                  <a:srgbClr val="92D050"/>
                </a:solidFill>
              </a:rPr>
              <a:t>B	Narcissus was nog te jong voor een baard</a:t>
            </a:r>
          </a:p>
          <a:p>
            <a:endParaRPr lang="nl-NL" sz="3200" dirty="0">
              <a:solidFill>
                <a:srgbClr val="92D050"/>
              </a:solidFill>
            </a:endParaRPr>
          </a:p>
          <a:p>
            <a:r>
              <a:rPr lang="nl-NL" sz="3200" dirty="0" smtClean="0">
                <a:solidFill>
                  <a:srgbClr val="92D050"/>
                </a:solidFill>
              </a:rPr>
              <a:t>C	Narcissus keek niet omhoog, maar omlaag naar het water</a:t>
            </a:r>
          </a:p>
          <a:p>
            <a:endParaRPr lang="nl-NL" sz="3200" dirty="0">
              <a:solidFill>
                <a:srgbClr val="92D050"/>
              </a:solidFill>
            </a:endParaRPr>
          </a:p>
          <a:p>
            <a:r>
              <a:rPr lang="nl-NL" sz="3200" dirty="0" smtClean="0">
                <a:solidFill>
                  <a:srgbClr val="92D050"/>
                </a:solidFill>
              </a:rPr>
              <a:t>D	het klopt best: Narcissus’ naam stond er ook bij</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7652755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Quae </a:t>
            </a:r>
            <a:r>
              <a:rPr lang="en-US" sz="2400" dirty="0" err="1">
                <a:solidFill>
                  <a:srgbClr val="FFFFFF"/>
                </a:solidFill>
                <a:ea typeface="Times New Roman" panose="02020603050405020304" pitchFamily="18" charset="0"/>
                <a:cs typeface="Arial" panose="020B0604020202020204" pitchFamily="34" charset="0"/>
              </a:rPr>
              <a:t>simul</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aspexit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liquefacta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rursus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unda</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non </a:t>
            </a:r>
            <a:r>
              <a:rPr lang="en-US" sz="2400" dirty="0" err="1">
                <a:solidFill>
                  <a:srgbClr val="FFFFFF"/>
                </a:solidFill>
                <a:ea typeface="Times New Roman" panose="02020603050405020304" pitchFamily="18" charset="0"/>
                <a:cs typeface="Arial" panose="020B0604020202020204" pitchFamily="34" charset="0"/>
              </a:rPr>
              <a:t>tulit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ulterius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intabescere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flavae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igne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levi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cerae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matutinaeque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pruinae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sole </a:t>
            </a:r>
            <a:r>
              <a:rPr lang="en-US" sz="2400" dirty="0" err="1">
                <a:solidFill>
                  <a:srgbClr val="FFFFFF"/>
                </a:solidFill>
                <a:ea typeface="Times New Roman" panose="02020603050405020304" pitchFamily="18" charset="0"/>
                <a:cs typeface="Arial" panose="020B0604020202020204" pitchFamily="34" charset="0"/>
              </a:rPr>
              <a:t>tepente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solent</a:t>
            </a:r>
            <a:r>
              <a:rPr lang="en-US" sz="2400" dirty="0">
                <a:solidFill>
                  <a:srgbClr val="FFFFFF"/>
                </a:solidFill>
                <a:ea typeface="Times New Roman" panose="02020603050405020304" pitchFamily="18" charset="0"/>
                <a:cs typeface="Arial" panose="020B0604020202020204" pitchFamily="34" charset="0"/>
              </a:rPr>
              <a:t>, sic </a:t>
            </a:r>
            <a:r>
              <a:rPr lang="en-US" sz="2400" dirty="0" err="1">
                <a:solidFill>
                  <a:srgbClr val="FFFFFF"/>
                </a:solidFill>
                <a:ea typeface="Times New Roman" panose="02020603050405020304" pitchFamily="18" charset="0"/>
                <a:cs typeface="Arial" panose="020B0604020202020204" pitchFamily="34" charset="0"/>
              </a:rPr>
              <a:t>attenuatus</a:t>
            </a:r>
            <a:r>
              <a:rPr lang="en-US" sz="2400" dirty="0">
                <a:solidFill>
                  <a:srgbClr val="FFFFFF"/>
                </a:solidFill>
                <a:ea typeface="Times New Roman" panose="02020603050405020304" pitchFamily="18" charset="0"/>
                <a:cs typeface="Arial" panose="020B0604020202020204" pitchFamily="34" charset="0"/>
              </a:rPr>
              <a:t> amore</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liquitur</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tecto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paulatim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carpitur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igni</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51369" y="3543350"/>
            <a:ext cx="11866606"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Zodra </a:t>
            </a:r>
            <a:r>
              <a:rPr lang="nl-NL" sz="2400" dirty="0">
                <a:solidFill>
                  <a:srgbClr val="00B0F0"/>
                </a:solidFill>
              </a:rPr>
              <a:t>hij die in het water zag/had gezien, dat weer helder geworden was,</a:t>
            </a:r>
          </a:p>
          <a:p>
            <a:pPr>
              <a:spcAft>
                <a:spcPts val="1000"/>
              </a:spcAft>
            </a:pPr>
            <a:r>
              <a:rPr lang="nl-NL" sz="2400" dirty="0">
                <a:solidFill>
                  <a:srgbClr val="00B0F0"/>
                </a:solidFill>
              </a:rPr>
              <a:t>verdroeg hij het niet langer, nee, zoals gele was</a:t>
            </a:r>
          </a:p>
          <a:p>
            <a:pPr>
              <a:spcAft>
                <a:spcPts val="1000"/>
              </a:spcAft>
            </a:pPr>
            <a:r>
              <a:rPr lang="nl-NL" sz="2400" dirty="0">
                <a:solidFill>
                  <a:srgbClr val="00B0F0"/>
                </a:solidFill>
              </a:rPr>
              <a:t>door weinig vuur en ochtenddauw, wanneer de zon warm is</a:t>
            </a:r>
          </a:p>
          <a:p>
            <a:pPr>
              <a:spcAft>
                <a:spcPts val="1000"/>
              </a:spcAft>
            </a:pPr>
            <a:r>
              <a:rPr lang="nl-NL" sz="2400" dirty="0">
                <a:solidFill>
                  <a:srgbClr val="00B0F0"/>
                </a:solidFill>
              </a:rPr>
              <a:t>pleegt te smelten, zo, verzwakt door de liefde,</a:t>
            </a:r>
          </a:p>
          <a:p>
            <a:pPr>
              <a:spcAft>
                <a:spcPts val="1000"/>
              </a:spcAft>
            </a:pPr>
            <a:r>
              <a:rPr lang="nl-NL" sz="2400" dirty="0">
                <a:solidFill>
                  <a:srgbClr val="00B0F0"/>
                </a:solidFill>
              </a:rPr>
              <a:t>smelt/smolt hij en wordt/werd langzaam door een verborgen vuur verteerd.</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7917" b="92083" l="3962" r="94612"/>
                    </a14:imgEffect>
                  </a14:imgLayer>
                </a14:imgProps>
              </a:ext>
            </a:extLst>
          </a:blip>
          <a:srcRect l="5021" t="8434" r="7119" b="9064"/>
          <a:stretch/>
        </p:blipFill>
        <p:spPr>
          <a:xfrm>
            <a:off x="7488194" y="782595"/>
            <a:ext cx="3863547" cy="2759676"/>
          </a:xfrm>
          <a:prstGeom prst="rect">
            <a:avLst/>
          </a:prstGeom>
        </p:spPr>
      </p:pic>
    </p:spTree>
    <p:extLst>
      <p:ext uri="{BB962C8B-B14F-4D97-AF65-F5344CB8AC3E}">
        <p14:creationId xmlns:p14="http://schemas.microsoft.com/office/powerpoint/2010/main" val="39143785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lkvormige toelichting 11"/>
          <p:cNvSpPr/>
          <p:nvPr/>
        </p:nvSpPr>
        <p:spPr>
          <a:xfrm>
            <a:off x="0" y="1865943"/>
            <a:ext cx="3334327" cy="1228239"/>
          </a:xfrm>
          <a:prstGeom prst="cloudCallout">
            <a:avLst>
              <a:gd name="adj1" fmla="val 62191"/>
              <a:gd name="adj2" fmla="val -3392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Die chick is loco. Ik heet Narcissus, bitch</a:t>
            </a:r>
            <a:endParaRPr lang="en-US" sz="2000" dirty="0"/>
          </a:p>
        </p:txBody>
      </p:sp>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697068"/>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neque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iam</a:t>
            </a:r>
            <a:r>
              <a:rPr lang="en-US" sz="2400" dirty="0">
                <a:solidFill>
                  <a:srgbClr val="FFFFFF"/>
                </a:solidFill>
                <a:ea typeface="Times New Roman" panose="02020603050405020304" pitchFamily="18" charset="0"/>
                <a:cs typeface="Arial" panose="020B0604020202020204" pitchFamily="34" charset="0"/>
              </a:rPr>
              <a:t> color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mixto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candore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rubori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vigor et vires et quae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visa </a:t>
            </a:r>
            <a:r>
              <a:rPr lang="en-US" sz="2400" dirty="0" err="1">
                <a:solidFill>
                  <a:srgbClr val="FFFFFF"/>
                </a:solidFill>
                <a:ea typeface="Times New Roman" panose="02020603050405020304" pitchFamily="18" charset="0"/>
                <a:cs typeface="Arial" panose="020B0604020202020204" pitchFamily="34" charset="0"/>
              </a:rPr>
              <a:t>placebant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corpus </a:t>
            </a:r>
            <a:r>
              <a:rPr lang="en-US" sz="2400" dirty="0" err="1">
                <a:solidFill>
                  <a:srgbClr val="FFFFFF"/>
                </a:solidFill>
                <a:ea typeface="Times New Roman" panose="02020603050405020304" pitchFamily="18" charset="0"/>
                <a:cs typeface="Arial" panose="020B0604020202020204" pitchFamily="34" charset="0"/>
              </a:rPr>
              <a:t>remanet</a:t>
            </a:r>
            <a:r>
              <a:rPr lang="en-US" sz="2400" dirty="0">
                <a:solidFill>
                  <a:srgbClr val="FFFFFF"/>
                </a:solidFill>
                <a:ea typeface="Times New Roman" panose="02020603050405020304" pitchFamily="18" charset="0"/>
                <a:cs typeface="Arial" panose="020B0604020202020204" pitchFamily="34" charset="0"/>
              </a:rPr>
              <a:t>, quondam quod </a:t>
            </a:r>
            <a:r>
              <a:rPr lang="en-US" sz="2400" dirty="0" err="1">
                <a:solidFill>
                  <a:srgbClr val="FFFFFF"/>
                </a:solidFill>
                <a:ea typeface="Times New Roman" panose="02020603050405020304" pitchFamily="18" charset="0"/>
                <a:cs typeface="Arial" panose="020B0604020202020204" pitchFamily="34" charset="0"/>
              </a:rPr>
              <a:t>amaverat</a:t>
            </a:r>
            <a:r>
              <a:rPr lang="en-US" sz="2400" dirty="0">
                <a:solidFill>
                  <a:srgbClr val="FFFFFF"/>
                </a:solidFill>
                <a:ea typeface="Times New Roman" panose="02020603050405020304" pitchFamily="18" charset="0"/>
                <a:cs typeface="Arial" panose="020B0604020202020204" pitchFamily="34" charset="0"/>
              </a:rPr>
              <a:t> Echo.</a:t>
            </a:r>
            <a:endParaRPr lang="en-US" sz="2400" dirty="0"/>
          </a:p>
        </p:txBody>
      </p:sp>
      <p:sp>
        <p:nvSpPr>
          <p:cNvPr id="3" name="Rechthoek 2"/>
          <p:cNvSpPr/>
          <p:nvPr/>
        </p:nvSpPr>
        <p:spPr>
          <a:xfrm>
            <a:off x="168873" y="4469709"/>
            <a:ext cx="11841893"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niet meer is zijn kleur van/met een blankheid vermengd met een rode kleur ,</a:t>
            </a:r>
          </a:p>
          <a:p>
            <a:pPr>
              <a:spcAft>
                <a:spcPts val="1000"/>
              </a:spcAft>
            </a:pPr>
            <a:r>
              <a:rPr lang="nl-NL" sz="2400" dirty="0">
                <a:solidFill>
                  <a:srgbClr val="00B0F0"/>
                </a:solidFill>
              </a:rPr>
              <a:t>en ook niet blijven zijn vitaliteit en zijn krachten en wat, zojuist nog gezien, beviel,</a:t>
            </a:r>
          </a:p>
          <a:p>
            <a:pPr>
              <a:spcAft>
                <a:spcPts val="1000"/>
              </a:spcAft>
            </a:pPr>
            <a:r>
              <a:rPr lang="nl-NL" sz="2400" dirty="0">
                <a:solidFill>
                  <a:srgbClr val="00B0F0"/>
                </a:solidFill>
              </a:rPr>
              <a:t>bestaan en ook niet zijn lichaam, dat Echo ooit bemind had.</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3483" b="100000" l="4000" r="99200"/>
                    </a14:imgEffect>
                  </a14:imgLayer>
                </a14:imgProps>
              </a:ext>
            </a:extLst>
          </a:blip>
          <a:stretch>
            <a:fillRect/>
          </a:stretch>
        </p:blipFill>
        <p:spPr>
          <a:xfrm>
            <a:off x="2981486" y="1865943"/>
            <a:ext cx="3431317" cy="2758779"/>
          </a:xfrm>
          <a:prstGeom prst="rect">
            <a:avLst/>
          </a:prstGeom>
        </p:spPr>
      </p:pic>
      <p:pic>
        <p:nvPicPr>
          <p:cNvPr id="9" name="Afbeelding 8"/>
          <p:cNvPicPr>
            <a:picLocks noChangeAspect="1"/>
          </p:cNvPicPr>
          <p:nvPr/>
        </p:nvPicPr>
        <p:blipFill>
          <a:blip r:embed="rId5"/>
          <a:stretch>
            <a:fillRect/>
          </a:stretch>
        </p:blipFill>
        <p:spPr>
          <a:xfrm>
            <a:off x="6879378" y="168875"/>
            <a:ext cx="5138597" cy="4110878"/>
          </a:xfrm>
          <a:prstGeom prst="rect">
            <a:avLst/>
          </a:prstGeom>
        </p:spPr>
      </p:pic>
      <p:sp>
        <p:nvSpPr>
          <p:cNvPr id="10" name="Wolkvormige toelichting 9"/>
          <p:cNvSpPr/>
          <p:nvPr/>
        </p:nvSpPr>
        <p:spPr>
          <a:xfrm>
            <a:off x="8405091" y="337751"/>
            <a:ext cx="2068945" cy="844504"/>
          </a:xfrm>
          <a:prstGeom prst="cloudCallout">
            <a:avLst>
              <a:gd name="adj1" fmla="val 74256"/>
              <a:gd name="adj2" fmla="val -195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Wat doet hij nou</a:t>
            </a:r>
            <a:r>
              <a:rPr lang="nl-NL" dirty="0" smtClean="0"/>
              <a:t>?</a:t>
            </a:r>
            <a:endParaRPr lang="en-US" dirty="0"/>
          </a:p>
        </p:txBody>
      </p:sp>
      <p:sp>
        <p:nvSpPr>
          <p:cNvPr id="11" name="Ovale toelichting 10"/>
          <p:cNvSpPr/>
          <p:nvPr/>
        </p:nvSpPr>
        <p:spPr>
          <a:xfrm>
            <a:off x="6313961" y="2765041"/>
            <a:ext cx="1764145" cy="960582"/>
          </a:xfrm>
          <a:prstGeom prst="wedgeEllipseCallout">
            <a:avLst>
              <a:gd name="adj1" fmla="val -99367"/>
              <a:gd name="adj2" fmla="val -38462"/>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Kom suikertje!</a:t>
            </a:r>
            <a:endParaRPr lang="en-US" sz="2000" dirty="0"/>
          </a:p>
        </p:txBody>
      </p:sp>
    </p:spTree>
    <p:extLst>
      <p:ext uri="{BB962C8B-B14F-4D97-AF65-F5344CB8AC3E}">
        <p14:creationId xmlns:p14="http://schemas.microsoft.com/office/powerpoint/2010/main" val="4495628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Dacht dat het verhaal over Narcissus ging. Wie is dan Echo?</a:t>
            </a:r>
          </a:p>
          <a:p>
            <a:endParaRPr lang="nl-NL" sz="3200" dirty="0">
              <a:solidFill>
                <a:srgbClr val="92D050"/>
              </a:solidFill>
            </a:endParaRPr>
          </a:p>
          <a:p>
            <a:r>
              <a:rPr lang="nl-NL" sz="3200" dirty="0" smtClean="0">
                <a:solidFill>
                  <a:srgbClr val="92D050"/>
                </a:solidFill>
              </a:rPr>
              <a:t>A	zij wilde Narcissus, maar die wees haar af</a:t>
            </a:r>
          </a:p>
          <a:p>
            <a:endParaRPr lang="nl-NL" sz="3200" dirty="0">
              <a:solidFill>
                <a:srgbClr val="92D050"/>
              </a:solidFill>
            </a:endParaRPr>
          </a:p>
          <a:p>
            <a:r>
              <a:rPr lang="nl-NL" sz="3200" dirty="0" smtClean="0">
                <a:solidFill>
                  <a:srgbClr val="92D050"/>
                </a:solidFill>
              </a:rPr>
              <a:t>B	zij kon alleen laatste klanken herhalen door een straf van Juno</a:t>
            </a:r>
          </a:p>
          <a:p>
            <a:endParaRPr lang="nl-NL" sz="3200" dirty="0">
              <a:solidFill>
                <a:srgbClr val="92D050"/>
              </a:solidFill>
            </a:endParaRPr>
          </a:p>
          <a:p>
            <a:r>
              <a:rPr lang="nl-NL" sz="3200" dirty="0" smtClean="0">
                <a:solidFill>
                  <a:srgbClr val="92D050"/>
                </a:solidFill>
              </a:rPr>
              <a:t>C	antwoorden A  en B  zijn allebei goed</a:t>
            </a:r>
          </a:p>
          <a:p>
            <a:endParaRPr lang="nl-NL" sz="3200" dirty="0">
              <a:solidFill>
                <a:srgbClr val="92D050"/>
              </a:solidFill>
            </a:endParaRPr>
          </a:p>
          <a:p>
            <a:r>
              <a:rPr lang="nl-NL" sz="3200" dirty="0" smtClean="0">
                <a:solidFill>
                  <a:srgbClr val="92D050"/>
                </a:solidFill>
              </a:rPr>
              <a:t>D	</a:t>
            </a:r>
            <a:r>
              <a:rPr lang="nl-NL" sz="3200" dirty="0">
                <a:solidFill>
                  <a:srgbClr val="92D050"/>
                </a:solidFill>
              </a:rPr>
              <a:t> antwoorden A  en B  zijn allebei </a:t>
            </a:r>
            <a:r>
              <a:rPr lang="nl-NL" sz="3200" dirty="0" smtClean="0">
                <a:solidFill>
                  <a:srgbClr val="92D050"/>
                </a:solidFill>
              </a:rPr>
              <a:t>fout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8178411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188 dia’s te gaan</a:t>
            </a:r>
            <a:endParaRPr lang="en-US" sz="4800" dirty="0"/>
          </a:p>
        </p:txBody>
      </p:sp>
    </p:spTree>
    <p:extLst>
      <p:ext uri="{BB962C8B-B14F-4D97-AF65-F5344CB8AC3E}">
        <p14:creationId xmlns:p14="http://schemas.microsoft.com/office/powerpoint/2010/main" val="12235104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129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Perseus</a:t>
            </a:r>
            <a:endParaRPr lang="en-US" sz="8000" dirty="0">
              <a:solidFill>
                <a:schemeClr val="bg1"/>
              </a:solidFill>
              <a:latin typeface="+mn-lt"/>
            </a:endParaRPr>
          </a:p>
        </p:txBody>
      </p:sp>
      <p:pic>
        <p:nvPicPr>
          <p:cNvPr id="22530" name="Picture 2" descr="http://www.rmg.co.uk/stories-of-the-skies/perseus-andromeda/story/upload/img/7_20030317101004.jpg"/>
          <p:cNvPicPr>
            <a:picLocks noChangeAspect="1" noChangeArrowheads="1"/>
          </p:cNvPicPr>
          <p:nvPr/>
        </p:nvPicPr>
        <p:blipFill rotWithShape="1">
          <a:blip r:embed="rId3">
            <a:extLst>
              <a:ext uri="{28A0092B-C50C-407E-A947-70E740481C1C}">
                <a14:useLocalDpi xmlns:a14="http://schemas.microsoft.com/office/drawing/2010/main" val="0"/>
              </a:ext>
            </a:extLst>
          </a:blip>
          <a:srcRect t="2661" b="5043"/>
          <a:stretch/>
        </p:blipFill>
        <p:spPr bwMode="auto">
          <a:xfrm>
            <a:off x="3840885" y="2734962"/>
            <a:ext cx="4675043" cy="325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28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p:cNvPicPr>
            <a:picLocks noChangeAspect="1"/>
          </p:cNvPicPr>
          <p:nvPr/>
        </p:nvPicPr>
        <p:blipFill>
          <a:blip r:embed="rId3"/>
          <a:stretch>
            <a:fillRect/>
          </a:stretch>
        </p:blipFill>
        <p:spPr>
          <a:xfrm>
            <a:off x="3929449" y="382908"/>
            <a:ext cx="4262684" cy="5993178"/>
          </a:xfrm>
          <a:prstGeom prst="rect">
            <a:avLst/>
          </a:prstGeom>
        </p:spPr>
      </p:pic>
    </p:spTree>
    <p:extLst>
      <p:ext uri="{BB962C8B-B14F-4D97-AF65-F5344CB8AC3E}">
        <p14:creationId xmlns:p14="http://schemas.microsoft.com/office/powerpoint/2010/main" val="27025236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en Andromeda</a:t>
            </a:r>
            <a:endParaRPr lang="en-US" sz="8000" dirty="0">
              <a:solidFill>
                <a:schemeClr val="bg1"/>
              </a:solidFill>
              <a:latin typeface="+mn-lt"/>
            </a:endParaRPr>
          </a:p>
        </p:txBody>
      </p:sp>
      <p:pic>
        <p:nvPicPr>
          <p:cNvPr id="23554" name="Picture 2" descr="http://reproarte.com/images/stories/virtuemart/product/delacroix_eugene/0306-0217_perseus_und_andromeda.jpg"/>
          <p:cNvPicPr>
            <a:picLocks noChangeAspect="1" noChangeArrowheads="1"/>
          </p:cNvPicPr>
          <p:nvPr/>
        </p:nvPicPr>
        <p:blipFill rotWithShape="1">
          <a:blip r:embed="rId3">
            <a:extLst>
              <a:ext uri="{28A0092B-C50C-407E-A947-70E740481C1C}">
                <a14:useLocalDpi xmlns:a14="http://schemas.microsoft.com/office/drawing/2010/main" val="0"/>
              </a:ext>
            </a:extLst>
          </a:blip>
          <a:srcRect l="34524" r="8333" b="12893"/>
          <a:stretch/>
        </p:blipFill>
        <p:spPr bwMode="auto">
          <a:xfrm>
            <a:off x="5209308" y="2734962"/>
            <a:ext cx="1773382" cy="34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2108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Clauserat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Hippotades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Aetnaeo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carcere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ventos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admonitorque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operum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caelo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clarissimus</a:t>
            </a:r>
            <a:r>
              <a:rPr lang="en-US" sz="2400" dirty="0">
                <a:solidFill>
                  <a:srgbClr val="FFFFFF"/>
                </a:solidFill>
                <a:ea typeface="Times New Roman" panose="02020603050405020304" pitchFamily="18" charset="0"/>
                <a:cs typeface="Arial" panose="020B0604020202020204" pitchFamily="34" charset="0"/>
              </a:rPr>
              <a:t> alto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Lucifer </a:t>
            </a:r>
            <a:r>
              <a:rPr lang="en-US" sz="2400" dirty="0" err="1">
                <a:solidFill>
                  <a:srgbClr val="FFFFFF"/>
                </a:solidFill>
                <a:ea typeface="Times New Roman" panose="02020603050405020304" pitchFamily="18" charset="0"/>
                <a:cs typeface="Arial" panose="020B0604020202020204" pitchFamily="34" charset="0"/>
              </a:rPr>
              <a:t>ortus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ligat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resumptis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parte ab </a:t>
            </a:r>
            <a:r>
              <a:rPr lang="en-US" sz="2400" dirty="0" err="1">
                <a:solidFill>
                  <a:srgbClr val="FFFFFF"/>
                </a:solidFill>
                <a:ea typeface="Times New Roman" panose="02020603050405020304" pitchFamily="18" charset="0"/>
                <a:cs typeface="Arial" panose="020B0604020202020204" pitchFamily="34" charset="0"/>
              </a:rPr>
              <a:t>utraque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pedes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teloque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accingitur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unco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liquidum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talaribus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findit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3711309"/>
            <a:ext cx="11833655"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De zoon van </a:t>
            </a:r>
            <a:r>
              <a:rPr lang="nl-NL" sz="2400" dirty="0" err="1" smtClean="0">
                <a:solidFill>
                  <a:srgbClr val="00B0F0"/>
                </a:solidFill>
              </a:rPr>
              <a:t>Hippotes</a:t>
            </a:r>
            <a:r>
              <a:rPr lang="nl-NL" sz="2400" dirty="0" smtClean="0">
                <a:solidFill>
                  <a:srgbClr val="00B0F0"/>
                </a:solidFill>
              </a:rPr>
              <a:t> had de winden opgesloten in de kerker van de Etna,</a:t>
            </a:r>
          </a:p>
          <a:p>
            <a:pPr>
              <a:spcAft>
                <a:spcPts val="1000"/>
              </a:spcAft>
            </a:pPr>
            <a:r>
              <a:rPr lang="nl-NL" sz="2400" dirty="0" smtClean="0">
                <a:solidFill>
                  <a:srgbClr val="00B0F0"/>
                </a:solidFill>
              </a:rPr>
              <a:t>en </a:t>
            </a:r>
            <a:r>
              <a:rPr lang="nl-NL" sz="2400" dirty="0">
                <a:solidFill>
                  <a:srgbClr val="00B0F0"/>
                </a:solidFill>
              </a:rPr>
              <a:t>als aanspoorder van werken was in de hoge hemel zeer helder</a:t>
            </a:r>
          </a:p>
          <a:p>
            <a:pPr>
              <a:spcAft>
                <a:spcPts val="1000"/>
              </a:spcAft>
            </a:pPr>
            <a:r>
              <a:rPr lang="nl-NL" sz="2400" dirty="0">
                <a:solidFill>
                  <a:srgbClr val="00B0F0"/>
                </a:solidFill>
              </a:rPr>
              <a:t>Lucifer opgekomen: hij omwindt, na de vleugels weer te hebben opgepakt, zijn voeten aan </a:t>
            </a:r>
          </a:p>
          <a:p>
            <a:pPr>
              <a:spcAft>
                <a:spcPts val="1000"/>
              </a:spcAft>
            </a:pPr>
            <a:r>
              <a:rPr lang="nl-NL" sz="2400" dirty="0">
                <a:solidFill>
                  <a:srgbClr val="00B0F0"/>
                </a:solidFill>
              </a:rPr>
              <a:t>allebei de kanten daarmee en omgordt zich met een kromzwaard</a:t>
            </a:r>
          </a:p>
          <a:p>
            <a:pPr>
              <a:spcAft>
                <a:spcPts val="1000"/>
              </a:spcAft>
            </a:pPr>
            <a:r>
              <a:rPr lang="nl-NL" sz="2400" dirty="0">
                <a:solidFill>
                  <a:srgbClr val="00B0F0"/>
                </a:solidFill>
              </a:rPr>
              <a:t>en hij splijt de heldere lucht door het bewegen van zijn vleugelschoenen.</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96957" l="20870" r="81304"/>
                    </a14:imgEffect>
                  </a14:imgLayer>
                </a14:imgProps>
              </a:ext>
            </a:extLst>
          </a:blip>
          <a:srcRect l="19954" r="23169"/>
          <a:stretch/>
        </p:blipFill>
        <p:spPr>
          <a:xfrm>
            <a:off x="6417964" y="801156"/>
            <a:ext cx="1939636" cy="3410208"/>
          </a:xfrm>
          <a:prstGeom prst="rect">
            <a:avLst/>
          </a:prstGeom>
        </p:spPr>
      </p:pic>
      <p:sp>
        <p:nvSpPr>
          <p:cNvPr id="9" name="Ovale toelichting 8"/>
          <p:cNvSpPr/>
          <p:nvPr/>
        </p:nvSpPr>
        <p:spPr>
          <a:xfrm>
            <a:off x="8373047" y="168117"/>
            <a:ext cx="3644928" cy="1699491"/>
          </a:xfrm>
          <a:prstGeom prst="wedgeEllipseCallout">
            <a:avLst>
              <a:gd name="adj1" fmla="val -79369"/>
              <a:gd name="adj2" fmla="val 34239"/>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Kijk, dat was van Medusa. Wat ben ik toch dapper!</a:t>
            </a:r>
            <a:endParaRPr lang="en-US" sz="2000" dirty="0"/>
          </a:p>
        </p:txBody>
      </p:sp>
      <p:pic>
        <p:nvPicPr>
          <p:cNvPr id="21506" name="Picture 2" descr="http://www.rmg.co.uk/stories-of-the-skies/perseus-andromeda/story/upload/img/7_20030317101004.jpg"/>
          <p:cNvPicPr>
            <a:picLocks noChangeAspect="1" noChangeArrowheads="1"/>
          </p:cNvPicPr>
          <p:nvPr/>
        </p:nvPicPr>
        <p:blipFill rotWithShape="1">
          <a:blip r:embed="rId5">
            <a:extLst>
              <a:ext uri="{28A0092B-C50C-407E-A947-70E740481C1C}">
                <a14:useLocalDpi xmlns:a14="http://schemas.microsoft.com/office/drawing/2010/main" val="0"/>
              </a:ext>
            </a:extLst>
          </a:blip>
          <a:srcRect t="3974" b="6015"/>
          <a:stretch/>
        </p:blipFill>
        <p:spPr bwMode="auto">
          <a:xfrm>
            <a:off x="9097841" y="2288569"/>
            <a:ext cx="2920134" cy="198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2425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zit het met het verteltempo in voorgaande passage?</a:t>
            </a:r>
          </a:p>
          <a:p>
            <a:endParaRPr lang="nl-NL" sz="3200" dirty="0">
              <a:solidFill>
                <a:srgbClr val="92D050"/>
              </a:solidFill>
            </a:endParaRPr>
          </a:p>
          <a:p>
            <a:r>
              <a:rPr lang="nl-NL" sz="3200" dirty="0" smtClean="0">
                <a:solidFill>
                  <a:srgbClr val="92D050"/>
                </a:solidFill>
              </a:rPr>
              <a:t>A	erg hoog: hoe het dag wordt is niet zo interessant</a:t>
            </a:r>
          </a:p>
          <a:p>
            <a:endParaRPr lang="nl-NL" sz="3200" dirty="0">
              <a:solidFill>
                <a:srgbClr val="92D050"/>
              </a:solidFill>
            </a:endParaRPr>
          </a:p>
          <a:p>
            <a:r>
              <a:rPr lang="nl-NL" sz="3200" dirty="0" smtClean="0">
                <a:solidFill>
                  <a:srgbClr val="92D050"/>
                </a:solidFill>
              </a:rPr>
              <a:t>B	erg laag: hoe het dag wordt, wordt in wel 2 regels beschreven</a:t>
            </a:r>
          </a:p>
          <a:p>
            <a:endParaRPr lang="nl-NL" sz="3200" dirty="0">
              <a:solidFill>
                <a:srgbClr val="92D050"/>
              </a:solidFill>
            </a:endParaRPr>
          </a:p>
          <a:p>
            <a:r>
              <a:rPr lang="nl-NL" sz="3200" dirty="0" smtClean="0">
                <a:solidFill>
                  <a:srgbClr val="92D050"/>
                </a:solidFill>
              </a:rPr>
              <a:t>C	ongeveer gelijk. Waaraan? Oh ja…..</a:t>
            </a:r>
          </a:p>
          <a:p>
            <a:endParaRPr lang="nl-NL" sz="3200" dirty="0">
              <a:solidFill>
                <a:srgbClr val="92D050"/>
              </a:solidFill>
            </a:endParaRPr>
          </a:p>
          <a:p>
            <a:r>
              <a:rPr lang="nl-NL" sz="3200" dirty="0" smtClean="0">
                <a:solidFill>
                  <a:srgbClr val="92D050"/>
                </a:solidFill>
              </a:rPr>
              <a:t>D	</a:t>
            </a:r>
            <a:r>
              <a:rPr lang="nl-NL" sz="3200" dirty="0">
                <a:solidFill>
                  <a:srgbClr val="92D050"/>
                </a:solidFill>
              </a:rPr>
              <a:t> </a:t>
            </a:r>
            <a:r>
              <a:rPr lang="nl-NL" sz="3200" dirty="0" smtClean="0">
                <a:solidFill>
                  <a:srgbClr val="92D050"/>
                </a:solidFill>
              </a:rPr>
              <a:t>best hoog: Lucifer zit helemaal in de hemel, dus ja, best hoog</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2990265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508958" y="168875"/>
            <a:ext cx="6509017"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Gentibus</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innumeris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circumque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infraque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relictis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Aethiopum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populos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Cepheaque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conspicit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arva</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Illic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immeritam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maternae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pendere</a:t>
            </a:r>
            <a:r>
              <a:rPr lang="en-US" sz="2400" dirty="0">
                <a:solidFill>
                  <a:srgbClr val="FFFFFF"/>
                </a:solidFill>
                <a:ea typeface="Times New Roman" panose="02020603050405020304" pitchFamily="18" charset="0"/>
                <a:cs typeface="Arial" panose="020B0604020202020204" pitchFamily="34" charset="0"/>
              </a:rPr>
              <a:t> linguae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Andromedan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poenas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iniustus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iusserat</a:t>
            </a:r>
            <a:r>
              <a:rPr lang="en-US" sz="2400" dirty="0">
                <a:solidFill>
                  <a:srgbClr val="FFFFFF"/>
                </a:solidFill>
                <a:ea typeface="Times New Roman" panose="02020603050405020304" pitchFamily="18" charset="0"/>
                <a:cs typeface="Arial" panose="020B0604020202020204" pitchFamily="34" charset="0"/>
              </a:rPr>
              <a:t> Ammon.</a:t>
            </a:r>
            <a:endParaRPr lang="en-US" sz="2400" dirty="0"/>
          </a:p>
        </p:txBody>
      </p:sp>
      <p:sp>
        <p:nvSpPr>
          <p:cNvPr id="3" name="Rechthoek 2"/>
          <p:cNvSpPr/>
          <p:nvPr/>
        </p:nvSpPr>
        <p:spPr>
          <a:xfrm>
            <a:off x="168873" y="4204554"/>
            <a:ext cx="11833655"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Na </a:t>
            </a:r>
            <a:r>
              <a:rPr lang="nl-NL" sz="2400" dirty="0">
                <a:solidFill>
                  <a:srgbClr val="FF33CC"/>
                </a:solidFill>
              </a:rPr>
              <a:t>én rondom én onder zich talloze volkeren achter zich te hebben </a:t>
            </a:r>
            <a:r>
              <a:rPr lang="nl-NL" sz="2400" dirty="0" smtClean="0">
                <a:solidFill>
                  <a:srgbClr val="FF33CC"/>
                </a:solidFill>
              </a:rPr>
              <a:t>gelaten ontwaart </a:t>
            </a:r>
            <a:r>
              <a:rPr lang="nl-NL" sz="2400" dirty="0">
                <a:solidFill>
                  <a:srgbClr val="FF33CC"/>
                </a:solidFill>
              </a:rPr>
              <a:t>hij de volken van de </a:t>
            </a:r>
            <a:r>
              <a:rPr lang="nl-NL" sz="2400" dirty="0" err="1">
                <a:solidFill>
                  <a:srgbClr val="FF33CC"/>
                </a:solidFill>
              </a:rPr>
              <a:t>Ethiopiërs</a:t>
            </a:r>
            <a:r>
              <a:rPr lang="nl-NL" sz="2400" dirty="0">
                <a:solidFill>
                  <a:srgbClr val="FF33CC"/>
                </a:solidFill>
              </a:rPr>
              <a:t> en de velden/akkers van Cepheus</a:t>
            </a:r>
            <a:r>
              <a:rPr lang="nl-NL" sz="2400" dirty="0" smtClean="0">
                <a:solidFill>
                  <a:srgbClr val="FF33CC"/>
                </a:solidFill>
              </a:rPr>
              <a:t>. Ammon </a:t>
            </a:r>
            <a:r>
              <a:rPr lang="nl-NL" sz="2400" dirty="0">
                <a:solidFill>
                  <a:srgbClr val="FF33CC"/>
                </a:solidFill>
              </a:rPr>
              <a:t>had onterecht het bevel gegeven dat daar Andromeda </a:t>
            </a:r>
            <a:r>
              <a:rPr lang="nl-NL" sz="2400" dirty="0" smtClean="0">
                <a:solidFill>
                  <a:srgbClr val="FF33CC"/>
                </a:solidFill>
              </a:rPr>
              <a:t>onverdiend boette/gestraft </a:t>
            </a:r>
            <a:r>
              <a:rPr lang="nl-NL" sz="2400" dirty="0">
                <a:solidFill>
                  <a:srgbClr val="FF33CC"/>
                </a:solidFill>
              </a:rPr>
              <a:t>werd voor de opmerkingen van haar moeder</a:t>
            </a:r>
            <a:r>
              <a:rPr lang="nl-NL" sz="2400" dirty="0" smtClean="0">
                <a:solidFill>
                  <a:srgbClr val="FF33CC"/>
                </a:solidFill>
              </a:rPr>
              <a:t>.</a:t>
            </a:r>
            <a:endParaRPr lang="nl-NL" sz="2400" dirty="0">
              <a:solidFill>
                <a:srgbClr val="FF33CC"/>
              </a:solidFill>
            </a:endParaRPr>
          </a:p>
        </p:txBody>
      </p:sp>
      <p:pic>
        <p:nvPicPr>
          <p:cNvPr id="20482" name="Picture 2" descr="http://2.bp.blogspot.com/-aYgUaGlvF9I/T42aLALWOBI/AAAAAAAAAHM/BEoUbOSda5c/s1600/andromeda.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77" r="18297"/>
          <a:stretch/>
        </p:blipFill>
        <p:spPr bwMode="auto">
          <a:xfrm>
            <a:off x="2521527" y="1479568"/>
            <a:ext cx="2900218" cy="3120142"/>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106308" y="23715"/>
            <a:ext cx="5315437" cy="1962104"/>
          </a:xfrm>
          <a:prstGeom prst="cloudCallout">
            <a:avLst>
              <a:gd name="adj1" fmla="val 14094"/>
              <a:gd name="adj2" fmla="val 6862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2000" dirty="0" smtClean="0"/>
              <a:t>Ik zit hier heel alleen te hangen. Ik heb een held nodig, eentje met vleugelschoenen, </a:t>
            </a:r>
            <a:r>
              <a:rPr lang="nl-NL" sz="2000" dirty="0" err="1" smtClean="0"/>
              <a:t>mmmm</a:t>
            </a:r>
            <a:endParaRPr lang="en-US" sz="2000" dirty="0"/>
          </a:p>
        </p:txBody>
      </p:sp>
    </p:spTree>
    <p:extLst>
      <p:ext uri="{BB962C8B-B14F-4D97-AF65-F5344CB8AC3E}">
        <p14:creationId xmlns:p14="http://schemas.microsoft.com/office/powerpoint/2010/main" val="418474610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476099" y="201130"/>
            <a:ext cx="6501715"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Quam </a:t>
            </a:r>
            <a:r>
              <a:rPr lang="en-US" sz="2400" dirty="0" err="1">
                <a:solidFill>
                  <a:srgbClr val="FFFFFF"/>
                </a:solidFill>
                <a:ea typeface="Times New Roman" panose="02020603050405020304" pitchFamily="18" charset="0"/>
                <a:cs typeface="Arial" panose="020B0604020202020204" pitchFamily="34" charset="0"/>
              </a:rPr>
              <a:t>simul</a:t>
            </a:r>
            <a:r>
              <a:rPr lang="en-US" sz="2400" dirty="0">
                <a:solidFill>
                  <a:srgbClr val="FFFFFF"/>
                </a:solidFill>
                <a:ea typeface="Times New Roman" panose="02020603050405020304" pitchFamily="18" charset="0"/>
                <a:cs typeface="Arial" panose="020B0604020202020204" pitchFamily="34" charset="0"/>
              </a:rPr>
              <a:t> ad </a:t>
            </a:r>
            <a:r>
              <a:rPr lang="en-US" sz="2400" dirty="0" err="1">
                <a:solidFill>
                  <a:srgbClr val="FFFFFF"/>
                </a:solidFill>
                <a:ea typeface="Times New Roman" panose="02020603050405020304" pitchFamily="18" charset="0"/>
                <a:cs typeface="Arial" panose="020B0604020202020204" pitchFamily="34" charset="0"/>
              </a:rPr>
              <a:t>duras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religatam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bracchia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cautes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vidit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Abantiades</a:t>
            </a:r>
            <a:r>
              <a:rPr lang="en-US" sz="2400" dirty="0">
                <a:solidFill>
                  <a:srgbClr val="FFFFFF"/>
                </a:solidFill>
                <a:ea typeface="Times New Roman" panose="02020603050405020304" pitchFamily="18" charset="0"/>
                <a:cs typeface="Arial" panose="020B0604020202020204" pitchFamily="34" charset="0"/>
              </a:rPr>
              <a:t> (nisi quod levis aura </a:t>
            </a:r>
            <a:r>
              <a:rPr lang="en-US" sz="2400" dirty="0" err="1">
                <a:solidFill>
                  <a:srgbClr val="FFFFFF"/>
                </a:solidFill>
                <a:ea typeface="Times New Roman" panose="02020603050405020304" pitchFamily="18" charset="0"/>
                <a:cs typeface="Arial" panose="020B0604020202020204" pitchFamily="34" charset="0"/>
              </a:rPr>
              <a:t>capillos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moverat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tepido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manabant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lumina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fletu</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marmoreum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esset</a:t>
            </a:r>
            <a:r>
              <a:rPr lang="en-US" sz="2400" dirty="0">
                <a:solidFill>
                  <a:srgbClr val="FFFFFF"/>
                </a:solidFill>
                <a:ea typeface="Times New Roman" panose="02020603050405020304" pitchFamily="18" charset="0"/>
                <a:cs typeface="Arial" panose="020B0604020202020204" pitchFamily="34" charset="0"/>
              </a:rPr>
              <a:t> opus), </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54457" y="4173147"/>
            <a:ext cx="11823357"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Zodra </a:t>
            </a:r>
            <a:r>
              <a:rPr lang="nl-NL" sz="2400" dirty="0">
                <a:solidFill>
                  <a:srgbClr val="00B0F0"/>
                </a:solidFill>
              </a:rPr>
              <a:t>de achterkleinzoon van Abas haar, wat haar armen betreft vastgebonden aan de</a:t>
            </a:r>
          </a:p>
          <a:p>
            <a:pPr>
              <a:spcAft>
                <a:spcPts val="1000"/>
              </a:spcAft>
            </a:pPr>
            <a:r>
              <a:rPr lang="nl-NL" sz="2400" dirty="0">
                <a:solidFill>
                  <a:srgbClr val="00B0F0"/>
                </a:solidFill>
              </a:rPr>
              <a:t>harde rotsen, gezien had (als niet een licht briesje haar haren</a:t>
            </a:r>
          </a:p>
          <a:p>
            <a:pPr>
              <a:spcAft>
                <a:spcPts val="1000"/>
              </a:spcAft>
            </a:pPr>
            <a:r>
              <a:rPr lang="nl-NL" sz="2400" dirty="0">
                <a:solidFill>
                  <a:srgbClr val="00B0F0"/>
                </a:solidFill>
              </a:rPr>
              <a:t>had bewogen en haar ogen niet nat waren van warme tranen,</a:t>
            </a:r>
          </a:p>
          <a:p>
            <a:pPr>
              <a:spcAft>
                <a:spcPts val="1000"/>
              </a:spcAft>
            </a:pPr>
            <a:r>
              <a:rPr lang="nl-NL" sz="2400" dirty="0">
                <a:solidFill>
                  <a:srgbClr val="00B0F0"/>
                </a:solidFill>
              </a:rPr>
              <a:t>had hij haar beschouwd als een standbeeld van marmer), </a:t>
            </a:r>
          </a:p>
        </p:txBody>
      </p:sp>
      <p:pic>
        <p:nvPicPr>
          <p:cNvPr id="9" name="Afbeelding 8"/>
          <p:cNvPicPr>
            <a:picLocks noChangeAspect="1"/>
          </p:cNvPicPr>
          <p:nvPr/>
        </p:nvPicPr>
        <p:blipFill rotWithShape="1">
          <a:blip r:embed="rId3"/>
          <a:srcRect l="32287" t="11780" b="7808"/>
          <a:stretch/>
        </p:blipFill>
        <p:spPr>
          <a:xfrm>
            <a:off x="3256364" y="2108319"/>
            <a:ext cx="1915467" cy="2549237"/>
          </a:xfrm>
          <a:prstGeom prst="rect">
            <a:avLst/>
          </a:prstGeom>
        </p:spPr>
      </p:pic>
      <p:sp>
        <p:nvSpPr>
          <p:cNvPr id="7" name="Wolkvormige toelichting 6"/>
          <p:cNvSpPr/>
          <p:nvPr/>
        </p:nvSpPr>
        <p:spPr>
          <a:xfrm>
            <a:off x="67275" y="54000"/>
            <a:ext cx="4698689" cy="2054319"/>
          </a:xfrm>
          <a:prstGeom prst="cloudCallout">
            <a:avLst>
              <a:gd name="adj1" fmla="val 39666"/>
              <a:gd name="adj2" fmla="val 62864"/>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Ik moet wel zorgen dat mijn haren wapperen, anders denkt hij dat ik een beeld ben. Beeldig ben ik wel …</a:t>
            </a:r>
            <a:endParaRPr lang="en-US" sz="2000" dirty="0"/>
          </a:p>
        </p:txBody>
      </p:sp>
    </p:spTree>
    <p:extLst>
      <p:ext uri="{BB962C8B-B14F-4D97-AF65-F5344CB8AC3E}">
        <p14:creationId xmlns:p14="http://schemas.microsoft.com/office/powerpoint/2010/main" val="25911975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denkt Perseus eerst dat hij een beeld ziet?</a:t>
            </a:r>
          </a:p>
          <a:p>
            <a:endParaRPr lang="nl-NL" sz="3200" dirty="0">
              <a:solidFill>
                <a:srgbClr val="92D050"/>
              </a:solidFill>
            </a:endParaRPr>
          </a:p>
          <a:p>
            <a:r>
              <a:rPr lang="nl-NL" sz="3200" dirty="0" smtClean="0">
                <a:solidFill>
                  <a:srgbClr val="92D050"/>
                </a:solidFill>
              </a:rPr>
              <a:t>A	hij zag altijd beelden, en soms hakte hij er een hoofd van af</a:t>
            </a:r>
          </a:p>
          <a:p>
            <a:endParaRPr lang="nl-NL" sz="3200" dirty="0">
              <a:solidFill>
                <a:srgbClr val="92D050"/>
              </a:solidFill>
            </a:endParaRPr>
          </a:p>
          <a:p>
            <a:r>
              <a:rPr lang="nl-NL" sz="3200" dirty="0" smtClean="0">
                <a:solidFill>
                  <a:srgbClr val="92D050"/>
                </a:solidFill>
              </a:rPr>
              <a:t>B	omdat hij nogal aan de </a:t>
            </a:r>
            <a:r>
              <a:rPr lang="nl-NL" sz="3200" dirty="0" err="1" smtClean="0">
                <a:solidFill>
                  <a:srgbClr val="92D050"/>
                </a:solidFill>
              </a:rPr>
              <a:t>booze</a:t>
            </a:r>
            <a:r>
              <a:rPr lang="nl-NL" sz="3200" dirty="0" smtClean="0">
                <a:solidFill>
                  <a:srgbClr val="92D050"/>
                </a:solidFill>
              </a:rPr>
              <a:t> geraakt was</a:t>
            </a:r>
          </a:p>
          <a:p>
            <a:endParaRPr lang="nl-NL" sz="3200" dirty="0">
              <a:solidFill>
                <a:srgbClr val="92D050"/>
              </a:solidFill>
            </a:endParaRPr>
          </a:p>
          <a:p>
            <a:r>
              <a:rPr lang="nl-NL" sz="3200" dirty="0" smtClean="0">
                <a:solidFill>
                  <a:srgbClr val="92D050"/>
                </a:solidFill>
              </a:rPr>
              <a:t>C	omdat zij vreselijk moet huilen</a:t>
            </a:r>
          </a:p>
          <a:p>
            <a:endParaRPr lang="nl-NL" sz="3200" dirty="0">
              <a:solidFill>
                <a:srgbClr val="92D050"/>
              </a:solidFill>
            </a:endParaRPr>
          </a:p>
          <a:p>
            <a:r>
              <a:rPr lang="nl-NL" sz="3200" dirty="0" smtClean="0">
                <a:solidFill>
                  <a:srgbClr val="92D050"/>
                </a:solidFill>
              </a:rPr>
              <a:t>D	omdat hij daar geen levend mens verwacht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9773656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54458" y="168875"/>
            <a:ext cx="11823357"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 </a:t>
            </a:r>
            <a:r>
              <a:rPr lang="en-US" sz="2400" dirty="0" err="1" smtClean="0">
                <a:solidFill>
                  <a:srgbClr val="FFFFFF"/>
                </a:solidFill>
                <a:ea typeface="Times New Roman" panose="02020603050405020304" pitchFamily="18" charset="0"/>
                <a:cs typeface="Arial" panose="020B0604020202020204" pitchFamily="34" charset="0"/>
              </a:rPr>
              <a:t>trahit</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inscius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ignes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stupet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visae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correptus</a:t>
            </a:r>
            <a:r>
              <a:rPr lang="en-US" sz="2400" dirty="0">
                <a:solidFill>
                  <a:srgbClr val="FFFFFF"/>
                </a:solidFill>
                <a:ea typeface="Times New Roman" panose="02020603050405020304" pitchFamily="18" charset="0"/>
                <a:cs typeface="Arial" panose="020B0604020202020204" pitchFamily="34" charset="0"/>
              </a:rPr>
              <a:t> imagine </a:t>
            </a:r>
            <a:r>
              <a:rPr lang="en-US" sz="2400" dirty="0" err="1">
                <a:solidFill>
                  <a:srgbClr val="FFFFFF"/>
                </a:solidFill>
                <a:ea typeface="Times New Roman" panose="02020603050405020304" pitchFamily="18" charset="0"/>
                <a:cs typeface="Arial" panose="020B0604020202020204" pitchFamily="34" charset="0"/>
              </a:rPr>
              <a:t>formae</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paene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quatere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oblitus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pennas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54457" y="4350822"/>
            <a:ext cx="11823357"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werd </a:t>
            </a:r>
            <a:r>
              <a:rPr lang="nl-NL" sz="2400" dirty="0">
                <a:solidFill>
                  <a:srgbClr val="00B0F0"/>
                </a:solidFill>
              </a:rPr>
              <a:t>hij onbewust verliefd</a:t>
            </a:r>
          </a:p>
          <a:p>
            <a:pPr>
              <a:spcAft>
                <a:spcPts val="1000"/>
              </a:spcAft>
            </a:pPr>
            <a:r>
              <a:rPr lang="nl-NL" sz="2400" dirty="0">
                <a:solidFill>
                  <a:srgbClr val="00B0F0"/>
                </a:solidFill>
              </a:rPr>
              <a:t>en hij stond verbijsterd en, gegrepen door het beeld van de schoonheid die hij zag,</a:t>
            </a:r>
          </a:p>
          <a:p>
            <a:pPr>
              <a:spcAft>
                <a:spcPts val="1000"/>
              </a:spcAft>
            </a:pPr>
            <a:r>
              <a:rPr lang="nl-NL" sz="2400" dirty="0">
                <a:solidFill>
                  <a:srgbClr val="00B0F0"/>
                </a:solidFill>
              </a:rPr>
              <a:t>vergat hij bijna zijn vleugels in de lucht heen en weer te bewegen. </a:t>
            </a:r>
          </a:p>
        </p:txBody>
      </p:sp>
      <p:pic>
        <p:nvPicPr>
          <p:cNvPr id="10" name="Afbeelding 9"/>
          <p:cNvPicPr>
            <a:picLocks noChangeAspect="1"/>
          </p:cNvPicPr>
          <p:nvPr/>
        </p:nvPicPr>
        <p:blipFill>
          <a:blip r:embed="rId3"/>
          <a:stretch>
            <a:fillRect/>
          </a:stretch>
        </p:blipFill>
        <p:spPr>
          <a:xfrm>
            <a:off x="9473515" y="1824867"/>
            <a:ext cx="2375586" cy="3593415"/>
          </a:xfrm>
          <a:prstGeom prst="rect">
            <a:avLst/>
          </a:prstGeom>
        </p:spPr>
      </p:pic>
      <p:pic>
        <p:nvPicPr>
          <p:cNvPr id="9" name="Afbeelding 8"/>
          <p:cNvPicPr>
            <a:picLocks noChangeAspect="1"/>
          </p:cNvPicPr>
          <p:nvPr/>
        </p:nvPicPr>
        <p:blipFill rotWithShape="1">
          <a:blip r:embed="rId4">
            <a:extLst>
              <a:ext uri="{BEBA8EAE-BF5A-486C-A8C5-ECC9F3942E4B}">
                <a14:imgProps xmlns:a14="http://schemas.microsoft.com/office/drawing/2010/main">
                  <a14:imgLayer r:embed="rId5">
                    <a14:imgEffect>
                      <a14:backgroundRemoval t="5530" b="89862" l="9875" r="97375"/>
                    </a14:imgEffect>
                  </a14:imgLayer>
                </a14:imgProps>
              </a:ext>
            </a:extLst>
          </a:blip>
          <a:srcRect l="8912" t="5770" r="3218" b="9169"/>
          <a:stretch/>
        </p:blipFill>
        <p:spPr>
          <a:xfrm>
            <a:off x="6096000" y="200793"/>
            <a:ext cx="4081623" cy="214349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2617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xit" presetSubtype="4" fill="hold" nodeType="afterEffect">
                                  <p:stCondLst>
                                    <p:cond delay="2000"/>
                                  </p:stCondLst>
                                  <p:childTnLst>
                                    <p:anim calcmode="lin" valueType="num">
                                      <p:cBhvr additive="base">
                                        <p:cTn id="11" dur="2000"/>
                                        <p:tgtEl>
                                          <p:spTgt spid="9"/>
                                        </p:tgtEl>
                                        <p:attrNameLst>
                                          <p:attrName>ppt_x</p:attrName>
                                        </p:attrNameLst>
                                      </p:cBhvr>
                                      <p:tavLst>
                                        <p:tav tm="0">
                                          <p:val>
                                            <p:strVal val="ppt_x"/>
                                          </p:val>
                                        </p:tav>
                                        <p:tav tm="100000">
                                          <p:val>
                                            <p:strVal val="ppt_x"/>
                                          </p:val>
                                        </p:tav>
                                      </p:tavLst>
                                    </p:anim>
                                    <p:anim calcmode="lin" valueType="num">
                                      <p:cBhvr additive="base">
                                        <p:cTn id="12" dur="2000"/>
                                        <p:tgtEl>
                                          <p:spTgt spid="9"/>
                                        </p:tgtEl>
                                        <p:attrNameLst>
                                          <p:attrName>ppt_y</p:attrName>
                                        </p:attrNameLst>
                                      </p:cBhvr>
                                      <p:tavLst>
                                        <p:tav tm="0">
                                          <p:val>
                                            <p:strVal val="ppt_y"/>
                                          </p:val>
                                        </p:tav>
                                        <p:tav tm="100000">
                                          <p:val>
                                            <p:strVal val="1+ppt_h/2"/>
                                          </p:val>
                                        </p:tav>
                                      </p:tavLst>
                                    </p:anim>
                                    <p:set>
                                      <p:cBhvr>
                                        <p:cTn id="13"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Aan welk traditioneel episch voorschrift is hier duidelijk niet voldaan?</a:t>
            </a:r>
          </a:p>
          <a:p>
            <a:endParaRPr lang="nl-NL" sz="3200" dirty="0">
              <a:solidFill>
                <a:srgbClr val="92D050"/>
              </a:solidFill>
            </a:endParaRPr>
          </a:p>
          <a:p>
            <a:r>
              <a:rPr lang="nl-NL" sz="3200" dirty="0" smtClean="0">
                <a:solidFill>
                  <a:srgbClr val="92D050"/>
                </a:solidFill>
              </a:rPr>
              <a:t>A	nou, de dactylische hexameter klopt hier gewoon niet</a:t>
            </a:r>
          </a:p>
          <a:p>
            <a:endParaRPr lang="nl-NL" sz="3200" dirty="0">
              <a:solidFill>
                <a:srgbClr val="92D050"/>
              </a:solidFill>
            </a:endParaRPr>
          </a:p>
          <a:p>
            <a:r>
              <a:rPr lang="nl-NL" sz="3200" dirty="0" smtClean="0">
                <a:solidFill>
                  <a:srgbClr val="92D050"/>
                </a:solidFill>
              </a:rPr>
              <a:t>B	er is, met dit grapje over vergeten te vliegen, geen verheven taal</a:t>
            </a:r>
          </a:p>
          <a:p>
            <a:endParaRPr lang="nl-NL" sz="3200" dirty="0">
              <a:solidFill>
                <a:srgbClr val="92D050"/>
              </a:solidFill>
            </a:endParaRPr>
          </a:p>
          <a:p>
            <a:r>
              <a:rPr lang="nl-NL" sz="3200" dirty="0" smtClean="0">
                <a:solidFill>
                  <a:srgbClr val="92D050"/>
                </a:solidFill>
              </a:rPr>
              <a:t>C	de held blijkt hier geen held te zijn: zijn vleugels doen het niet</a:t>
            </a:r>
          </a:p>
          <a:p>
            <a:endParaRPr lang="nl-NL" sz="3200" dirty="0">
              <a:solidFill>
                <a:srgbClr val="92D050"/>
              </a:solidFill>
            </a:endParaRPr>
          </a:p>
          <a:p>
            <a:r>
              <a:rPr lang="nl-NL" sz="3200" dirty="0" smtClean="0">
                <a:solidFill>
                  <a:srgbClr val="92D050"/>
                </a:solidFill>
              </a:rPr>
              <a:t>D	er is sprake van verliefdheid: helden kennen dat principe niet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2728288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stetit</a:t>
            </a:r>
            <a:r>
              <a:rPr lang="en-US" sz="2400" dirty="0">
                <a:solidFill>
                  <a:srgbClr val="FFFFFF"/>
                </a:solidFill>
                <a:ea typeface="Times New Roman" panose="02020603050405020304" pitchFamily="18" charset="0"/>
                <a:cs typeface="Arial" panose="020B0604020202020204" pitchFamily="34" charset="0"/>
              </a:rPr>
              <a:t>, ‘</a:t>
            </a:r>
            <a:r>
              <a:rPr lang="en-US" sz="2400" dirty="0">
                <a:solidFill>
                  <a:srgbClr val="FFFF00"/>
                </a:solidFill>
                <a:ea typeface="Times New Roman" panose="02020603050405020304" pitchFamily="18" charset="0"/>
                <a:cs typeface="Arial" panose="020B0604020202020204" pitchFamily="34" charset="0"/>
              </a:rPr>
              <a:t>O</a:t>
            </a:r>
            <a:r>
              <a:rPr lang="en-US" sz="2400" dirty="0">
                <a:solidFill>
                  <a:srgbClr val="FFFFFF"/>
                </a:solidFill>
                <a:ea typeface="Times New Roman" panose="02020603050405020304" pitchFamily="18" charset="0"/>
                <a:cs typeface="Arial" panose="020B0604020202020204" pitchFamily="34" charset="0"/>
              </a:rPr>
              <a:t>’ dixit ‘</a:t>
            </a:r>
            <a:r>
              <a:rPr lang="en-US" sz="2400" dirty="0">
                <a:solidFill>
                  <a:srgbClr val="FFFF00"/>
                </a:solidFill>
                <a:ea typeface="Times New Roman" panose="02020603050405020304" pitchFamily="18" charset="0"/>
                <a:cs typeface="Arial" panose="020B0604020202020204" pitchFamily="34" charset="0"/>
              </a:rPr>
              <a:t>non </a:t>
            </a:r>
            <a:r>
              <a:rPr lang="en-US" sz="2400" dirty="0" err="1">
                <a:solidFill>
                  <a:srgbClr val="FFFF00"/>
                </a:solidFill>
                <a:ea typeface="Times New Roman" panose="02020603050405020304" pitchFamily="18" charset="0"/>
                <a:cs typeface="Arial" panose="020B0604020202020204" pitchFamily="34" charset="0"/>
              </a:rPr>
              <a:t>istis</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digna</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catenis</a:t>
            </a:r>
            <a:r>
              <a:rPr lang="en-US" sz="2400" dirty="0">
                <a:solidFill>
                  <a:srgbClr val="FFFF00"/>
                </a:solidFill>
                <a:ea typeface="Times New Roman" panose="02020603050405020304" pitchFamily="18" charset="0"/>
                <a:cs typeface="Arial" panose="020B0604020202020204" pitchFamily="34" charset="0"/>
              </a:rPr>
              <a:t>,</a:t>
            </a:r>
            <a:endParaRPr lang="en-US" sz="2400"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00"/>
                </a:solidFill>
                <a:ea typeface="Times New Roman" panose="02020603050405020304" pitchFamily="18" charset="0"/>
                <a:cs typeface="Arial" panose="020B0604020202020204" pitchFamily="34" charset="0"/>
              </a:rPr>
              <a:t>sed</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quibus</a:t>
            </a:r>
            <a:r>
              <a:rPr lang="en-US" sz="2400" dirty="0">
                <a:solidFill>
                  <a:srgbClr val="FFFF00"/>
                </a:solidFill>
                <a:ea typeface="Times New Roman" panose="02020603050405020304" pitchFamily="18" charset="0"/>
                <a:cs typeface="Arial" panose="020B0604020202020204" pitchFamily="34" charset="0"/>
              </a:rPr>
              <a:t> inter se </a:t>
            </a:r>
            <a:r>
              <a:rPr lang="en-US" sz="2400" dirty="0" err="1">
                <a:solidFill>
                  <a:srgbClr val="FFFF00"/>
                </a:solidFill>
                <a:ea typeface="Times New Roman" panose="02020603050405020304" pitchFamily="18" charset="0"/>
                <a:cs typeface="Arial" panose="020B0604020202020204" pitchFamily="34" charset="0"/>
              </a:rPr>
              <a:t>cupidi</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iunguntur</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amantes</a:t>
            </a:r>
            <a:r>
              <a:rPr lang="en-US" sz="2400" dirty="0">
                <a:solidFill>
                  <a:srgbClr val="FFFF00"/>
                </a:solidFill>
                <a:ea typeface="Times New Roman" panose="02020603050405020304" pitchFamily="18" charset="0"/>
                <a:cs typeface="Arial" panose="020B0604020202020204" pitchFamily="34" charset="0"/>
              </a:rPr>
              <a:t>,</a:t>
            </a:r>
            <a:endParaRPr lang="en-US" sz="2400"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00"/>
                </a:solidFill>
                <a:ea typeface="Times New Roman" panose="02020603050405020304" pitchFamily="18" charset="0"/>
                <a:cs typeface="Arial" panose="020B0604020202020204" pitchFamily="34" charset="0"/>
              </a:rPr>
              <a:t>pande</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requirenti</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nomen</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terraeque</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tuumque</a:t>
            </a:r>
            <a:r>
              <a:rPr lang="en-US" sz="2400" dirty="0">
                <a:solidFill>
                  <a:srgbClr val="FFFF00"/>
                </a:solidFill>
                <a:ea typeface="Times New Roman" panose="02020603050405020304" pitchFamily="18" charset="0"/>
                <a:cs typeface="Arial" panose="020B0604020202020204" pitchFamily="34" charset="0"/>
              </a:rPr>
              <a:t>, </a:t>
            </a:r>
            <a:endParaRPr lang="en-US" sz="2400"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00"/>
                </a:solidFill>
                <a:ea typeface="Times New Roman" panose="02020603050405020304" pitchFamily="18" charset="0"/>
                <a:cs typeface="Arial" panose="020B0604020202020204" pitchFamily="34" charset="0"/>
              </a:rPr>
              <a:t>et cur </a:t>
            </a:r>
            <a:r>
              <a:rPr lang="en-US" sz="2400" dirty="0" err="1">
                <a:solidFill>
                  <a:srgbClr val="FFFF00"/>
                </a:solidFill>
                <a:ea typeface="Times New Roman" panose="02020603050405020304" pitchFamily="18" charset="0"/>
                <a:cs typeface="Arial" panose="020B0604020202020204" pitchFamily="34" charset="0"/>
              </a:rPr>
              <a:t>vincla</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geras</a:t>
            </a:r>
            <a:r>
              <a:rPr lang="en-US" sz="2400" dirty="0" smtClean="0">
                <a:solidFill>
                  <a:srgbClr val="FFFF00"/>
                </a:solidFill>
                <a:ea typeface="Times New Roman" panose="02020603050405020304" pitchFamily="18" charset="0"/>
                <a:cs typeface="Arial" panose="020B0604020202020204" pitchFamily="34" charset="0"/>
              </a:rPr>
              <a: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040922"/>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Zodra </a:t>
            </a:r>
            <a:r>
              <a:rPr lang="nl-NL" sz="2400" dirty="0">
                <a:solidFill>
                  <a:srgbClr val="00B0F0"/>
                </a:solidFill>
              </a:rPr>
              <a:t>hij was gaan staan, sprak hij "O, gij die die ketenen niet verdient,</a:t>
            </a:r>
          </a:p>
          <a:p>
            <a:pPr>
              <a:spcAft>
                <a:spcPts val="1000"/>
              </a:spcAft>
            </a:pPr>
            <a:r>
              <a:rPr lang="nl-NL" sz="2400" dirty="0">
                <a:solidFill>
                  <a:srgbClr val="00B0F0"/>
                </a:solidFill>
              </a:rPr>
              <a:t>maar (die) waarmee verlangende geliefden onder/met elkaar verbonden worden,</a:t>
            </a:r>
          </a:p>
          <a:p>
            <a:pPr>
              <a:spcAft>
                <a:spcPts val="1000"/>
              </a:spcAft>
            </a:pPr>
            <a:r>
              <a:rPr lang="nl-NL" sz="2400" dirty="0">
                <a:solidFill>
                  <a:srgbClr val="00B0F0"/>
                </a:solidFill>
              </a:rPr>
              <a:t>openbaar (mij) die ernaar vraagt én de naam van je land én die van jezelf,</a:t>
            </a:r>
          </a:p>
          <a:p>
            <a:pPr>
              <a:spcAft>
                <a:spcPts val="1000"/>
              </a:spcAft>
            </a:pPr>
            <a:r>
              <a:rPr lang="nl-NL" sz="2400" dirty="0">
                <a:solidFill>
                  <a:srgbClr val="00B0F0"/>
                </a:solidFill>
              </a:rPr>
              <a:t>en waarom je boeien draagt." </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97901" l="6875" r="94000"/>
                    </a14:imgEffect>
                  </a14:imgLayer>
                </a14:imgProps>
              </a:ext>
            </a:extLst>
          </a:blip>
          <a:srcRect b="2650"/>
          <a:stretch/>
        </p:blipFill>
        <p:spPr>
          <a:xfrm>
            <a:off x="8747094" y="854986"/>
            <a:ext cx="3313018" cy="4225013"/>
          </a:xfrm>
          <a:prstGeom prst="rect">
            <a:avLst/>
          </a:prstGeom>
        </p:spPr>
      </p:pic>
      <p:sp>
        <p:nvSpPr>
          <p:cNvPr id="9" name="Toelichting met afgeronde rechthoek 8"/>
          <p:cNvSpPr/>
          <p:nvPr/>
        </p:nvSpPr>
        <p:spPr>
          <a:xfrm>
            <a:off x="6089819" y="168875"/>
            <a:ext cx="3297382" cy="1967346"/>
          </a:xfrm>
          <a:prstGeom prst="wedgeRoundRectCallout">
            <a:avLst>
              <a:gd name="adj1" fmla="val 74125"/>
              <a:gd name="adj2" fmla="val 60622"/>
              <a:gd name="adj3" fmla="val 16667"/>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En of ik die ketenen verdiend heb! Ik ben stout geweest en nu word ik gestraft. </a:t>
            </a:r>
            <a:r>
              <a:rPr lang="nl-NL" sz="2000" dirty="0" err="1" smtClean="0"/>
              <a:t>Mjammie</a:t>
            </a:r>
            <a:r>
              <a:rPr lang="nl-NL" sz="2000" dirty="0" smtClean="0"/>
              <a:t> ..</a:t>
            </a:r>
            <a:endParaRPr lang="en-US" sz="2000" dirty="0"/>
          </a:p>
        </p:txBody>
      </p:sp>
    </p:spTree>
    <p:extLst>
      <p:ext uri="{BB962C8B-B14F-4D97-AF65-F5344CB8AC3E}">
        <p14:creationId xmlns:p14="http://schemas.microsoft.com/office/powerpoint/2010/main" val="41784287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139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Primo </a:t>
            </a:r>
            <a:r>
              <a:rPr lang="en-US" sz="2400" dirty="0" err="1">
                <a:solidFill>
                  <a:srgbClr val="FFFFFF"/>
                </a:solidFill>
                <a:ea typeface="Times New Roman" panose="02020603050405020304" pitchFamily="18" charset="0"/>
                <a:cs typeface="Arial" panose="020B0604020202020204" pitchFamily="34" charset="0"/>
              </a:rPr>
              <a:t>silet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audet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adpellare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manibusque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modestos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celasset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a:t>
            </a:r>
            <a:r>
              <a:rPr lang="en-US" sz="2400" dirty="0">
                <a:solidFill>
                  <a:srgbClr val="FFFFFF"/>
                </a:solidFill>
                <a:ea typeface="Times New Roman" panose="02020603050405020304" pitchFamily="18" charset="0"/>
                <a:cs typeface="Arial" panose="020B0604020202020204" pitchFamily="34" charset="0"/>
              </a:rPr>
              <a:t> non </a:t>
            </a:r>
            <a:r>
              <a:rPr lang="en-US" sz="2400" dirty="0" err="1">
                <a:solidFill>
                  <a:srgbClr val="FFFFFF"/>
                </a:solidFill>
                <a:ea typeface="Times New Roman" panose="02020603050405020304" pitchFamily="18" charset="0"/>
                <a:cs typeface="Arial" panose="020B0604020202020204" pitchFamily="34" charset="0"/>
              </a:rPr>
              <a:t>religata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fuisset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lumina</a:t>
            </a:r>
            <a:r>
              <a:rPr lang="en-US" sz="2400" dirty="0">
                <a:solidFill>
                  <a:srgbClr val="FFFFFF"/>
                </a:solidFill>
                <a:ea typeface="Times New Roman" panose="02020603050405020304" pitchFamily="18" charset="0"/>
                <a:cs typeface="Arial" panose="020B0604020202020204" pitchFamily="34" charset="0"/>
              </a:rPr>
              <a:t>, quod </a:t>
            </a:r>
            <a:r>
              <a:rPr lang="en-US" sz="2400" dirty="0" err="1">
                <a:solidFill>
                  <a:srgbClr val="FFFFFF"/>
                </a:solidFill>
                <a:ea typeface="Times New Roman" panose="02020603050405020304" pitchFamily="18" charset="0"/>
                <a:cs typeface="Arial" panose="020B0604020202020204" pitchFamily="34" charset="0"/>
              </a:rPr>
              <a:t>potuit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lacrimis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implevit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obortis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76082" y="4040922"/>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Eerst </a:t>
            </a:r>
            <a:r>
              <a:rPr lang="nl-NL" sz="2400" dirty="0">
                <a:solidFill>
                  <a:srgbClr val="00B0F0"/>
                </a:solidFill>
              </a:rPr>
              <a:t>zweeg zij en zij durfde niet</a:t>
            </a:r>
          </a:p>
          <a:p>
            <a:pPr>
              <a:spcAft>
                <a:spcPts val="1000"/>
              </a:spcAft>
            </a:pPr>
            <a:r>
              <a:rPr lang="nl-NL" sz="2400" dirty="0">
                <a:solidFill>
                  <a:srgbClr val="00B0F0"/>
                </a:solidFill>
              </a:rPr>
              <a:t>als meisje de man aan te spreken, en met haar handen zou zij haar ingetogen</a:t>
            </a:r>
          </a:p>
          <a:p>
            <a:pPr>
              <a:spcAft>
                <a:spcPts val="1000"/>
              </a:spcAft>
            </a:pPr>
            <a:r>
              <a:rPr lang="nl-NL" sz="2400" dirty="0">
                <a:solidFill>
                  <a:srgbClr val="00B0F0"/>
                </a:solidFill>
              </a:rPr>
              <a:t>gezicht verborgen hebben, als zij niet vastgebonden was (geweest);</a:t>
            </a:r>
          </a:p>
          <a:p>
            <a:pPr>
              <a:spcAft>
                <a:spcPts val="1000"/>
              </a:spcAft>
            </a:pPr>
            <a:r>
              <a:rPr lang="nl-NL" sz="2400" dirty="0">
                <a:solidFill>
                  <a:srgbClr val="00B0F0"/>
                </a:solidFill>
              </a:rPr>
              <a:t>haar ogen vulde zij, het enige dat ze kon, met opwellende tranen.</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6383" b="95035" l="6548" r="89881"/>
                    </a14:imgEffect>
                  </a14:imgLayer>
                </a14:imgProps>
              </a:ext>
            </a:extLst>
          </a:blip>
          <a:srcRect l="7287" t="16118" r="9596" b="15797"/>
          <a:stretch/>
        </p:blipFill>
        <p:spPr>
          <a:xfrm>
            <a:off x="6089820" y="2266151"/>
            <a:ext cx="2888464" cy="1985820"/>
          </a:xfrm>
          <a:prstGeom prst="rect">
            <a:avLst/>
          </a:prstGeom>
        </p:spPr>
      </p:pic>
      <p:pic>
        <p:nvPicPr>
          <p:cNvPr id="9" name="Afbeelding 8"/>
          <p:cNvPicPr>
            <a:picLocks noChangeAspect="1"/>
          </p:cNvPicPr>
          <p:nvPr/>
        </p:nvPicPr>
        <p:blipFill>
          <a:blip r:embed="rId5">
            <a:extLst>
              <a:ext uri="{BEBA8EAE-BF5A-486C-A8C5-ECC9F3942E4B}">
                <a14:imgProps xmlns:a14="http://schemas.microsoft.com/office/drawing/2010/main">
                  <a14:imgLayer r:embed="rId6">
                    <a14:imgEffect>
                      <a14:backgroundRemoval t="1370" b="100000" l="5500" r="96000">
                        <a14:foregroundMark x1="25000" y1="66210" x2="22000" y2="89954"/>
                        <a14:foregroundMark x1="22500" y1="88584" x2="90500" y2="88128"/>
                      </a14:backgroundRemoval>
                    </a14:imgEffect>
                  </a14:imgLayer>
                </a14:imgProps>
              </a:ext>
            </a:extLst>
          </a:blip>
          <a:stretch>
            <a:fillRect/>
          </a:stretch>
        </p:blipFill>
        <p:spPr>
          <a:xfrm>
            <a:off x="9147158" y="168875"/>
            <a:ext cx="2669925" cy="2923568"/>
          </a:xfrm>
          <a:prstGeom prst="rect">
            <a:avLst/>
          </a:prstGeom>
        </p:spPr>
      </p:pic>
      <p:sp>
        <p:nvSpPr>
          <p:cNvPr id="10" name="Ovaal 9"/>
          <p:cNvSpPr/>
          <p:nvPr/>
        </p:nvSpPr>
        <p:spPr>
          <a:xfrm>
            <a:off x="6289964" y="544945"/>
            <a:ext cx="3269672" cy="179185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accent5">
                    <a:lumMod val="75000"/>
                  </a:schemeClr>
                </a:solidFill>
              </a:rPr>
              <a:t>Ach, arme Andromeda huilt</a:t>
            </a:r>
            <a:endParaRPr lang="en-US" sz="2400" dirty="0">
              <a:solidFill>
                <a:schemeClr val="accent5">
                  <a:lumMod val="75000"/>
                </a:schemeClr>
              </a:solidFill>
            </a:endParaRPr>
          </a:p>
        </p:txBody>
      </p:sp>
    </p:spTree>
    <p:extLst>
      <p:ext uri="{BB962C8B-B14F-4D97-AF65-F5344CB8AC3E}">
        <p14:creationId xmlns:p14="http://schemas.microsoft.com/office/powerpoint/2010/main" val="900068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p:cNvPicPr>
            <a:picLocks noChangeAspect="1"/>
          </p:cNvPicPr>
          <p:nvPr/>
        </p:nvPicPr>
        <p:blipFill rotWithShape="1">
          <a:blip r:embed="rId3"/>
          <a:srcRect l="20672" t="3954" r="16328" b="7801"/>
          <a:stretch/>
        </p:blipFill>
        <p:spPr>
          <a:xfrm rot="16200000">
            <a:off x="4637905" y="659022"/>
            <a:ext cx="2685534" cy="5288695"/>
          </a:xfrm>
          <a:prstGeom prst="rect">
            <a:avLst/>
          </a:prstGeom>
        </p:spPr>
      </p:pic>
      <p:sp>
        <p:nvSpPr>
          <p:cNvPr id="3" name="Tekstvak 2"/>
          <p:cNvSpPr txBox="1"/>
          <p:nvPr/>
        </p:nvSpPr>
        <p:spPr>
          <a:xfrm>
            <a:off x="3099411" y="502508"/>
            <a:ext cx="5993178" cy="646331"/>
          </a:xfrm>
          <a:prstGeom prst="rect">
            <a:avLst/>
          </a:prstGeom>
          <a:noFill/>
        </p:spPr>
        <p:txBody>
          <a:bodyPr wrap="square" rtlCol="0">
            <a:spAutoFit/>
          </a:bodyPr>
          <a:lstStyle/>
          <a:p>
            <a:r>
              <a:rPr lang="nl-NL" sz="3600" dirty="0" smtClean="0">
                <a:solidFill>
                  <a:schemeClr val="accent4">
                    <a:lumMod val="60000"/>
                    <a:lumOff val="40000"/>
                  </a:schemeClr>
                </a:solidFill>
              </a:rPr>
              <a:t>hieraan al helemaal niet</a:t>
            </a:r>
            <a:endParaRPr lang="en-US" sz="3600" dirty="0">
              <a:solidFill>
                <a:schemeClr val="accent4">
                  <a:lumMod val="60000"/>
                  <a:lumOff val="40000"/>
                </a:schemeClr>
              </a:solidFill>
            </a:endParaRPr>
          </a:p>
        </p:txBody>
      </p:sp>
    </p:spTree>
    <p:extLst>
      <p:ext uri="{BB962C8B-B14F-4D97-AF65-F5344CB8AC3E}">
        <p14:creationId xmlns:p14="http://schemas.microsoft.com/office/powerpoint/2010/main" val="22910099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Saepius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instanti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sua</a:t>
            </a:r>
            <a:r>
              <a:rPr lang="en-US" sz="2400" dirty="0">
                <a:solidFill>
                  <a:srgbClr val="FFFFFF"/>
                </a:solidFill>
                <a:ea typeface="Times New Roman" panose="02020603050405020304" pitchFamily="18" charset="0"/>
                <a:cs typeface="Arial" panose="020B0604020202020204" pitchFamily="34" charset="0"/>
              </a:rPr>
              <a:t> ne </a:t>
            </a:r>
            <a:r>
              <a:rPr lang="en-US" sz="2400" dirty="0" err="1">
                <a:solidFill>
                  <a:srgbClr val="FFFFFF"/>
                </a:solidFill>
                <a:ea typeface="Times New Roman" panose="02020603050405020304" pitchFamily="18" charset="0"/>
                <a:cs typeface="Arial" panose="020B0604020202020204" pitchFamily="34" charset="0"/>
              </a:rPr>
              <a:t>delicta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fateri</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nolle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videretur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nomen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terraeque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suumque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quantaque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maternae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fuerit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fiducia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formae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indicat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59607" y="4538494"/>
            <a:ext cx="11858368"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Toen </a:t>
            </a:r>
            <a:r>
              <a:rPr lang="nl-NL" sz="2400" dirty="0">
                <a:solidFill>
                  <a:srgbClr val="FF33CC"/>
                </a:solidFill>
              </a:rPr>
              <a:t>hij vaker aandrong, vertelde zij hem, om te voorkomen dat zij de indruk wekte </a:t>
            </a:r>
            <a:r>
              <a:rPr lang="nl-NL" sz="2400" dirty="0" smtClean="0">
                <a:solidFill>
                  <a:srgbClr val="FF33CC"/>
                </a:solidFill>
              </a:rPr>
              <a:t>haar eigen </a:t>
            </a:r>
            <a:r>
              <a:rPr lang="nl-NL" sz="2400" dirty="0">
                <a:solidFill>
                  <a:srgbClr val="FF33CC"/>
                </a:solidFill>
              </a:rPr>
              <a:t>fouten niet te willen erkennen, én de naam van haar land én die van haarzelf</a:t>
            </a:r>
            <a:r>
              <a:rPr lang="nl-NL" sz="2400" dirty="0" smtClean="0">
                <a:solidFill>
                  <a:srgbClr val="FF33CC"/>
                </a:solidFill>
              </a:rPr>
              <a:t>, en </a:t>
            </a:r>
            <a:r>
              <a:rPr lang="nl-NL" sz="2400" dirty="0">
                <a:solidFill>
                  <a:srgbClr val="FF33CC"/>
                </a:solidFill>
              </a:rPr>
              <a:t>een hoe grote eigendunk van haar schoonheid haar moeder had;</a:t>
            </a:r>
          </a:p>
        </p:txBody>
      </p:sp>
      <p:pic>
        <p:nvPicPr>
          <p:cNvPr id="9" name="Afbeelding 8"/>
          <p:cNvPicPr>
            <a:picLocks noChangeAspect="1"/>
          </p:cNvPicPr>
          <p:nvPr/>
        </p:nvPicPr>
        <p:blipFill>
          <a:blip r:embed="rId3"/>
          <a:stretch>
            <a:fillRect/>
          </a:stretch>
        </p:blipFill>
        <p:spPr>
          <a:xfrm>
            <a:off x="6260017" y="2120379"/>
            <a:ext cx="3771157" cy="2639810"/>
          </a:xfrm>
          <a:prstGeom prst="rect">
            <a:avLst/>
          </a:prstGeom>
          <a:scene3d>
            <a:camera prst="orthographicFront">
              <a:rot lat="0" lon="10800000" rev="0"/>
            </a:camera>
            <a:lightRig rig="threePt" dir="t"/>
          </a:scene3d>
        </p:spPr>
      </p:pic>
      <p:sp>
        <p:nvSpPr>
          <p:cNvPr id="7" name="Toelichting met afgeronde rechthoek 6"/>
          <p:cNvSpPr/>
          <p:nvPr/>
        </p:nvSpPr>
        <p:spPr>
          <a:xfrm>
            <a:off x="4951845" y="145535"/>
            <a:ext cx="2288309" cy="810989"/>
          </a:xfrm>
          <a:prstGeom prst="wedgeRoundRectCallout">
            <a:avLst>
              <a:gd name="adj1" fmla="val 82433"/>
              <a:gd name="adj2" fmla="val 3878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Vertel nou waarom je hier hangt!!</a:t>
            </a:r>
            <a:endParaRPr lang="en-US" sz="2000" dirty="0"/>
          </a:p>
        </p:txBody>
      </p:sp>
      <p:sp>
        <p:nvSpPr>
          <p:cNvPr id="10" name="Toelichting met afgeronde rechthoek 9"/>
          <p:cNvSpPr/>
          <p:nvPr/>
        </p:nvSpPr>
        <p:spPr>
          <a:xfrm>
            <a:off x="7845448" y="185973"/>
            <a:ext cx="2288309" cy="363148"/>
          </a:xfrm>
          <a:prstGeom prst="wedgeRoundRectCallout">
            <a:avLst>
              <a:gd name="adj1" fmla="val 5743"/>
              <a:gd name="adj2" fmla="val 897826"/>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Nee, durf ik niet!</a:t>
            </a:r>
            <a:endParaRPr lang="en-US" sz="2000" dirty="0"/>
          </a:p>
        </p:txBody>
      </p:sp>
      <p:sp>
        <p:nvSpPr>
          <p:cNvPr id="11" name="Toelichting met afgeronde rechthoek 10"/>
          <p:cNvSpPr/>
          <p:nvPr/>
        </p:nvSpPr>
        <p:spPr>
          <a:xfrm>
            <a:off x="2961621" y="2268693"/>
            <a:ext cx="2604654" cy="417012"/>
          </a:xfrm>
          <a:prstGeom prst="wedgeRoundRectCallout">
            <a:avLst>
              <a:gd name="adj1" fmla="val 142261"/>
              <a:gd name="adj2" fmla="val 2929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Kom op, nu! Vertel op!</a:t>
            </a:r>
            <a:endParaRPr lang="en-US" sz="2000" dirty="0"/>
          </a:p>
        </p:txBody>
      </p:sp>
      <p:sp>
        <p:nvSpPr>
          <p:cNvPr id="12" name="Toelichting met afgeronde rechthoek 11"/>
          <p:cNvSpPr/>
          <p:nvPr/>
        </p:nvSpPr>
        <p:spPr>
          <a:xfrm>
            <a:off x="9818738" y="831039"/>
            <a:ext cx="2288309" cy="638947"/>
          </a:xfrm>
          <a:prstGeom prst="wedgeRoundRectCallout">
            <a:avLst>
              <a:gd name="adj1" fmla="val -79424"/>
              <a:gd name="adj2" fmla="val 392111"/>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Oké, ik vertel het. Eerst een zoentje?</a:t>
            </a:r>
            <a:endParaRPr lang="en-US" sz="2000" dirty="0"/>
          </a:p>
        </p:txBody>
      </p:sp>
    </p:spTree>
    <p:extLst>
      <p:ext uri="{BB962C8B-B14F-4D97-AF65-F5344CB8AC3E}">
        <p14:creationId xmlns:p14="http://schemas.microsoft.com/office/powerpoint/2010/main" val="372442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6" presetClass="entr" presetSubtype="16"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par>
                          <p:cTn id="11" fill="hold">
                            <p:stCondLst>
                              <p:cond delay="3000"/>
                            </p:stCondLst>
                            <p:childTnLst>
                              <p:par>
                                <p:cTn id="12" presetID="21" presetClass="entr" presetSubtype="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par>
                          <p:cTn id="15" fill="hold">
                            <p:stCondLst>
                              <p:cond delay="5000"/>
                            </p:stCondLst>
                            <p:childTnLst>
                              <p:par>
                                <p:cTn id="16" presetID="14" presetClass="entr" presetSubtype="1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862322"/>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nondum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memoratis</a:t>
            </a:r>
            <a:r>
              <a:rPr lang="en-US" sz="2400" dirty="0">
                <a:solidFill>
                  <a:srgbClr val="FFFFFF"/>
                </a:solidFill>
                <a:ea typeface="Times New Roman" panose="02020603050405020304" pitchFamily="18" charset="0"/>
                <a:cs typeface="Arial" panose="020B0604020202020204" pitchFamily="34" charset="0"/>
              </a:rPr>
              <a:t> omnibus </a:t>
            </a:r>
            <a:r>
              <a:rPr lang="en-US" sz="2400" dirty="0" err="1">
                <a:solidFill>
                  <a:srgbClr val="FFFFFF"/>
                </a:solidFill>
                <a:ea typeface="Times New Roman" panose="02020603050405020304" pitchFamily="18" charset="0"/>
                <a:cs typeface="Arial" panose="020B0604020202020204" pitchFamily="34" charset="0"/>
              </a:rPr>
              <a:t>unda</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insonuit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veniensque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immenso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belua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ponto</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imminet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latum</a:t>
            </a:r>
            <a:r>
              <a:rPr lang="en-US" sz="2400" dirty="0">
                <a:solidFill>
                  <a:srgbClr val="FFFFFF"/>
                </a:solidFill>
                <a:ea typeface="Times New Roman" panose="02020603050405020304" pitchFamily="18" charset="0"/>
                <a:cs typeface="Arial" panose="020B0604020202020204" pitchFamily="34" charset="0"/>
              </a:rPr>
              <a:t> sub </a:t>
            </a:r>
            <a:r>
              <a:rPr lang="en-US" sz="2400" dirty="0" err="1">
                <a:solidFill>
                  <a:srgbClr val="FFFFFF"/>
                </a:solidFill>
                <a:ea typeface="Times New Roman" panose="02020603050405020304" pitchFamily="18" charset="0"/>
                <a:cs typeface="Arial" panose="020B0604020202020204" pitchFamily="34" charset="0"/>
              </a:rPr>
              <a:t>pectore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possidet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aequor</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Conclamat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genitor </a:t>
            </a:r>
            <a:r>
              <a:rPr lang="en-US" sz="2400" dirty="0" err="1">
                <a:solidFill>
                  <a:srgbClr val="FFFFFF"/>
                </a:solidFill>
                <a:ea typeface="Times New Roman" panose="02020603050405020304" pitchFamily="18" charset="0"/>
                <a:cs typeface="Arial" panose="020B0604020202020204" pitchFamily="34" charset="0"/>
              </a:rPr>
              <a:t>lugubris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una</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mater </a:t>
            </a:r>
            <a:r>
              <a:rPr lang="en-US" sz="2400" dirty="0" err="1">
                <a:solidFill>
                  <a:srgbClr val="FFFFFF"/>
                </a:solidFill>
                <a:ea typeface="Times New Roman" panose="02020603050405020304" pitchFamily="18" charset="0"/>
                <a:cs typeface="Arial" panose="020B0604020202020204" pitchFamily="34" charset="0"/>
              </a:rPr>
              <a:t>adest</a:t>
            </a:r>
            <a:r>
              <a:rPr lang="en-US" sz="2400" dirty="0">
                <a:solidFill>
                  <a:srgbClr val="FFFFFF"/>
                </a:solidFill>
                <a:ea typeface="Times New Roman" panose="02020603050405020304" pitchFamily="18" charset="0"/>
                <a:cs typeface="Arial" panose="020B0604020202020204" pitchFamily="34" charset="0"/>
              </a:rPr>
              <a:t>, ambo </a:t>
            </a:r>
            <a:r>
              <a:rPr lang="en-US" sz="2400" dirty="0" err="1">
                <a:solidFill>
                  <a:srgbClr val="FFFFFF"/>
                </a:solidFill>
                <a:ea typeface="Times New Roman" panose="02020603050405020304" pitchFamily="18" charset="0"/>
                <a:cs typeface="Arial" panose="020B0604020202020204" pitchFamily="34" charset="0"/>
              </a:rPr>
              <a:t>miseri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iustius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5" y="3625729"/>
            <a:ext cx="11858368"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en </a:t>
            </a:r>
            <a:r>
              <a:rPr lang="nl-NL" sz="2400" dirty="0">
                <a:solidFill>
                  <a:srgbClr val="00B0F0"/>
                </a:solidFill>
              </a:rPr>
              <a:t>toen nog niet alles vermeld was/zij nog niet alles vermeld had, weerklonk het </a:t>
            </a:r>
          </a:p>
          <a:p>
            <a:pPr>
              <a:spcAft>
                <a:spcPts val="1000"/>
              </a:spcAft>
            </a:pPr>
            <a:r>
              <a:rPr lang="nl-NL" sz="2400" dirty="0">
                <a:solidFill>
                  <a:srgbClr val="00B0F0"/>
                </a:solidFill>
              </a:rPr>
              <a:t>water en een monster dat eraan kwam verhief zich dreigend boven de onmetelijke zee</a:t>
            </a:r>
          </a:p>
          <a:p>
            <a:pPr>
              <a:spcAft>
                <a:spcPts val="1000"/>
              </a:spcAft>
            </a:pPr>
            <a:r>
              <a:rPr lang="nl-NL" sz="2400" dirty="0">
                <a:solidFill>
                  <a:srgbClr val="00B0F0"/>
                </a:solidFill>
              </a:rPr>
              <a:t>en besloeg met zijn borst het uitgestrekte wateroppervlak.</a:t>
            </a:r>
          </a:p>
          <a:p>
            <a:pPr>
              <a:spcAft>
                <a:spcPts val="1000"/>
              </a:spcAft>
            </a:pPr>
            <a:r>
              <a:rPr lang="nl-NL" sz="2400" dirty="0">
                <a:solidFill>
                  <a:srgbClr val="00B0F0"/>
                </a:solidFill>
              </a:rPr>
              <a:t>Het meisje schreeuwde: haar treurende vader was erbij en tegelijk</a:t>
            </a:r>
          </a:p>
          <a:p>
            <a:pPr>
              <a:spcAft>
                <a:spcPts val="1000"/>
              </a:spcAft>
            </a:pPr>
            <a:r>
              <a:rPr lang="nl-NL" sz="2400" dirty="0">
                <a:solidFill>
                  <a:srgbClr val="00B0F0"/>
                </a:solidFill>
              </a:rPr>
              <a:t>haar moeder, beiden ellendig, maar zij meer verdiend,</a:t>
            </a:r>
          </a:p>
        </p:txBody>
      </p:sp>
      <p:pic>
        <p:nvPicPr>
          <p:cNvPr id="7" name="Afbeelding 6"/>
          <p:cNvPicPr>
            <a:picLocks noChangeAspect="1"/>
          </p:cNvPicPr>
          <p:nvPr/>
        </p:nvPicPr>
        <p:blipFill rotWithShape="1">
          <a:blip r:embed="rId3"/>
          <a:srcRect l="11514" t="8651" r="6540" b="10088"/>
          <a:stretch/>
        </p:blipFill>
        <p:spPr>
          <a:xfrm>
            <a:off x="6476485" y="319052"/>
            <a:ext cx="3122141" cy="2561968"/>
          </a:xfrm>
          <a:prstGeom prst="rect">
            <a:avLst/>
          </a:prstGeom>
        </p:spPr>
      </p:pic>
      <p:sp>
        <p:nvSpPr>
          <p:cNvPr id="9" name="Toelichting met afgeronde rechthoek 8"/>
          <p:cNvSpPr/>
          <p:nvPr/>
        </p:nvSpPr>
        <p:spPr>
          <a:xfrm>
            <a:off x="9720649" y="1087395"/>
            <a:ext cx="2177878" cy="634313"/>
          </a:xfrm>
          <a:prstGeom prst="wedgeRoundRectCallout">
            <a:avLst>
              <a:gd name="adj1" fmla="val -74166"/>
              <a:gd name="adj2" fmla="val -51786"/>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smtClean="0"/>
              <a:t>Grrrrommmm</a:t>
            </a:r>
            <a:endParaRPr lang="en-US" sz="2400" dirty="0"/>
          </a:p>
        </p:txBody>
      </p:sp>
    </p:spTree>
    <p:extLst>
      <p:ext uri="{BB962C8B-B14F-4D97-AF65-F5344CB8AC3E}">
        <p14:creationId xmlns:p14="http://schemas.microsoft.com/office/powerpoint/2010/main" val="229753140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stelt dat </a:t>
            </a:r>
            <a:r>
              <a:rPr lang="nl-NL" sz="3200" dirty="0" err="1" smtClean="0">
                <a:solidFill>
                  <a:schemeClr val="bg1"/>
                </a:solidFill>
              </a:rPr>
              <a:t>Andromeda’s</a:t>
            </a:r>
            <a:r>
              <a:rPr lang="nl-NL" sz="3200" dirty="0" smtClean="0">
                <a:solidFill>
                  <a:schemeClr val="bg1"/>
                </a:solidFill>
              </a:rPr>
              <a:t> moeder “meer verdiend” verdriet heeft?</a:t>
            </a:r>
          </a:p>
          <a:p>
            <a:endParaRPr lang="nl-NL" sz="3200" dirty="0">
              <a:solidFill>
                <a:srgbClr val="92D050"/>
              </a:solidFill>
            </a:endParaRPr>
          </a:p>
          <a:p>
            <a:r>
              <a:rPr lang="nl-NL" sz="3200" dirty="0" smtClean="0">
                <a:solidFill>
                  <a:srgbClr val="92D050"/>
                </a:solidFill>
              </a:rPr>
              <a:t>A	vertellerscommentaar: Ovidius geeft zijn mening ook maar eens</a:t>
            </a:r>
          </a:p>
          <a:p>
            <a:endParaRPr lang="nl-NL" sz="3200" dirty="0">
              <a:solidFill>
                <a:srgbClr val="92D050"/>
              </a:solidFill>
            </a:endParaRPr>
          </a:p>
          <a:p>
            <a:r>
              <a:rPr lang="nl-NL" sz="3200" dirty="0" smtClean="0">
                <a:solidFill>
                  <a:srgbClr val="92D050"/>
                </a:solidFill>
              </a:rPr>
              <a:t>B	de presentator van de Latijnmarathon, maar hij zwetst</a:t>
            </a:r>
          </a:p>
          <a:p>
            <a:endParaRPr lang="nl-NL" sz="3200" dirty="0">
              <a:solidFill>
                <a:srgbClr val="92D050"/>
              </a:solidFill>
            </a:endParaRPr>
          </a:p>
          <a:p>
            <a:r>
              <a:rPr lang="nl-NL" sz="3200" dirty="0" smtClean="0">
                <a:solidFill>
                  <a:srgbClr val="92D050"/>
                </a:solidFill>
              </a:rPr>
              <a:t>C	</a:t>
            </a:r>
            <a:r>
              <a:rPr lang="nl-NL" sz="3200" dirty="0" err="1" smtClean="0">
                <a:solidFill>
                  <a:srgbClr val="92D050"/>
                </a:solidFill>
              </a:rPr>
              <a:t>Andromeda’s</a:t>
            </a:r>
            <a:r>
              <a:rPr lang="nl-NL" sz="3200" dirty="0" smtClean="0">
                <a:solidFill>
                  <a:srgbClr val="92D050"/>
                </a:solidFill>
              </a:rPr>
              <a:t> vader: hij had een hekel aan zijn vrouw</a:t>
            </a:r>
          </a:p>
          <a:p>
            <a:endParaRPr lang="nl-NL" sz="3200" dirty="0">
              <a:solidFill>
                <a:srgbClr val="92D050"/>
              </a:solidFill>
            </a:endParaRPr>
          </a:p>
          <a:p>
            <a:r>
              <a:rPr lang="nl-NL" sz="3200" dirty="0" smtClean="0">
                <a:solidFill>
                  <a:srgbClr val="92D050"/>
                </a:solidFill>
              </a:rPr>
              <a:t>D	Perseus: die kon beter met mannen overweg</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55172885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nec</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secum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auxilium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dignos</a:t>
            </a:r>
            <a:r>
              <a:rPr lang="en-US" sz="2400" dirty="0">
                <a:solidFill>
                  <a:srgbClr val="FFFFFF"/>
                </a:solidFill>
                <a:ea typeface="Times New Roman" panose="02020603050405020304" pitchFamily="18" charset="0"/>
                <a:cs typeface="Arial" panose="020B0604020202020204" pitchFamily="34" charset="0"/>
              </a:rPr>
              <a:t> tempore </a:t>
            </a:r>
            <a:r>
              <a:rPr lang="en-US" sz="2400" dirty="0" err="1">
                <a:solidFill>
                  <a:srgbClr val="FFFFFF"/>
                </a:solidFill>
                <a:ea typeface="Times New Roman" panose="02020603050405020304" pitchFamily="18" charset="0"/>
                <a:cs typeface="Arial" panose="020B0604020202020204" pitchFamily="34" charset="0"/>
              </a:rPr>
              <a:t>fletus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plangoremque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vinctoque</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corpore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adhaerent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cum sic </a:t>
            </a:r>
            <a:r>
              <a:rPr lang="en-US" sz="2400" dirty="0" err="1">
                <a:solidFill>
                  <a:srgbClr val="FFFFFF"/>
                </a:solidFill>
                <a:ea typeface="Times New Roman" panose="02020603050405020304" pitchFamily="18" charset="0"/>
                <a:cs typeface="Arial" panose="020B0604020202020204" pitchFamily="34" charset="0"/>
              </a:rPr>
              <a:t>hospes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Lacrimarum</a:t>
            </a:r>
            <a:r>
              <a:rPr lang="en-US" sz="2400" i="1" dirty="0">
                <a:solidFill>
                  <a:srgbClr val="FFFF00"/>
                </a:solidFill>
                <a:ea typeface="Times New Roman" panose="02020603050405020304" pitchFamily="18" charset="0"/>
                <a:cs typeface="Arial" panose="020B0604020202020204" pitchFamily="34" charset="0"/>
              </a:rPr>
              <a:t> longa </a:t>
            </a:r>
            <a:r>
              <a:rPr lang="en-US" sz="2400" i="1" dirty="0" err="1">
                <a:solidFill>
                  <a:srgbClr val="FFFF00"/>
                </a:solidFill>
                <a:ea typeface="Times New Roman" panose="02020603050405020304" pitchFamily="18" charset="0"/>
                <a:cs typeface="Arial" panose="020B0604020202020204" pitchFamily="34" charset="0"/>
              </a:rPr>
              <a:t>manere</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tempora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vos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poterunt</a:t>
            </a:r>
            <a:r>
              <a:rPr lang="en-US" sz="2400" i="1" dirty="0">
                <a:solidFill>
                  <a:srgbClr val="FFFF00"/>
                </a:solidFill>
                <a:ea typeface="Times New Roman" panose="02020603050405020304" pitchFamily="18" charset="0"/>
                <a:cs typeface="Arial" panose="020B0604020202020204" pitchFamily="34" charset="0"/>
              </a:rPr>
              <a:t>; ad </a:t>
            </a:r>
            <a:r>
              <a:rPr lang="en-US" sz="2400" i="1" dirty="0" err="1">
                <a:solidFill>
                  <a:srgbClr val="FFFF00"/>
                </a:solidFill>
                <a:ea typeface="Times New Roman" panose="02020603050405020304" pitchFamily="18" charset="0"/>
                <a:cs typeface="Arial" panose="020B0604020202020204" pitchFamily="34" charset="0"/>
              </a:rPr>
              <a:t>opem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brevis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hora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ferendam</a:t>
            </a:r>
            <a:r>
              <a:rPr lang="en-US" sz="2400" i="1" dirty="0">
                <a:solidFill>
                  <a:srgbClr val="FFFF00"/>
                </a:solidFill>
                <a:ea typeface="Times New Roman" panose="02020603050405020304" pitchFamily="18" charset="0"/>
                <a:cs typeface="Arial" panose="020B0604020202020204" pitchFamily="34" charset="0"/>
              </a:rPr>
              <a:t> est.</a:t>
            </a:r>
            <a:endParaRPr lang="en-US" sz="2400" i="1" dirty="0">
              <a:solidFill>
                <a:srgbClr val="FFFF00"/>
              </a:solidFill>
            </a:endParaRPr>
          </a:p>
        </p:txBody>
      </p:sp>
      <p:sp>
        <p:nvSpPr>
          <p:cNvPr id="3" name="Rechthoek 2"/>
          <p:cNvSpPr/>
          <p:nvPr/>
        </p:nvSpPr>
        <p:spPr>
          <a:xfrm>
            <a:off x="168873" y="4143351"/>
            <a:ext cx="11833655"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en </a:t>
            </a:r>
            <a:r>
              <a:rPr lang="nl-NL" sz="2400" dirty="0">
                <a:solidFill>
                  <a:srgbClr val="FF33CC"/>
                </a:solidFill>
              </a:rPr>
              <a:t>niet brachten zij hulp met zich mee, maar tranen, die pasten bij het </a:t>
            </a:r>
            <a:r>
              <a:rPr lang="nl-NL" sz="2400" dirty="0" smtClean="0">
                <a:solidFill>
                  <a:srgbClr val="FF33CC"/>
                </a:solidFill>
              </a:rPr>
              <a:t>moment en </a:t>
            </a:r>
            <a:r>
              <a:rPr lang="nl-NL" sz="2400" dirty="0">
                <a:solidFill>
                  <a:srgbClr val="FF33CC"/>
                </a:solidFill>
              </a:rPr>
              <a:t>rouwbeklag en ze klampten zich vast aan het vastgebonden lichaam</a:t>
            </a:r>
            <a:r>
              <a:rPr lang="nl-NL" sz="2400" dirty="0" smtClean="0">
                <a:solidFill>
                  <a:srgbClr val="FF33CC"/>
                </a:solidFill>
              </a:rPr>
              <a:t>, toen </a:t>
            </a:r>
            <a:r>
              <a:rPr lang="nl-NL" sz="2400" dirty="0">
                <a:solidFill>
                  <a:srgbClr val="FF33CC"/>
                </a:solidFill>
              </a:rPr>
              <a:t>de vreemdeling als volgt sprak: "Lange tijden van </a:t>
            </a:r>
            <a:r>
              <a:rPr lang="nl-NL" sz="2400" dirty="0" smtClean="0">
                <a:solidFill>
                  <a:srgbClr val="FF33CC"/>
                </a:solidFill>
              </a:rPr>
              <a:t>tranen zullen </a:t>
            </a:r>
            <a:r>
              <a:rPr lang="nl-NL" sz="2400" dirty="0">
                <a:solidFill>
                  <a:srgbClr val="FF33CC"/>
                </a:solidFill>
              </a:rPr>
              <a:t>jullie te wachten kunnen staan; voor het bieden van hulp is de tijd kort.</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1875" b="99844" l="0" r="100000"/>
                    </a14:imgEffect>
                  </a14:imgLayer>
                </a14:imgProps>
              </a:ext>
            </a:extLst>
          </a:blip>
          <a:stretch>
            <a:fillRect/>
          </a:stretch>
        </p:blipFill>
        <p:spPr>
          <a:xfrm>
            <a:off x="9226815" y="337751"/>
            <a:ext cx="2437963" cy="3805600"/>
          </a:xfrm>
          <a:prstGeom prst="rect">
            <a:avLst/>
          </a:prstGeom>
        </p:spPr>
      </p:pic>
      <p:sp>
        <p:nvSpPr>
          <p:cNvPr id="9" name="Ovale toelichting 8"/>
          <p:cNvSpPr/>
          <p:nvPr/>
        </p:nvSpPr>
        <p:spPr>
          <a:xfrm>
            <a:off x="4038600" y="2627870"/>
            <a:ext cx="4429897" cy="1515481"/>
          </a:xfrm>
          <a:prstGeom prst="wedgeEllipseCallout">
            <a:avLst>
              <a:gd name="adj1" fmla="val 94811"/>
              <a:gd name="adj2" fmla="val -10696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000" dirty="0" smtClean="0"/>
              <a:t>Me strong! Me </a:t>
            </a:r>
            <a:r>
              <a:rPr lang="nl-NL" sz="2000" dirty="0" err="1" smtClean="0"/>
              <a:t>not</a:t>
            </a:r>
            <a:r>
              <a:rPr lang="nl-NL" sz="2000" dirty="0" smtClean="0"/>
              <a:t> Tarzan, me </a:t>
            </a:r>
            <a:r>
              <a:rPr lang="nl-NL" sz="2000" dirty="0" err="1" smtClean="0"/>
              <a:t>not</a:t>
            </a:r>
            <a:r>
              <a:rPr lang="nl-NL" sz="2000" dirty="0" smtClean="0"/>
              <a:t> </a:t>
            </a:r>
            <a:r>
              <a:rPr lang="nl-NL" sz="2000" dirty="0" err="1" smtClean="0"/>
              <a:t>ape</a:t>
            </a:r>
            <a:r>
              <a:rPr lang="nl-NL" sz="2000" dirty="0" smtClean="0"/>
              <a:t>, me Perseus!</a:t>
            </a:r>
            <a:endParaRPr lang="en-US" sz="2000" dirty="0"/>
          </a:p>
        </p:txBody>
      </p:sp>
    </p:spTree>
    <p:extLst>
      <p:ext uri="{BB962C8B-B14F-4D97-AF65-F5344CB8AC3E}">
        <p14:creationId xmlns:p14="http://schemas.microsoft.com/office/powerpoint/2010/main" val="16513997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862322"/>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Hanc</a:t>
            </a:r>
            <a:r>
              <a:rPr lang="en-US" sz="2400" i="1" dirty="0">
                <a:solidFill>
                  <a:srgbClr val="FFFF00"/>
                </a:solidFill>
                <a:ea typeface="Times New Roman" panose="02020603050405020304" pitchFamily="18" charset="0"/>
                <a:cs typeface="Arial" panose="020B0604020202020204" pitchFamily="34" charset="0"/>
              </a:rPr>
              <a:t> ego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peterem</a:t>
            </a:r>
            <a:r>
              <a:rPr lang="en-US" sz="2400" i="1" dirty="0">
                <a:solidFill>
                  <a:srgbClr val="FFFF00"/>
                </a:solidFill>
                <a:ea typeface="Times New Roman" panose="02020603050405020304" pitchFamily="18" charset="0"/>
                <a:cs typeface="Arial" panose="020B0604020202020204" pitchFamily="34" charset="0"/>
              </a:rPr>
              <a:t> Perseus </a:t>
            </a:r>
            <a:r>
              <a:rPr lang="en-US" sz="2400" i="1" dirty="0" err="1">
                <a:solidFill>
                  <a:srgbClr val="FFFF00"/>
                </a:solidFill>
                <a:ea typeface="Times New Roman" panose="02020603050405020304" pitchFamily="18" charset="0"/>
                <a:cs typeface="Arial" panose="020B0604020202020204" pitchFamily="34" charset="0"/>
              </a:rPr>
              <a:t>Iove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natus</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illa</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quam </a:t>
            </a:r>
            <a:r>
              <a:rPr lang="en-US" sz="2400" i="1" dirty="0" err="1">
                <a:solidFill>
                  <a:srgbClr val="FFFF00"/>
                </a:solidFill>
                <a:ea typeface="Times New Roman" panose="02020603050405020304" pitchFamily="18" charset="0"/>
                <a:cs typeface="Arial" panose="020B0604020202020204" pitchFamily="34" charset="0"/>
              </a:rPr>
              <a:t>clausam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implevit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fecundo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Iuppiter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auro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Gorgonis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anguicomae</a:t>
            </a:r>
            <a:r>
              <a:rPr lang="en-US" sz="2400" i="1" dirty="0">
                <a:solidFill>
                  <a:srgbClr val="FFFF00"/>
                </a:solidFill>
                <a:ea typeface="Times New Roman" panose="02020603050405020304" pitchFamily="18" charset="0"/>
                <a:cs typeface="Arial" panose="020B0604020202020204" pitchFamily="34" charset="0"/>
              </a:rPr>
              <a:t> Perseus </a:t>
            </a:r>
            <a:r>
              <a:rPr lang="en-US" sz="2400" i="1" dirty="0" err="1">
                <a:solidFill>
                  <a:srgbClr val="FFFF00"/>
                </a:solidFill>
                <a:ea typeface="Times New Roman" panose="02020603050405020304" pitchFamily="18" charset="0"/>
                <a:cs typeface="Arial" panose="020B0604020202020204" pitchFamily="34" charset="0"/>
              </a:rPr>
              <a:t>superator</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alis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aetherias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ausus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iactatis</a:t>
            </a:r>
            <a:r>
              <a:rPr lang="en-US" sz="2400" i="1" dirty="0">
                <a:solidFill>
                  <a:srgbClr val="FFFF00"/>
                </a:solidFill>
                <a:ea typeface="Times New Roman" panose="02020603050405020304" pitchFamily="18" charset="0"/>
                <a:cs typeface="Arial" panose="020B0604020202020204" pitchFamily="34" charset="0"/>
              </a:rPr>
              <a:t> ire per auras,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praeferrer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cunctis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certe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gener</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4" y="3543350"/>
            <a:ext cx="11775991"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Als </a:t>
            </a:r>
            <a:r>
              <a:rPr lang="nl-NL" sz="2400" dirty="0">
                <a:solidFill>
                  <a:srgbClr val="00B0F0"/>
                </a:solidFill>
              </a:rPr>
              <a:t>ik, Perseus, zoon van Jupiter en haar/ geboren uit Jupiter en haar,</a:t>
            </a:r>
          </a:p>
          <a:p>
            <a:pPr>
              <a:spcAft>
                <a:spcPts val="1000"/>
              </a:spcAft>
            </a:pPr>
            <a:r>
              <a:rPr lang="nl-NL" sz="2400" dirty="0">
                <a:solidFill>
                  <a:srgbClr val="00B0F0"/>
                </a:solidFill>
              </a:rPr>
              <a:t>die Jupiter, toen zij opgesloten was, met vruchtbaar goud vulde/bezwangerde,</a:t>
            </a:r>
          </a:p>
          <a:p>
            <a:pPr>
              <a:spcAft>
                <a:spcPts val="1000"/>
              </a:spcAft>
            </a:pPr>
            <a:r>
              <a:rPr lang="nl-NL" sz="2400" dirty="0">
                <a:solidFill>
                  <a:srgbClr val="00B0F0"/>
                </a:solidFill>
              </a:rPr>
              <a:t>Perseus, de overwinnaar van de </a:t>
            </a:r>
            <a:r>
              <a:rPr lang="nl-NL" sz="2400" dirty="0" err="1">
                <a:solidFill>
                  <a:srgbClr val="00B0F0"/>
                </a:solidFill>
              </a:rPr>
              <a:t>Gorgo</a:t>
            </a:r>
            <a:r>
              <a:rPr lang="nl-NL" sz="2400" dirty="0">
                <a:solidFill>
                  <a:srgbClr val="00B0F0"/>
                </a:solidFill>
              </a:rPr>
              <a:t> met slangenhaar en die het gewaagd heeft</a:t>
            </a:r>
          </a:p>
          <a:p>
            <a:pPr>
              <a:spcAft>
                <a:spcPts val="1000"/>
              </a:spcAft>
            </a:pPr>
            <a:r>
              <a:rPr lang="nl-NL" sz="2400" dirty="0">
                <a:solidFill>
                  <a:srgbClr val="00B0F0"/>
                </a:solidFill>
              </a:rPr>
              <a:t>door de hemelse luchten te gaan door vleugels heen en weer te bewegen, naar haar </a:t>
            </a:r>
            <a:r>
              <a:rPr lang="nl-NL" sz="2400" dirty="0" smtClean="0">
                <a:solidFill>
                  <a:srgbClr val="00B0F0"/>
                </a:solidFill>
              </a:rPr>
              <a:t>hand</a:t>
            </a:r>
          </a:p>
          <a:p>
            <a:pPr>
              <a:spcAft>
                <a:spcPts val="1000"/>
              </a:spcAft>
            </a:pPr>
            <a:r>
              <a:rPr lang="nl-NL" sz="2400" dirty="0" smtClean="0">
                <a:solidFill>
                  <a:srgbClr val="00B0F0"/>
                </a:solidFill>
              </a:rPr>
              <a:t>zou </a:t>
            </a:r>
            <a:r>
              <a:rPr lang="nl-NL" sz="2400" dirty="0">
                <a:solidFill>
                  <a:srgbClr val="00B0F0"/>
                </a:solidFill>
              </a:rPr>
              <a:t>dingen, zou ik zeker boven allen als schoonzoon verkozen worden. </a:t>
            </a:r>
            <a:endParaRPr lang="en-US" sz="2400" dirty="0">
              <a:solidFill>
                <a:srgbClr val="00B0F0"/>
              </a:solidFill>
            </a:endParaRP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400" b="100000" l="0" r="100000"/>
                    </a14:imgEffect>
                  </a14:imgLayer>
                </a14:imgProps>
              </a:ext>
            </a:extLst>
          </a:blip>
          <a:stretch>
            <a:fillRect/>
          </a:stretch>
        </p:blipFill>
        <p:spPr>
          <a:xfrm>
            <a:off x="7812057" y="762623"/>
            <a:ext cx="3240000" cy="3600000"/>
          </a:xfrm>
          <a:prstGeom prst="rect">
            <a:avLst/>
          </a:prstGeom>
          <a:scene3d>
            <a:camera prst="orthographicFront">
              <a:rot lat="1200000" lon="1800000" rev="20400000"/>
            </a:camera>
            <a:lightRig rig="threePt" dir="t"/>
          </a:scene3d>
        </p:spPr>
      </p:pic>
    </p:spTree>
    <p:extLst>
      <p:ext uri="{BB962C8B-B14F-4D97-AF65-F5344CB8AC3E}">
        <p14:creationId xmlns:p14="http://schemas.microsoft.com/office/powerpoint/2010/main" val="335927823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wordt bedoeld met de opgesloten door Jupiter bezwangerde?</a:t>
            </a:r>
          </a:p>
          <a:p>
            <a:endParaRPr lang="nl-NL" sz="3200" dirty="0">
              <a:solidFill>
                <a:srgbClr val="92D050"/>
              </a:solidFill>
            </a:endParaRPr>
          </a:p>
          <a:p>
            <a:r>
              <a:rPr lang="nl-NL" sz="3200" dirty="0" smtClean="0">
                <a:solidFill>
                  <a:srgbClr val="92D050"/>
                </a:solidFill>
              </a:rPr>
              <a:t>A	Juno, </a:t>
            </a:r>
            <a:r>
              <a:rPr lang="nl-NL" sz="3200" dirty="0" err="1" smtClean="0">
                <a:solidFill>
                  <a:srgbClr val="92D050"/>
                </a:solidFill>
              </a:rPr>
              <a:t>Latona</a:t>
            </a:r>
            <a:r>
              <a:rPr lang="nl-NL" sz="3200" dirty="0" smtClean="0">
                <a:solidFill>
                  <a:srgbClr val="92D050"/>
                </a:solidFill>
              </a:rPr>
              <a:t>, </a:t>
            </a:r>
            <a:r>
              <a:rPr lang="nl-NL" sz="3200" dirty="0" err="1" smtClean="0">
                <a:solidFill>
                  <a:srgbClr val="92D050"/>
                </a:solidFill>
              </a:rPr>
              <a:t>Leda</a:t>
            </a:r>
            <a:r>
              <a:rPr lang="nl-NL" sz="3200" dirty="0" smtClean="0">
                <a:solidFill>
                  <a:srgbClr val="92D050"/>
                </a:solidFill>
              </a:rPr>
              <a:t>, Io, </a:t>
            </a:r>
            <a:r>
              <a:rPr lang="nl-NL" sz="3200" dirty="0" err="1" smtClean="0">
                <a:solidFill>
                  <a:srgbClr val="92D050"/>
                </a:solidFill>
              </a:rPr>
              <a:t>Semele</a:t>
            </a:r>
            <a:r>
              <a:rPr lang="nl-NL" sz="3200" dirty="0" smtClean="0">
                <a:solidFill>
                  <a:srgbClr val="92D050"/>
                </a:solidFill>
              </a:rPr>
              <a:t>, </a:t>
            </a:r>
            <a:r>
              <a:rPr lang="nl-NL" sz="3200" dirty="0" err="1" smtClean="0">
                <a:solidFill>
                  <a:srgbClr val="92D050"/>
                </a:solidFill>
              </a:rPr>
              <a:t>Dione</a:t>
            </a:r>
            <a:r>
              <a:rPr lang="nl-NL" sz="3200" dirty="0" smtClean="0">
                <a:solidFill>
                  <a:srgbClr val="92D050"/>
                </a:solidFill>
              </a:rPr>
              <a:t>, </a:t>
            </a:r>
            <a:r>
              <a:rPr lang="nl-NL" sz="3200" dirty="0" err="1" smtClean="0">
                <a:solidFill>
                  <a:srgbClr val="92D050"/>
                </a:solidFill>
              </a:rPr>
              <a:t>Maia</a:t>
            </a:r>
            <a:r>
              <a:rPr lang="nl-NL" sz="3200" dirty="0" smtClean="0">
                <a:solidFill>
                  <a:srgbClr val="92D050"/>
                </a:solidFill>
              </a:rPr>
              <a:t>, tja, wie niet?</a:t>
            </a:r>
          </a:p>
          <a:p>
            <a:endParaRPr lang="nl-NL" sz="3200" dirty="0">
              <a:solidFill>
                <a:srgbClr val="92D050"/>
              </a:solidFill>
            </a:endParaRPr>
          </a:p>
          <a:p>
            <a:r>
              <a:rPr lang="nl-NL" sz="3200" dirty="0" smtClean="0">
                <a:solidFill>
                  <a:srgbClr val="92D050"/>
                </a:solidFill>
              </a:rPr>
              <a:t>B	</a:t>
            </a:r>
            <a:r>
              <a:rPr lang="nl-NL" sz="3200" dirty="0" err="1" smtClean="0">
                <a:solidFill>
                  <a:srgbClr val="92D050"/>
                </a:solidFill>
              </a:rPr>
              <a:t>Miley</a:t>
            </a:r>
            <a:r>
              <a:rPr lang="nl-NL" sz="3200" dirty="0" smtClean="0">
                <a:solidFill>
                  <a:srgbClr val="92D050"/>
                </a:solidFill>
              </a:rPr>
              <a:t> Cyrus</a:t>
            </a:r>
          </a:p>
          <a:p>
            <a:endParaRPr lang="nl-NL" sz="3200" dirty="0">
              <a:solidFill>
                <a:srgbClr val="92D050"/>
              </a:solidFill>
            </a:endParaRPr>
          </a:p>
          <a:p>
            <a:r>
              <a:rPr lang="nl-NL" sz="3200" dirty="0" smtClean="0">
                <a:solidFill>
                  <a:srgbClr val="92D050"/>
                </a:solidFill>
              </a:rPr>
              <a:t>C	Britt  én  </a:t>
            </a:r>
            <a:r>
              <a:rPr lang="nl-NL" sz="3200" dirty="0" err="1" smtClean="0">
                <a:solidFill>
                  <a:srgbClr val="92D050"/>
                </a:solidFill>
              </a:rPr>
              <a:t>Ymke</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D	</a:t>
            </a:r>
            <a:r>
              <a:rPr lang="nl-NL" sz="3200" dirty="0" err="1" smtClean="0">
                <a:solidFill>
                  <a:srgbClr val="92D050"/>
                </a:solidFill>
              </a:rPr>
              <a:t>Danaë</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51825530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i="1" dirty="0" err="1" smtClean="0">
                <a:solidFill>
                  <a:srgbClr val="FFFF00"/>
                </a:solidFill>
                <a:ea typeface="Times New Roman" panose="02020603050405020304" pitchFamily="18" charset="0"/>
                <a:cs typeface="Arial" panose="020B0604020202020204" pitchFamily="34" charset="0"/>
              </a:rPr>
              <a:t>Addere</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tantis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dotibus</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et </a:t>
            </a:r>
            <a:r>
              <a:rPr lang="en-US" sz="2400" i="1" dirty="0" err="1">
                <a:solidFill>
                  <a:srgbClr val="FFFF00"/>
                </a:solidFill>
                <a:ea typeface="Times New Roman" panose="02020603050405020304" pitchFamily="18" charset="0"/>
                <a:cs typeface="Arial" panose="020B0604020202020204" pitchFamily="34" charset="0"/>
              </a:rPr>
              <a:t>meritum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faveant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modo</a:t>
            </a:r>
            <a:r>
              <a:rPr lang="en-US" sz="2400" i="1" dirty="0">
                <a:solidFill>
                  <a:srgbClr val="FFFF00"/>
                </a:solidFill>
                <a:ea typeface="Times New Roman" panose="02020603050405020304" pitchFamily="18" charset="0"/>
                <a:cs typeface="Arial" panose="020B0604020202020204" pitchFamily="34" charset="0"/>
              </a:rPr>
              <a:t> numina) </a:t>
            </a:r>
            <a:r>
              <a:rPr lang="en-US" sz="2400" i="1" dirty="0" err="1">
                <a:solidFill>
                  <a:srgbClr val="FFFF00"/>
                </a:solidFill>
                <a:ea typeface="Times New Roman" panose="02020603050405020304" pitchFamily="18" charset="0"/>
                <a:cs typeface="Arial" panose="020B0604020202020204" pitchFamily="34" charset="0"/>
              </a:rPr>
              <a:t>tempto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ut</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mea sit </a:t>
            </a:r>
            <a:r>
              <a:rPr lang="en-US" sz="2400" i="1" dirty="0" err="1">
                <a:solidFill>
                  <a:srgbClr val="FFFF00"/>
                </a:solidFill>
                <a:ea typeface="Times New Roman" panose="02020603050405020304" pitchFamily="18" charset="0"/>
                <a:cs typeface="Arial" panose="020B0604020202020204" pitchFamily="34" charset="0"/>
              </a:rPr>
              <a:t>servata</a:t>
            </a:r>
            <a:r>
              <a:rPr lang="en-US" sz="2400" i="1" dirty="0">
                <a:solidFill>
                  <a:srgbClr val="FFFF00"/>
                </a:solidFill>
                <a:ea typeface="Times New Roman" panose="02020603050405020304" pitchFamily="18" charset="0"/>
                <a:cs typeface="Arial" panose="020B0604020202020204" pitchFamily="34" charset="0"/>
              </a:rPr>
              <a:t> mea </a:t>
            </a:r>
            <a:r>
              <a:rPr lang="en-US" sz="2400" i="1" dirty="0" err="1">
                <a:solidFill>
                  <a:srgbClr val="FFFF00"/>
                </a:solidFill>
                <a:ea typeface="Times New Roman" panose="02020603050405020304" pitchFamily="18" charset="0"/>
                <a:cs typeface="Arial" panose="020B0604020202020204" pitchFamily="34" charset="0"/>
              </a:rPr>
              <a:t>virtute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paciscor</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err="1" smtClean="0">
                <a:solidFill>
                  <a:srgbClr val="FFFFFF"/>
                </a:solidFill>
                <a:ea typeface="Times New Roman" panose="02020603050405020304" pitchFamily="18" charset="0"/>
                <a:cs typeface="Arial" panose="020B0604020202020204" pitchFamily="34" charset="0"/>
              </a:rPr>
              <a:t>Accipiunt</a:t>
            </a:r>
            <a:r>
              <a:rPr lang="nl-NL" sz="2400" dirty="0" smtClean="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legem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quis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enim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dubitaret</a:t>
            </a:r>
            <a:r>
              <a:rPr lang="nl-NL" sz="2400" dirty="0">
                <a:solidFill>
                  <a:srgbClr val="FFFFFF"/>
                </a:solidFill>
                <a:ea typeface="Times New Roman" panose="02020603050405020304" pitchFamily="18" charset="0"/>
                <a:cs typeface="Arial" panose="020B0604020202020204" pitchFamily="34" charset="0"/>
              </a:rPr>
              <a:t>?) et </a:t>
            </a:r>
            <a:r>
              <a:rPr lang="nl-NL" sz="2400" dirty="0" err="1">
                <a:solidFill>
                  <a:srgbClr val="FFFFFF"/>
                </a:solidFill>
                <a:ea typeface="Times New Roman" panose="02020603050405020304" pitchFamily="18" charset="0"/>
                <a:cs typeface="Arial" panose="020B0604020202020204" pitchFamily="34" charset="0"/>
              </a:rPr>
              <a:t>orant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promittuntque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a:solidFill>
                  <a:srgbClr val="FFFFFF"/>
                </a:solidFill>
                <a:ea typeface="Times New Roman" panose="02020603050405020304" pitchFamily="18" charset="0"/>
                <a:cs typeface="Arial" panose="020B0604020202020204" pitchFamily="34" charset="0"/>
              </a:rPr>
              <a:t>super regnum </a:t>
            </a:r>
            <a:r>
              <a:rPr lang="en-US" sz="2400" dirty="0" err="1">
                <a:solidFill>
                  <a:srgbClr val="FFFFFF"/>
                </a:solidFill>
                <a:ea typeface="Times New Roman" panose="02020603050405020304" pitchFamily="18" charset="0"/>
                <a:cs typeface="Arial" panose="020B0604020202020204" pitchFamily="34" charset="0"/>
              </a:rPr>
              <a:t>dotale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parentes</a:t>
            </a:r>
            <a:r>
              <a:rPr lang="en-US" sz="2400" dirty="0">
                <a:solidFill>
                  <a:srgbClr val="FFFFFF"/>
                </a:solidFill>
                <a:ea typeface="Times New Roman" panose="02020603050405020304" pitchFamily="18" charset="0"/>
                <a:cs typeface="Arial" panose="020B0604020202020204" pitchFamily="34" charset="0"/>
              </a:rPr>
              <a:t>. </a:t>
            </a:r>
            <a:endParaRPr lang="en-US" sz="2400" dirty="0">
              <a:effectLst/>
              <a:ea typeface="Times New Roman" panose="02020603050405020304" pitchFamily="18" charset="0"/>
              <a:cs typeface="Times New Roman" panose="02020603050405020304" pitchFamily="18" charset="0"/>
            </a:endParaRPr>
          </a:p>
        </p:txBody>
      </p:sp>
      <p:sp>
        <p:nvSpPr>
          <p:cNvPr id="3" name="Rechthoek 2"/>
          <p:cNvSpPr/>
          <p:nvPr/>
        </p:nvSpPr>
        <p:spPr>
          <a:xfrm>
            <a:off x="168873" y="3461679"/>
            <a:ext cx="11833655"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Ik </a:t>
            </a:r>
            <a:r>
              <a:rPr lang="nl-NL" sz="2400" dirty="0">
                <a:solidFill>
                  <a:srgbClr val="00B0F0"/>
                </a:solidFill>
              </a:rPr>
              <a:t>probeer aan mijn goede </a:t>
            </a:r>
            <a:r>
              <a:rPr lang="nl-NL" sz="2400" dirty="0" smtClean="0">
                <a:solidFill>
                  <a:srgbClr val="00B0F0"/>
                </a:solidFill>
              </a:rPr>
              <a:t>eigenschappen</a:t>
            </a:r>
          </a:p>
          <a:p>
            <a:pPr>
              <a:spcAft>
                <a:spcPts val="1000"/>
              </a:spcAft>
            </a:pPr>
            <a:r>
              <a:rPr lang="nl-NL" sz="2400" dirty="0" smtClean="0">
                <a:solidFill>
                  <a:srgbClr val="00B0F0"/>
                </a:solidFill>
              </a:rPr>
              <a:t>ook </a:t>
            </a:r>
            <a:r>
              <a:rPr lang="nl-NL" sz="2400" dirty="0">
                <a:solidFill>
                  <a:srgbClr val="00B0F0"/>
                </a:solidFill>
              </a:rPr>
              <a:t>een verdienste toe te voegen (mits de </a:t>
            </a:r>
            <a:r>
              <a:rPr lang="nl-NL" sz="2400" dirty="0" smtClean="0">
                <a:solidFill>
                  <a:srgbClr val="00B0F0"/>
                </a:solidFill>
              </a:rPr>
              <a:t>goden gunstig </a:t>
            </a:r>
            <a:r>
              <a:rPr lang="nl-NL" sz="2400" dirty="0">
                <a:solidFill>
                  <a:srgbClr val="00B0F0"/>
                </a:solidFill>
              </a:rPr>
              <a:t>gezind zijn</a:t>
            </a:r>
            <a:r>
              <a:rPr lang="nl-NL" sz="2400" dirty="0" smtClean="0">
                <a:solidFill>
                  <a:srgbClr val="00B0F0"/>
                </a:solidFill>
              </a:rPr>
              <a:t>);</a:t>
            </a:r>
          </a:p>
          <a:p>
            <a:pPr>
              <a:spcAft>
                <a:spcPts val="1000"/>
              </a:spcAft>
            </a:pPr>
            <a:r>
              <a:rPr lang="nl-NL" sz="2400" dirty="0" smtClean="0">
                <a:solidFill>
                  <a:srgbClr val="00B0F0"/>
                </a:solidFill>
              </a:rPr>
              <a:t>dat </a:t>
            </a:r>
            <a:r>
              <a:rPr lang="nl-NL" sz="2400" dirty="0">
                <a:solidFill>
                  <a:srgbClr val="00B0F0"/>
                </a:solidFill>
              </a:rPr>
              <a:t>zij de mijne is, nadat ik haar gered heb, stel ik als voorwaarde."</a:t>
            </a:r>
          </a:p>
          <a:p>
            <a:pPr>
              <a:spcAft>
                <a:spcPts val="1000"/>
              </a:spcAft>
            </a:pPr>
            <a:r>
              <a:rPr lang="nl-NL" sz="2400" dirty="0">
                <a:solidFill>
                  <a:srgbClr val="00B0F0"/>
                </a:solidFill>
              </a:rPr>
              <a:t>De ouders accepteren de voorwaarde (wie zou immers twijfelen?) en ze smeken</a:t>
            </a:r>
          </a:p>
          <a:p>
            <a:pPr>
              <a:spcAft>
                <a:spcPts val="1000"/>
              </a:spcAft>
            </a:pPr>
            <a:r>
              <a:rPr lang="nl-NL" sz="2400" dirty="0">
                <a:solidFill>
                  <a:srgbClr val="00B0F0"/>
                </a:solidFill>
              </a:rPr>
              <a:t>en ze beloven bovendien het koningschap als </a:t>
            </a:r>
            <a:r>
              <a:rPr lang="nl-NL" sz="2400" dirty="0" smtClean="0">
                <a:solidFill>
                  <a:srgbClr val="00B0F0"/>
                </a:solidFill>
              </a:rPr>
              <a:t>bruidsschat.</a:t>
            </a:r>
            <a:endParaRPr lang="nl-NL" sz="2400" dirty="0">
              <a:solidFill>
                <a:srgbClr val="00B0F0"/>
              </a:solidFill>
            </a:endParaRPr>
          </a:p>
        </p:txBody>
      </p:sp>
      <p:pic>
        <p:nvPicPr>
          <p:cNvPr id="2050" name="Picture 2" descr="http://stephentwist.files.wordpress.com/2012/03/agreemen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9793" y="2865972"/>
            <a:ext cx="1830367" cy="16683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emri.org/image/3966.JPG"/>
          <p:cNvPicPr>
            <a:picLocks noChangeAspect="1" noChangeArrowheads="1"/>
          </p:cNvPicPr>
          <p:nvPr/>
        </p:nvPicPr>
        <p:blipFill rotWithShape="1">
          <a:blip r:embed="rId4">
            <a:extLst>
              <a:ext uri="{28A0092B-C50C-407E-A947-70E740481C1C}">
                <a14:useLocalDpi xmlns:a14="http://schemas.microsoft.com/office/drawing/2010/main" val="0"/>
              </a:ext>
            </a:extLst>
          </a:blip>
          <a:srcRect l="28895" t="10180"/>
          <a:stretch/>
        </p:blipFill>
        <p:spPr bwMode="auto">
          <a:xfrm>
            <a:off x="8633528" y="156226"/>
            <a:ext cx="3264999" cy="2709746"/>
          </a:xfrm>
          <a:prstGeom prst="rect">
            <a:avLst/>
          </a:prstGeom>
          <a:noFill/>
          <a:extLst>
            <a:ext uri="{909E8E84-426E-40DD-AFC4-6F175D3DCCD1}">
              <a14:hiddenFill xmlns:a14="http://schemas.microsoft.com/office/drawing/2010/main">
                <a:solidFill>
                  <a:srgbClr val="FFFFFF"/>
                </a:solidFill>
              </a14:hiddenFill>
            </a:ext>
          </a:extLst>
        </p:spPr>
      </p:pic>
      <p:sp>
        <p:nvSpPr>
          <p:cNvPr id="7" name="Stroomdiagram: Proces 6"/>
          <p:cNvSpPr/>
          <p:nvPr/>
        </p:nvSpPr>
        <p:spPr>
          <a:xfrm>
            <a:off x="8633528" y="2864572"/>
            <a:ext cx="3148445" cy="35854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Hier! Bruidsschat ….</a:t>
            </a:r>
            <a:endParaRPr lang="en-US" sz="2000" dirty="0"/>
          </a:p>
        </p:txBody>
      </p:sp>
    </p:spTree>
    <p:extLst>
      <p:ext uri="{BB962C8B-B14F-4D97-AF65-F5344CB8AC3E}">
        <p14:creationId xmlns:p14="http://schemas.microsoft.com/office/powerpoint/2010/main" val="259226616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1754326"/>
          </a:xfrm>
          <a:prstGeom prst="rect">
            <a:avLst/>
          </a:prstGeom>
        </p:spPr>
        <p:txBody>
          <a:bodyPr wrap="square">
            <a:spAutoFit/>
          </a:bodyPr>
          <a:lstStyle/>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Ecce, </a:t>
            </a:r>
            <a:r>
              <a:rPr lang="nl-NL" sz="2400" dirty="0" err="1">
                <a:solidFill>
                  <a:srgbClr val="FFFFFF"/>
                </a:solidFill>
                <a:ea typeface="Times New Roman" panose="02020603050405020304" pitchFamily="18" charset="0"/>
                <a:cs typeface="Arial" panose="020B0604020202020204" pitchFamily="34" charset="0"/>
              </a:rPr>
              <a:t>velut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navis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praefixo</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concita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rostro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sulcat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aquas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sudantibus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lacertis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sic </a:t>
            </a:r>
            <a:r>
              <a:rPr lang="en-US" sz="2400" dirty="0" err="1">
                <a:solidFill>
                  <a:srgbClr val="FFFFFF"/>
                </a:solidFill>
                <a:ea typeface="Times New Roman" panose="02020603050405020304" pitchFamily="18" charset="0"/>
                <a:cs typeface="Arial" panose="020B0604020202020204" pitchFamily="34" charset="0"/>
              </a:rPr>
              <a:t>fera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dimotis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impulsu</a:t>
            </a:r>
            <a:r>
              <a:rPr lang="en-US" sz="2400" dirty="0">
                <a:solidFill>
                  <a:srgbClr val="FFFFFF"/>
                </a:solidFill>
                <a:ea typeface="Times New Roman" panose="02020603050405020304" pitchFamily="18" charset="0"/>
                <a:cs typeface="Arial" panose="020B0604020202020204" pitchFamily="34" charset="0"/>
              </a:rPr>
              <a:t> pectoris </a:t>
            </a:r>
            <a:r>
              <a:rPr lang="en-US" sz="2400" dirty="0" err="1">
                <a:solidFill>
                  <a:srgbClr val="FFFFFF"/>
                </a:solidFill>
                <a:ea typeface="Times New Roman" panose="02020603050405020304" pitchFamily="18" charset="0"/>
                <a:cs typeface="Arial" panose="020B0604020202020204" pitchFamily="34" charset="0"/>
              </a:rPr>
              <a:t>undis</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59607" y="4553631"/>
            <a:ext cx="11858368"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Kijk</a:t>
            </a:r>
            <a:r>
              <a:rPr lang="nl-NL" sz="2400" dirty="0">
                <a:solidFill>
                  <a:srgbClr val="00B0F0"/>
                </a:solidFill>
              </a:rPr>
              <a:t>, zoals een schip met een aan de voorkant bevestigde ram snel</a:t>
            </a:r>
          </a:p>
          <a:p>
            <a:pPr>
              <a:spcAft>
                <a:spcPts val="1000"/>
              </a:spcAft>
            </a:pPr>
            <a:r>
              <a:rPr lang="nl-NL" sz="2400" dirty="0">
                <a:solidFill>
                  <a:srgbClr val="00B0F0"/>
                </a:solidFill>
              </a:rPr>
              <a:t>het water doorklieft, voortgestuwd door de zwetende armen van de roeiers,</a:t>
            </a:r>
          </a:p>
          <a:p>
            <a:pPr>
              <a:spcAft>
                <a:spcPts val="1000"/>
              </a:spcAft>
            </a:pPr>
            <a:r>
              <a:rPr lang="nl-NL" sz="2400" dirty="0">
                <a:solidFill>
                  <a:srgbClr val="00B0F0"/>
                </a:solidFill>
              </a:rPr>
              <a:t>zo (doorklieft) het monster (het water) door met een stoot van de borst de golven te scheiden. </a:t>
            </a:r>
          </a:p>
        </p:txBody>
      </p:sp>
      <p:pic>
        <p:nvPicPr>
          <p:cNvPr id="4098" name="Picture 2" descr="http://www.marineschepen.nl/marschepen/images/uss-wayne-e-mey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5854" t="3509" r="3375" b="12462"/>
          <a:stretch/>
        </p:blipFill>
        <p:spPr bwMode="auto">
          <a:xfrm>
            <a:off x="2144863" y="2092076"/>
            <a:ext cx="3943928" cy="2678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forwallpaper.com/files/thumbs/preview/112/1128296__sea-monsters_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465" y="578739"/>
            <a:ext cx="4813589" cy="338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884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39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is in voorgaande vergelijking het beeld?</a:t>
            </a:r>
          </a:p>
          <a:p>
            <a:endParaRPr lang="nl-NL" sz="3200" dirty="0">
              <a:solidFill>
                <a:srgbClr val="92D050"/>
              </a:solidFill>
            </a:endParaRPr>
          </a:p>
          <a:p>
            <a:r>
              <a:rPr lang="nl-NL" sz="3200" dirty="0" smtClean="0">
                <a:solidFill>
                  <a:srgbClr val="92D050"/>
                </a:solidFill>
              </a:rPr>
              <a:t>A	oh. Was dat een vergelijking?</a:t>
            </a:r>
          </a:p>
          <a:p>
            <a:endParaRPr lang="nl-NL" sz="3200" dirty="0">
              <a:solidFill>
                <a:srgbClr val="92D050"/>
              </a:solidFill>
            </a:endParaRPr>
          </a:p>
          <a:p>
            <a:r>
              <a:rPr lang="nl-NL" sz="3200" dirty="0" smtClean="0">
                <a:solidFill>
                  <a:srgbClr val="92D050"/>
                </a:solidFill>
              </a:rPr>
              <a:t>B	het zeemonster met zijn opgeheven borstkas</a:t>
            </a:r>
          </a:p>
          <a:p>
            <a:endParaRPr lang="nl-NL" sz="3200" dirty="0">
              <a:solidFill>
                <a:srgbClr val="92D050"/>
              </a:solidFill>
            </a:endParaRPr>
          </a:p>
          <a:p>
            <a:r>
              <a:rPr lang="nl-NL" sz="3200" dirty="0" smtClean="0">
                <a:solidFill>
                  <a:srgbClr val="92D050"/>
                </a:solidFill>
              </a:rPr>
              <a:t>C	het schip met de verstevigde boeg</a:t>
            </a:r>
          </a:p>
          <a:p>
            <a:endParaRPr lang="nl-NL" sz="3200" dirty="0">
              <a:solidFill>
                <a:srgbClr val="92D050"/>
              </a:solidFill>
            </a:endParaRPr>
          </a:p>
          <a:p>
            <a:r>
              <a:rPr lang="nl-NL" sz="3200" dirty="0" smtClean="0">
                <a:solidFill>
                  <a:srgbClr val="92D050"/>
                </a:solidFill>
              </a:rPr>
              <a:t>D	nou, dat dat monster dus als een pijl door het water schiet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1154927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149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862322"/>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Tantum</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scopulis</a:t>
            </a:r>
            <a:r>
              <a:rPr lang="en-US" sz="2400" dirty="0">
                <a:solidFill>
                  <a:srgbClr val="FFFFFF"/>
                </a:solidFill>
                <a:ea typeface="Times New Roman" panose="02020603050405020304" pitchFamily="18" charset="0"/>
                <a:cs typeface="Arial" panose="020B0604020202020204" pitchFamily="34" charset="0"/>
              </a:rPr>
              <a:t>, quantum </a:t>
            </a:r>
            <a:r>
              <a:rPr lang="en-US" sz="2400" dirty="0" err="1">
                <a:solidFill>
                  <a:srgbClr val="FFFFFF"/>
                </a:solidFill>
                <a:ea typeface="Times New Roman" panose="02020603050405020304" pitchFamily="18" charset="0"/>
                <a:cs typeface="Arial" panose="020B0604020202020204" pitchFamily="34" charset="0"/>
              </a:rPr>
              <a:t>Balearica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torto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funda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plumbo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medii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transmittere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caeli</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cum </a:t>
            </a:r>
            <a:r>
              <a:rPr lang="en-US" sz="2400" dirty="0" err="1">
                <a:solidFill>
                  <a:srgbClr val="FFFFFF"/>
                </a:solidFill>
                <a:ea typeface="Times New Roman" panose="02020603050405020304" pitchFamily="18" charset="0"/>
                <a:cs typeface="Arial" panose="020B0604020202020204" pitchFamily="34" charset="0"/>
              </a:rPr>
              <a:t>subito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pedibus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tellure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repulsa</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arduus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nubes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abiit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aequore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summo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umbra </a:t>
            </a:r>
            <a:r>
              <a:rPr lang="en-US" sz="2400" dirty="0" err="1">
                <a:solidFill>
                  <a:srgbClr val="FFFFFF"/>
                </a:solidFill>
                <a:ea typeface="Times New Roman" panose="02020603050405020304" pitchFamily="18" charset="0"/>
                <a:cs typeface="Arial" panose="020B0604020202020204" pitchFamily="34" charset="0"/>
              </a:rPr>
              <a:t>viri</a:t>
            </a:r>
            <a:r>
              <a:rPr lang="en-US" sz="2400" dirty="0">
                <a:solidFill>
                  <a:srgbClr val="FFFFFF"/>
                </a:solidFill>
                <a:ea typeface="Times New Roman" panose="02020603050405020304" pitchFamily="18" charset="0"/>
                <a:cs typeface="Arial" panose="020B0604020202020204" pitchFamily="34" charset="0"/>
              </a:rPr>
              <a:t> visa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visam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saevit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umbram</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59607" y="4095286"/>
            <a:ext cx="11858368"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Zover </a:t>
            </a:r>
            <a:r>
              <a:rPr lang="nl-NL" sz="2400" dirty="0">
                <a:solidFill>
                  <a:srgbClr val="FF33CC"/>
                </a:solidFill>
              </a:rPr>
              <a:t>was het verwijderd van de rotsen, als een </a:t>
            </a:r>
            <a:r>
              <a:rPr lang="nl-NL" sz="2400" dirty="0" err="1">
                <a:solidFill>
                  <a:srgbClr val="FF33CC"/>
                </a:solidFill>
              </a:rPr>
              <a:t>Balearische</a:t>
            </a:r>
            <a:r>
              <a:rPr lang="nl-NL" sz="2400" dirty="0">
                <a:solidFill>
                  <a:srgbClr val="FF33CC"/>
                </a:solidFill>
              </a:rPr>
              <a:t> slinger met </a:t>
            </a:r>
            <a:r>
              <a:rPr lang="nl-NL" sz="2400" dirty="0" smtClean="0">
                <a:solidFill>
                  <a:srgbClr val="FF33CC"/>
                </a:solidFill>
              </a:rPr>
              <a:t>een geslingerde </a:t>
            </a:r>
            <a:r>
              <a:rPr lang="nl-NL" sz="2400" dirty="0">
                <a:solidFill>
                  <a:srgbClr val="FF33CC"/>
                </a:solidFill>
              </a:rPr>
              <a:t>kogel aan lucht ertussen in kan overbruggen</a:t>
            </a:r>
            <a:r>
              <a:rPr lang="nl-NL" sz="2400" dirty="0" smtClean="0">
                <a:solidFill>
                  <a:srgbClr val="FF33CC"/>
                </a:solidFill>
              </a:rPr>
              <a:t>, toen </a:t>
            </a:r>
            <a:r>
              <a:rPr lang="nl-NL" sz="2400" dirty="0">
                <a:solidFill>
                  <a:srgbClr val="FF33CC"/>
                </a:solidFill>
              </a:rPr>
              <a:t>eensklaps de jongeman, na zich met zijn voeten van de grond te hebben afgezet</a:t>
            </a:r>
            <a:r>
              <a:rPr lang="nl-NL" sz="2400" dirty="0" smtClean="0">
                <a:solidFill>
                  <a:srgbClr val="FF33CC"/>
                </a:solidFill>
              </a:rPr>
              <a:t>, steil </a:t>
            </a:r>
            <a:r>
              <a:rPr lang="nl-NL" sz="2400" dirty="0">
                <a:solidFill>
                  <a:srgbClr val="FF33CC"/>
                </a:solidFill>
              </a:rPr>
              <a:t>de wolken in wegging/verdween. Zodra op het </a:t>
            </a:r>
            <a:r>
              <a:rPr lang="nl-NL" sz="2400" dirty="0" smtClean="0">
                <a:solidFill>
                  <a:srgbClr val="FF33CC"/>
                </a:solidFill>
              </a:rPr>
              <a:t>zeeoppervlak de </a:t>
            </a:r>
            <a:r>
              <a:rPr lang="nl-NL" sz="2400" dirty="0">
                <a:solidFill>
                  <a:srgbClr val="FF33CC"/>
                </a:solidFill>
              </a:rPr>
              <a:t>schaduw van de man gezien was, stortte het monster zich op de geziene schaduw</a:t>
            </a:r>
            <a:r>
              <a:rPr lang="nl-NL" sz="2400" dirty="0" smtClean="0">
                <a:solidFill>
                  <a:srgbClr val="FF33CC"/>
                </a:solidFill>
              </a:rPr>
              <a:t>; …</a:t>
            </a:r>
            <a:endParaRPr lang="nl-NL" sz="2400" dirty="0">
              <a:solidFill>
                <a:srgbClr val="FF33CC"/>
              </a:solidFill>
            </a:endParaRPr>
          </a:p>
        </p:txBody>
      </p:sp>
      <p:pic>
        <p:nvPicPr>
          <p:cNvPr id="5122" name="Picture 2" descr="http://bootblog.nl/wp-content/uploads/2010/05/Jetlev-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973" b="91441" l="45458" r="65054">
                        <a14:foregroundMark x1="47254" y1="62147" x2="48988" y2="88418"/>
                        <a14:foregroundMark x1="49277" y1="88701" x2="49277" y2="88701"/>
                        <a14:foregroundMark x1="49277" y1="88701" x2="63439" y2="88418"/>
                        <a14:foregroundMark x1="47110" y1="63277" x2="46387" y2="35593"/>
                        <a14:foregroundMark x1="46387" y1="35593" x2="53035" y2="26836"/>
                        <a14:foregroundMark x1="53179" y1="26836" x2="60116" y2="28249"/>
                        <a14:foregroundMark x1="60116" y1="28249" x2="63873" y2="72316"/>
                        <a14:foregroundMark x1="63873" y1="72599" x2="65029" y2="86723"/>
                      </a14:backgroundRemoval>
                    </a14:imgEffect>
                  </a14:imgLayer>
                </a14:imgProps>
              </a:ext>
              <a:ext uri="{28A0092B-C50C-407E-A947-70E740481C1C}">
                <a14:useLocalDpi xmlns:a14="http://schemas.microsoft.com/office/drawing/2010/main" val="0"/>
              </a:ext>
            </a:extLst>
          </a:blip>
          <a:srcRect l="46051" t="25587" r="36909" b="11757"/>
          <a:stretch/>
        </p:blipFill>
        <p:spPr bwMode="auto">
          <a:xfrm>
            <a:off x="8103765" y="343948"/>
            <a:ext cx="1971414" cy="370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2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2250" fill="hold"/>
                                        <p:tgtEl>
                                          <p:spTgt spid="5122"/>
                                        </p:tgtEl>
                                        <p:attrNameLst>
                                          <p:attrName>ppt_x</p:attrName>
                                        </p:attrNameLst>
                                      </p:cBhvr>
                                      <p:tavLst>
                                        <p:tav tm="0">
                                          <p:val>
                                            <p:strVal val="#ppt_x"/>
                                          </p:val>
                                        </p:tav>
                                        <p:tav tm="100000">
                                          <p:val>
                                            <p:strVal val="#ppt_x"/>
                                          </p:val>
                                        </p:tav>
                                      </p:tavLst>
                                    </p:anim>
                                    <p:anim calcmode="lin" valueType="num">
                                      <p:cBhvr additive="base">
                                        <p:cTn id="8" dur="225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el 1"/>
          <p:cNvSpPr txBox="1">
            <a:spLocks/>
          </p:cNvSpPr>
          <p:nvPr/>
        </p:nvSpPr>
        <p:spPr>
          <a:xfrm>
            <a:off x="168875" y="168874"/>
            <a:ext cx="11709716" cy="63527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8000" dirty="0" smtClean="0">
                <a:solidFill>
                  <a:schemeClr val="bg1"/>
                </a:solidFill>
                <a:latin typeface="+mn-lt"/>
              </a:rPr>
              <a:t>Tijdschema  vandaag</a:t>
            </a:r>
          </a:p>
          <a:p>
            <a:endParaRPr lang="nl-NL" sz="6000" dirty="0" smtClean="0">
              <a:solidFill>
                <a:schemeClr val="bg1"/>
              </a:solidFill>
              <a:latin typeface="+mn-lt"/>
            </a:endParaRPr>
          </a:p>
          <a:p>
            <a:r>
              <a:rPr lang="nl-NL" dirty="0" smtClean="0">
                <a:solidFill>
                  <a:schemeClr val="bg1"/>
                </a:solidFill>
                <a:latin typeface="+mn-lt"/>
              </a:rPr>
              <a:t>Begin  14:00</a:t>
            </a:r>
          </a:p>
          <a:p>
            <a:endParaRPr lang="nl-NL" dirty="0" smtClean="0">
              <a:solidFill>
                <a:schemeClr val="bg1"/>
              </a:solidFill>
              <a:latin typeface="+mn-lt"/>
            </a:endParaRPr>
          </a:p>
          <a:p>
            <a:r>
              <a:rPr lang="nl-NL" dirty="0" smtClean="0">
                <a:solidFill>
                  <a:schemeClr val="bg1"/>
                </a:solidFill>
                <a:latin typeface="+mn-lt"/>
              </a:rPr>
              <a:t>						Kleine pauze  </a:t>
            </a:r>
            <a:r>
              <a:rPr lang="nl-NL" dirty="0" smtClean="0">
                <a:solidFill>
                  <a:schemeClr val="bg1"/>
                </a:solidFill>
                <a:latin typeface="+mn-lt"/>
              </a:rPr>
              <a:t>15:15-15:30</a:t>
            </a:r>
            <a:endParaRPr lang="nl-NL" dirty="0" smtClean="0">
              <a:solidFill>
                <a:schemeClr val="bg1"/>
              </a:solidFill>
              <a:latin typeface="+mn-lt"/>
            </a:endParaRPr>
          </a:p>
          <a:p>
            <a:endParaRPr lang="nl-NL" dirty="0" smtClean="0">
              <a:solidFill>
                <a:schemeClr val="bg1"/>
              </a:solidFill>
              <a:latin typeface="+mn-lt"/>
            </a:endParaRPr>
          </a:p>
          <a:p>
            <a:r>
              <a:rPr lang="nl-NL" dirty="0" smtClean="0">
                <a:solidFill>
                  <a:schemeClr val="bg1"/>
                </a:solidFill>
                <a:latin typeface="+mn-lt"/>
              </a:rPr>
              <a:t>Einde  17:00</a:t>
            </a:r>
            <a:endParaRPr lang="en-US" dirty="0">
              <a:solidFill>
                <a:schemeClr val="bg1"/>
              </a:solidFill>
              <a:latin typeface="+mn-lt"/>
            </a:endParaRPr>
          </a:p>
        </p:txBody>
      </p:sp>
      <p:pic>
        <p:nvPicPr>
          <p:cNvPr id="2050" name="Picture 2" descr="http://www.myschoolhouse.com/clipart/Clock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607" y="1693864"/>
            <a:ext cx="1440000" cy="14179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printx.nl/dynamic/media/8/images/icons/klo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607" y="4161352"/>
            <a:ext cx="1440000"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1356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utque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Iovis</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praepes</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vacuo</a:t>
            </a:r>
            <a:r>
              <a:rPr lang="en-US" sz="2400" dirty="0" smtClean="0">
                <a:solidFill>
                  <a:srgbClr val="FFFFFF"/>
                </a:solidFill>
                <a:ea typeface="Times New Roman" panose="02020603050405020304" pitchFamily="18" charset="0"/>
                <a:cs typeface="Arial" panose="020B0604020202020204" pitchFamily="34" charset="0"/>
              </a:rPr>
              <a:t> cum </a:t>
            </a:r>
            <a:r>
              <a:rPr lang="en-US" sz="2400" dirty="0" err="1" smtClean="0">
                <a:solidFill>
                  <a:srgbClr val="FFFFFF"/>
                </a:solidFill>
                <a:ea typeface="Times New Roman" panose="02020603050405020304" pitchFamily="18" charset="0"/>
                <a:cs typeface="Arial" panose="020B0604020202020204" pitchFamily="34" charset="0"/>
              </a:rPr>
              <a:t>vidit</a:t>
            </a:r>
            <a:r>
              <a:rPr lang="en-US" sz="2400" dirty="0" smtClean="0">
                <a:solidFill>
                  <a:srgbClr val="FFFFFF"/>
                </a:solidFill>
                <a:ea typeface="Times New Roman" panose="02020603050405020304" pitchFamily="18" charset="0"/>
                <a:cs typeface="Arial" panose="020B0604020202020204" pitchFamily="34" charset="0"/>
              </a:rPr>
              <a:t> in </a:t>
            </a:r>
            <a:r>
              <a:rPr lang="en-US" sz="2400" dirty="0" err="1" smtClean="0">
                <a:solidFill>
                  <a:srgbClr val="FFFFFF"/>
                </a:solidFill>
                <a:ea typeface="Times New Roman" panose="02020603050405020304" pitchFamily="18" charset="0"/>
                <a:cs typeface="Arial" panose="020B0604020202020204" pitchFamily="34" charset="0"/>
              </a:rPr>
              <a:t>arvo</a:t>
            </a:r>
            <a:endParaRPr lang="en-US" sz="2400" dirty="0" smtClean="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praebentem</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Phoebo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liventia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draconem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occupat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aversum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saeva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retorqueat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ora</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squamigeris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avidos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figit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cervicibus</a:t>
            </a:r>
            <a:r>
              <a:rPr lang="en-US" sz="2400" dirty="0">
                <a:solidFill>
                  <a:srgbClr val="FFFFFF"/>
                </a:solidFill>
                <a:ea typeface="Times New Roman" panose="02020603050405020304" pitchFamily="18" charset="0"/>
                <a:cs typeface="Arial" panose="020B0604020202020204" pitchFamily="34" charset="0"/>
              </a:rPr>
              <a:t> ungues</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p>
        </p:txBody>
      </p:sp>
      <p:pic>
        <p:nvPicPr>
          <p:cNvPr id="3" name="Afbeelding 2"/>
          <p:cNvPicPr>
            <a:picLocks noChangeAspect="1"/>
          </p:cNvPicPr>
          <p:nvPr/>
        </p:nvPicPr>
        <p:blipFill>
          <a:blip r:embed="rId3"/>
          <a:stretch>
            <a:fillRect/>
          </a:stretch>
        </p:blipFill>
        <p:spPr>
          <a:xfrm>
            <a:off x="8443784" y="334148"/>
            <a:ext cx="2982612" cy="3251047"/>
          </a:xfrm>
          <a:prstGeom prst="rect">
            <a:avLst/>
          </a:prstGeom>
        </p:spPr>
      </p:pic>
      <p:sp>
        <p:nvSpPr>
          <p:cNvPr id="7" name="Rechthoek 6"/>
          <p:cNvSpPr/>
          <p:nvPr/>
        </p:nvSpPr>
        <p:spPr>
          <a:xfrm>
            <a:off x="168875" y="4092313"/>
            <a:ext cx="11866606"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zoals de vogel van Jupiter, wanneer hij in het lege veld gezien heeft</a:t>
            </a:r>
          </a:p>
          <a:p>
            <a:pPr>
              <a:spcAft>
                <a:spcPts val="1000"/>
              </a:spcAft>
            </a:pPr>
            <a:r>
              <a:rPr lang="nl-NL" sz="2400" dirty="0">
                <a:solidFill>
                  <a:srgbClr val="00B0F0"/>
                </a:solidFill>
              </a:rPr>
              <a:t>hoe een slang met zijn blauwgrijze rug in de zon ligt,</a:t>
            </a:r>
          </a:p>
          <a:p>
            <a:pPr>
              <a:spcAft>
                <a:spcPts val="1000"/>
              </a:spcAft>
            </a:pPr>
            <a:r>
              <a:rPr lang="nl-NL" sz="2400" dirty="0">
                <a:solidFill>
                  <a:srgbClr val="00B0F0"/>
                </a:solidFill>
              </a:rPr>
              <a:t>die aanvalt van achteren en, om te voorkomen dat hij zijn woeste gezicht omdraait,</a:t>
            </a:r>
          </a:p>
          <a:p>
            <a:pPr>
              <a:spcAft>
                <a:spcPts val="1000"/>
              </a:spcAft>
            </a:pPr>
            <a:r>
              <a:rPr lang="nl-NL" sz="2400" dirty="0">
                <a:solidFill>
                  <a:srgbClr val="00B0F0"/>
                </a:solidFill>
              </a:rPr>
              <a:t> zijn gretige klauwen in de geschubde nekt haakt</a:t>
            </a:r>
            <a:r>
              <a:rPr lang="nl-NL" sz="2400" dirty="0" smtClean="0">
                <a:solidFill>
                  <a:srgbClr val="00B0F0"/>
                </a:solidFill>
              </a:rPr>
              <a:t>, …</a:t>
            </a:r>
            <a:endParaRPr lang="nl-NL" sz="2400" dirty="0">
              <a:solidFill>
                <a:srgbClr val="00B0F0"/>
              </a:solidFill>
            </a:endParaRPr>
          </a:p>
        </p:txBody>
      </p:sp>
      <p:sp>
        <p:nvSpPr>
          <p:cNvPr id="9" name="Ovale toelichting 8"/>
          <p:cNvSpPr/>
          <p:nvPr/>
        </p:nvSpPr>
        <p:spPr>
          <a:xfrm>
            <a:off x="5179290" y="2477199"/>
            <a:ext cx="2733964" cy="718583"/>
          </a:xfrm>
          <a:prstGeom prst="wedgeEllipseCallout">
            <a:avLst>
              <a:gd name="adj1" fmla="val 92680"/>
              <a:gd name="adj2" fmla="val -27171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smtClean="0"/>
              <a:t>Yeeehaaaaaa</a:t>
            </a:r>
            <a:r>
              <a:rPr lang="nl-NL" sz="2400" dirty="0" smtClean="0"/>
              <a:t>!</a:t>
            </a:r>
            <a:endParaRPr lang="en-US" sz="2400" dirty="0"/>
          </a:p>
        </p:txBody>
      </p:sp>
    </p:spTree>
    <p:extLst>
      <p:ext uri="{BB962C8B-B14F-4D97-AF65-F5344CB8AC3E}">
        <p14:creationId xmlns:p14="http://schemas.microsoft.com/office/powerpoint/2010/main" val="267749088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sic </a:t>
            </a:r>
            <a:r>
              <a:rPr lang="en-US" sz="2400" dirty="0" err="1">
                <a:solidFill>
                  <a:srgbClr val="FFFFFF"/>
                </a:solidFill>
                <a:ea typeface="Times New Roman" panose="02020603050405020304" pitchFamily="18" charset="0"/>
                <a:cs typeface="Arial" panose="020B0604020202020204" pitchFamily="34" charset="0"/>
              </a:rPr>
              <a:t>celeri</a:t>
            </a:r>
            <a:r>
              <a:rPr lang="en-US" sz="2400" dirty="0">
                <a:solidFill>
                  <a:srgbClr val="FFFFFF"/>
                </a:solidFill>
                <a:ea typeface="Times New Roman" panose="02020603050405020304" pitchFamily="18" charset="0"/>
                <a:cs typeface="Arial" panose="020B0604020202020204" pitchFamily="34" charset="0"/>
              </a:rPr>
              <a:t> missus </a:t>
            </a:r>
            <a:r>
              <a:rPr lang="en-US" sz="2400" dirty="0" err="1">
                <a:solidFill>
                  <a:srgbClr val="FFFFFF"/>
                </a:solidFill>
                <a:ea typeface="Times New Roman" panose="02020603050405020304" pitchFamily="18" charset="0"/>
                <a:cs typeface="Arial" panose="020B0604020202020204" pitchFamily="34" charset="0"/>
              </a:rPr>
              <a:t>praeceps</a:t>
            </a:r>
            <a:r>
              <a:rPr lang="en-US" sz="2400" dirty="0">
                <a:solidFill>
                  <a:srgbClr val="FFFFFF"/>
                </a:solidFill>
                <a:ea typeface="Times New Roman" panose="02020603050405020304" pitchFamily="18" charset="0"/>
                <a:cs typeface="Arial" panose="020B0604020202020204" pitchFamily="34" charset="0"/>
              </a:rPr>
              <a:t> per inane </a:t>
            </a:r>
            <a:r>
              <a:rPr lang="en-US" sz="2400" dirty="0" err="1">
                <a:solidFill>
                  <a:srgbClr val="FFFFFF"/>
                </a:solidFill>
                <a:ea typeface="Times New Roman" panose="02020603050405020304" pitchFamily="18" charset="0"/>
                <a:cs typeface="Arial" panose="020B0604020202020204" pitchFamily="34" charset="0"/>
              </a:rPr>
              <a:t>volatu</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pressit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dextroque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frementis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armo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Inachides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curvo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abdidit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hamo</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4576801"/>
            <a:ext cx="11858368"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 zo </a:t>
            </a:r>
            <a:r>
              <a:rPr lang="nl-NL" sz="2400" dirty="0">
                <a:solidFill>
                  <a:srgbClr val="FF33CC"/>
                </a:solidFill>
              </a:rPr>
              <a:t>viel in een snelle vlucht hals over kop omlaag schietend door het luchtruim de </a:t>
            </a:r>
            <a:r>
              <a:rPr lang="nl-NL" sz="2400" dirty="0" err="1">
                <a:solidFill>
                  <a:srgbClr val="FF33CC"/>
                </a:solidFill>
              </a:rPr>
              <a:t>Argiver</a:t>
            </a:r>
            <a:r>
              <a:rPr lang="nl-NL" sz="2400" dirty="0">
                <a:solidFill>
                  <a:srgbClr val="FF33CC"/>
                </a:solidFill>
              </a:rPr>
              <a:t> </a:t>
            </a:r>
            <a:r>
              <a:rPr lang="nl-NL" sz="2400" dirty="0" smtClean="0">
                <a:solidFill>
                  <a:srgbClr val="FF33CC"/>
                </a:solidFill>
              </a:rPr>
              <a:t>/nakomeling </a:t>
            </a:r>
            <a:r>
              <a:rPr lang="nl-NL" sz="2400" dirty="0">
                <a:solidFill>
                  <a:srgbClr val="FF33CC"/>
                </a:solidFill>
              </a:rPr>
              <a:t>van </a:t>
            </a:r>
            <a:r>
              <a:rPr lang="nl-NL" sz="2400" dirty="0" err="1">
                <a:solidFill>
                  <a:srgbClr val="FF33CC"/>
                </a:solidFill>
              </a:rPr>
              <a:t>Inachos</a:t>
            </a:r>
            <a:r>
              <a:rPr lang="nl-NL" sz="2400" dirty="0">
                <a:solidFill>
                  <a:srgbClr val="FF33CC"/>
                </a:solidFill>
              </a:rPr>
              <a:t> neer op de rug van het monster en stootte in de </a:t>
            </a:r>
            <a:r>
              <a:rPr lang="nl-NL" sz="2400" dirty="0" smtClean="0">
                <a:solidFill>
                  <a:srgbClr val="FF33CC"/>
                </a:solidFill>
              </a:rPr>
              <a:t>rechterschouder van </a:t>
            </a:r>
            <a:r>
              <a:rPr lang="nl-NL" sz="2400" dirty="0">
                <a:solidFill>
                  <a:srgbClr val="FF33CC"/>
                </a:solidFill>
              </a:rPr>
              <a:t>het brullende monster zijn zwaard tot aan de gekromde haak.</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723" b="94699" l="678" r="97797"/>
                    </a14:imgEffect>
                  </a14:imgLayer>
                </a14:imgProps>
              </a:ext>
            </a:extLst>
          </a:blip>
          <a:stretch>
            <a:fillRect/>
          </a:stretch>
        </p:blipFill>
        <p:spPr>
          <a:xfrm>
            <a:off x="6487297" y="168875"/>
            <a:ext cx="5619750" cy="3952875"/>
          </a:xfrm>
          <a:prstGeom prst="rect">
            <a:avLst/>
          </a:prstGeom>
        </p:spPr>
      </p:pic>
      <p:sp>
        <p:nvSpPr>
          <p:cNvPr id="9" name="Ovale toelichting 8"/>
          <p:cNvSpPr/>
          <p:nvPr/>
        </p:nvSpPr>
        <p:spPr>
          <a:xfrm>
            <a:off x="1560946" y="2318327"/>
            <a:ext cx="5227782" cy="1339273"/>
          </a:xfrm>
          <a:prstGeom prst="wedgeEllipseCallout">
            <a:avLst>
              <a:gd name="adj1" fmla="val 80934"/>
              <a:gd name="adj2" fmla="val -6409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Ik geef me over! </a:t>
            </a:r>
            <a:r>
              <a:rPr lang="nl-NL" sz="2400" dirty="0" err="1" smtClean="0"/>
              <a:t>Ieksss</a:t>
            </a:r>
            <a:r>
              <a:rPr lang="nl-NL" sz="2400" dirty="0" smtClean="0"/>
              <a:t>, wat heb jij een enge kop, in je handen bedoel ik!</a:t>
            </a:r>
            <a:endParaRPr lang="en-US" sz="2400" dirty="0"/>
          </a:p>
        </p:txBody>
      </p:sp>
    </p:spTree>
    <p:extLst>
      <p:ext uri="{BB962C8B-B14F-4D97-AF65-F5344CB8AC3E}">
        <p14:creationId xmlns:p14="http://schemas.microsoft.com/office/powerpoint/2010/main" val="272460560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wordt door de twee opeenvolgende vergelijkingen benadrukt?</a:t>
            </a:r>
          </a:p>
          <a:p>
            <a:endParaRPr lang="nl-NL" sz="3200" dirty="0">
              <a:solidFill>
                <a:srgbClr val="92D050"/>
              </a:solidFill>
            </a:endParaRPr>
          </a:p>
          <a:p>
            <a:r>
              <a:rPr lang="nl-NL" sz="3200" dirty="0" smtClean="0">
                <a:solidFill>
                  <a:srgbClr val="92D050"/>
                </a:solidFill>
              </a:rPr>
              <a:t>A	de heldhaftige actie van Perseus, als </a:t>
            </a:r>
            <a:r>
              <a:rPr lang="nl-NL" sz="3200" dirty="0" err="1" smtClean="0">
                <a:solidFill>
                  <a:srgbClr val="92D050"/>
                </a:solidFill>
              </a:rPr>
              <a:t>mean</a:t>
            </a:r>
            <a:r>
              <a:rPr lang="nl-NL" sz="3200" dirty="0" smtClean="0">
                <a:solidFill>
                  <a:srgbClr val="92D050"/>
                </a:solidFill>
              </a:rPr>
              <a:t> </a:t>
            </a:r>
            <a:r>
              <a:rPr lang="nl-NL" sz="3200" dirty="0" err="1" smtClean="0">
                <a:solidFill>
                  <a:srgbClr val="92D050"/>
                </a:solidFill>
              </a:rPr>
              <a:t>lean</a:t>
            </a:r>
            <a:r>
              <a:rPr lang="nl-NL" sz="3200" dirty="0" smtClean="0">
                <a:solidFill>
                  <a:srgbClr val="92D050"/>
                </a:solidFill>
              </a:rPr>
              <a:t> </a:t>
            </a:r>
            <a:r>
              <a:rPr lang="nl-NL" sz="3200" dirty="0" err="1" smtClean="0">
                <a:solidFill>
                  <a:srgbClr val="92D050"/>
                </a:solidFill>
              </a:rPr>
              <a:t>fighting</a:t>
            </a:r>
            <a:r>
              <a:rPr lang="nl-NL" sz="3200" dirty="0" smtClean="0">
                <a:solidFill>
                  <a:srgbClr val="92D050"/>
                </a:solidFill>
              </a:rPr>
              <a:t> machine</a:t>
            </a:r>
          </a:p>
          <a:p>
            <a:endParaRPr lang="nl-NL" sz="3200" dirty="0">
              <a:solidFill>
                <a:srgbClr val="92D050"/>
              </a:solidFill>
            </a:endParaRPr>
          </a:p>
          <a:p>
            <a:r>
              <a:rPr lang="nl-NL" sz="3200" dirty="0" smtClean="0">
                <a:solidFill>
                  <a:srgbClr val="92D050"/>
                </a:solidFill>
              </a:rPr>
              <a:t>B	dat Perseus wel erg hoog kon springen</a:t>
            </a:r>
          </a:p>
          <a:p>
            <a:endParaRPr lang="nl-NL" sz="3200" dirty="0">
              <a:solidFill>
                <a:srgbClr val="92D050"/>
              </a:solidFill>
            </a:endParaRPr>
          </a:p>
          <a:p>
            <a:r>
              <a:rPr lang="nl-NL" sz="3200" dirty="0" smtClean="0">
                <a:solidFill>
                  <a:srgbClr val="92D050"/>
                </a:solidFill>
              </a:rPr>
              <a:t>C	dat het lekker weertje was: schaduw, luie slang, zonnen</a:t>
            </a:r>
          </a:p>
          <a:p>
            <a:endParaRPr lang="nl-NL" sz="3200" dirty="0">
              <a:solidFill>
                <a:srgbClr val="92D050"/>
              </a:solidFill>
            </a:endParaRPr>
          </a:p>
          <a:p>
            <a:r>
              <a:rPr lang="nl-NL" sz="3200" dirty="0" smtClean="0">
                <a:solidFill>
                  <a:srgbClr val="92D050"/>
                </a:solidFill>
              </a:rPr>
              <a:t>D	dat Ovidius echt duizenden vergelijkingen paraat had</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22175330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Vulnere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laesa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gravi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se </a:t>
            </a:r>
            <a:r>
              <a:rPr lang="en-US" sz="2400" dirty="0" err="1">
                <a:solidFill>
                  <a:srgbClr val="FFFFFF"/>
                </a:solidFill>
                <a:ea typeface="Times New Roman" panose="02020603050405020304" pitchFamily="18" charset="0"/>
                <a:cs typeface="Arial" panose="020B0604020202020204" pitchFamily="34" charset="0"/>
              </a:rPr>
              <a:t>sublimis</a:t>
            </a:r>
            <a:r>
              <a:rPr lang="en-US" sz="2400" dirty="0">
                <a:solidFill>
                  <a:srgbClr val="FFFFFF"/>
                </a:solidFill>
                <a:ea typeface="Times New Roman" panose="02020603050405020304" pitchFamily="18" charset="0"/>
                <a:cs typeface="Arial" panose="020B0604020202020204" pitchFamily="34" charset="0"/>
              </a:rPr>
              <a:t> in auras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attollit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aquis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more </a:t>
            </a:r>
            <a:r>
              <a:rPr lang="en-US" sz="2400" dirty="0" err="1">
                <a:solidFill>
                  <a:srgbClr val="FFFFFF"/>
                </a:solidFill>
                <a:ea typeface="Times New Roman" panose="02020603050405020304" pitchFamily="18" charset="0"/>
                <a:cs typeface="Arial" panose="020B0604020202020204" pitchFamily="34" charset="0"/>
              </a:rPr>
              <a:t>ferocis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versat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apri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turba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circumsona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terret</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59607" y="4495967"/>
            <a:ext cx="11858368"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Geraakt </a:t>
            </a:r>
            <a:r>
              <a:rPr lang="nl-NL" sz="2400" dirty="0">
                <a:solidFill>
                  <a:srgbClr val="00B0F0"/>
                </a:solidFill>
              </a:rPr>
              <a:t>door de zware verwonding verheft het zich nu eens hoog in de lucht,</a:t>
            </a:r>
          </a:p>
          <a:p>
            <a:pPr>
              <a:spcAft>
                <a:spcPts val="1000"/>
              </a:spcAft>
            </a:pPr>
            <a:r>
              <a:rPr lang="nl-NL" sz="2400" dirty="0">
                <a:solidFill>
                  <a:srgbClr val="00B0F0"/>
                </a:solidFill>
              </a:rPr>
              <a:t>dan weer duikt het onder water, dan weer draait het zich (steeds) om zoals een woest wild </a:t>
            </a:r>
            <a:endParaRPr lang="nl-NL" sz="2400" dirty="0" smtClean="0">
              <a:solidFill>
                <a:srgbClr val="00B0F0"/>
              </a:solidFill>
            </a:endParaRPr>
          </a:p>
          <a:p>
            <a:pPr>
              <a:spcAft>
                <a:spcPts val="1000"/>
              </a:spcAft>
            </a:pPr>
            <a:r>
              <a:rPr lang="nl-NL" sz="2400" dirty="0">
                <a:solidFill>
                  <a:srgbClr val="00B0F0"/>
                </a:solidFill>
              </a:rPr>
              <a:t>z</a:t>
            </a:r>
            <a:r>
              <a:rPr lang="nl-NL" sz="2400" dirty="0" smtClean="0">
                <a:solidFill>
                  <a:srgbClr val="00B0F0"/>
                </a:solidFill>
              </a:rPr>
              <a:t>wijn</a:t>
            </a:r>
            <a:r>
              <a:rPr lang="nl-NL" sz="2400" dirty="0">
                <a:solidFill>
                  <a:srgbClr val="00B0F0"/>
                </a:solidFill>
              </a:rPr>
              <a:t>, die een rondom klinkende </a:t>
            </a:r>
            <a:r>
              <a:rPr lang="nl-NL" sz="2400" dirty="0" smtClean="0">
                <a:solidFill>
                  <a:srgbClr val="00B0F0"/>
                </a:solidFill>
              </a:rPr>
              <a:t>roedel </a:t>
            </a:r>
            <a:r>
              <a:rPr lang="nl-NL" sz="2400" dirty="0">
                <a:solidFill>
                  <a:srgbClr val="00B0F0"/>
                </a:solidFill>
              </a:rPr>
              <a:t>honden bang </a:t>
            </a:r>
            <a:r>
              <a:rPr lang="nl-NL" sz="2400" dirty="0" smtClean="0">
                <a:solidFill>
                  <a:srgbClr val="00B0F0"/>
                </a:solidFill>
              </a:rPr>
              <a:t>maakt…;</a:t>
            </a:r>
            <a:endParaRPr lang="nl-NL" sz="2400" dirty="0">
              <a:solidFill>
                <a:srgbClr val="00B0F0"/>
              </a:solidFill>
            </a:endParaRPr>
          </a:p>
        </p:txBody>
      </p:sp>
      <p:pic>
        <p:nvPicPr>
          <p:cNvPr id="24578" name="Picture 2" descr="http://img.geocaching.com/cache/d1f1520d-b82e-44e7-baae-0436501d8725.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86" b="98214" l="1500" r="97500"/>
                    </a14:imgEffect>
                  </a14:imgLayer>
                </a14:imgProps>
              </a:ext>
              <a:ext uri="{28A0092B-C50C-407E-A947-70E740481C1C}">
                <a14:useLocalDpi xmlns:a14="http://schemas.microsoft.com/office/drawing/2010/main" val="0"/>
              </a:ext>
            </a:extLst>
          </a:blip>
          <a:srcRect/>
          <a:stretch>
            <a:fillRect/>
          </a:stretch>
        </p:blipFill>
        <p:spPr bwMode="auto">
          <a:xfrm>
            <a:off x="6427066" y="2452255"/>
            <a:ext cx="1905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natuurinformatie.nl/sites/nnm.dossiers/contents/i003927/wolf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2" b="98071" l="0" r="99143"/>
                    </a14:imgEffect>
                  </a14:imgLayer>
                </a14:imgProps>
              </a:ext>
              <a:ext uri="{28A0092B-C50C-407E-A947-70E740481C1C}">
                <a14:useLocalDpi xmlns:a14="http://schemas.microsoft.com/office/drawing/2010/main" val="0"/>
              </a:ext>
            </a:extLst>
          </a:blip>
          <a:srcRect/>
          <a:stretch>
            <a:fillRect/>
          </a:stretch>
        </p:blipFill>
        <p:spPr bwMode="auto">
          <a:xfrm>
            <a:off x="7914120" y="725198"/>
            <a:ext cx="2181225" cy="1938175"/>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fc07.deviantart.net/fs70/f/2010/280/9/f/9fdf6490390f4c89fc989be53fa87fe5-d308yv1.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 b="99000" l="0" r="100000">
                        <a14:foregroundMark x1="77778" y1="4111" x2="74623"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4674657" y="2092076"/>
            <a:ext cx="1458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http://rlv.zcache.nl/wolfs_het_wilde_hond_retro_aanvallen_muismat-r0563e31f8f764a0b862c005be1119ccb_x74vi_8byvr_324.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4815" b="78395" l="30247" r="77469"/>
                    </a14:imgEffect>
                  </a14:imgLayer>
                </a14:imgProps>
              </a:ext>
              <a:ext uri="{28A0092B-C50C-407E-A947-70E740481C1C}">
                <a14:useLocalDpi xmlns:a14="http://schemas.microsoft.com/office/drawing/2010/main" val="0"/>
              </a:ext>
            </a:extLst>
          </a:blip>
          <a:srcRect l="28067" t="12667" r="23149" b="19993"/>
          <a:stretch/>
        </p:blipFill>
        <p:spPr bwMode="auto">
          <a:xfrm>
            <a:off x="8709889" y="2663373"/>
            <a:ext cx="1505529" cy="207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3435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ille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avidos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velocibus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effugit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alis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patet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cavis</a:t>
            </a:r>
            <a:r>
              <a:rPr lang="en-US" sz="2400" dirty="0">
                <a:solidFill>
                  <a:srgbClr val="FFFFFF"/>
                </a:solidFill>
                <a:ea typeface="Times New Roman" panose="02020603050405020304" pitchFamily="18" charset="0"/>
                <a:cs typeface="Arial" panose="020B0604020202020204" pitchFamily="34" charset="0"/>
              </a:rPr>
              <a:t> super </a:t>
            </a:r>
            <a:r>
              <a:rPr lang="en-US" sz="2400" dirty="0" err="1">
                <a:solidFill>
                  <a:srgbClr val="FFFFFF"/>
                </a:solidFill>
                <a:ea typeface="Times New Roman" panose="02020603050405020304" pitchFamily="18" charset="0"/>
                <a:cs typeface="Arial" panose="020B0604020202020204" pitchFamily="34" charset="0"/>
              </a:rPr>
              <a:t>obsita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conchis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nunc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laterum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costas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nunc</a:t>
            </a:r>
            <a:r>
              <a:rPr lang="en-US" sz="2400" dirty="0">
                <a:solidFill>
                  <a:srgbClr val="FFFFFF"/>
                </a:solidFill>
                <a:ea typeface="Times New Roman" panose="02020603050405020304" pitchFamily="18" charset="0"/>
                <a:cs typeface="Arial" panose="020B0604020202020204" pitchFamily="34" charset="0"/>
              </a:rPr>
              <a:t> qua </a:t>
            </a:r>
            <a:r>
              <a:rPr lang="en-US" sz="2400" dirty="0" err="1">
                <a:solidFill>
                  <a:srgbClr val="FFFFFF"/>
                </a:solidFill>
                <a:ea typeface="Times New Roman" panose="02020603050405020304" pitchFamily="18" charset="0"/>
                <a:cs typeface="Arial" panose="020B0604020202020204" pitchFamily="34" charset="0"/>
              </a:rPr>
              <a:t>tenuissima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cauda</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desinit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piscem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falcato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verberat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ense</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92558" y="4560326"/>
            <a:ext cx="11825417"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 hij </a:t>
            </a:r>
            <a:r>
              <a:rPr lang="nl-NL" sz="2400" dirty="0">
                <a:solidFill>
                  <a:srgbClr val="FF33CC"/>
                </a:solidFill>
              </a:rPr>
              <a:t>ontvlucht met zijn snelle vleugels de begerige </a:t>
            </a:r>
            <a:r>
              <a:rPr lang="nl-NL" sz="2400" dirty="0" smtClean="0">
                <a:solidFill>
                  <a:srgbClr val="FF33CC"/>
                </a:solidFill>
              </a:rPr>
              <a:t>beten, en </a:t>
            </a:r>
            <a:r>
              <a:rPr lang="nl-NL" sz="2400" dirty="0">
                <a:solidFill>
                  <a:srgbClr val="FF33CC"/>
                </a:solidFill>
              </a:rPr>
              <a:t>waar het kwetsbaar is/open ligt, treft hij nu eens de rug, van boven bezaaid met </a:t>
            </a:r>
            <a:r>
              <a:rPr lang="nl-NL" sz="2400" dirty="0" smtClean="0">
                <a:solidFill>
                  <a:srgbClr val="FF33CC"/>
                </a:solidFill>
              </a:rPr>
              <a:t>holle schelpen</a:t>
            </a:r>
            <a:r>
              <a:rPr lang="nl-NL" sz="2400" dirty="0">
                <a:solidFill>
                  <a:srgbClr val="FF33CC"/>
                </a:solidFill>
              </a:rPr>
              <a:t>, dan weer de ribben van zijn flanken, dan weer waar de zeer dunne staart </a:t>
            </a:r>
            <a:r>
              <a:rPr lang="nl-NL" sz="2400" dirty="0" smtClean="0">
                <a:solidFill>
                  <a:srgbClr val="FF33CC"/>
                </a:solidFill>
              </a:rPr>
              <a:t>uitloopt </a:t>
            </a:r>
            <a:r>
              <a:rPr lang="nl-NL" sz="2400" dirty="0">
                <a:solidFill>
                  <a:srgbClr val="FF33CC"/>
                </a:solidFill>
              </a:rPr>
              <a:t>in een vis, met zijn gekromde zwaard.</a:t>
            </a:r>
          </a:p>
        </p:txBody>
      </p:sp>
      <p:pic>
        <p:nvPicPr>
          <p:cNvPr id="1026" name="Picture 2" descr="http://www.ukko.nl/img/kleuren/full/kleurplaat-de-kleine-zeemeermin-0002.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28" b="98372" l="2736" r="98328"/>
                    </a14:imgEffect>
                  </a14:imgLayer>
                </a14:imgProps>
              </a:ext>
              <a:ext uri="{28A0092B-C50C-407E-A947-70E740481C1C}">
                <a14:useLocalDpi xmlns:a14="http://schemas.microsoft.com/office/drawing/2010/main" val="0"/>
              </a:ext>
            </a:extLst>
          </a:blip>
          <a:srcRect/>
          <a:stretch>
            <a:fillRect/>
          </a:stretch>
        </p:blipFill>
        <p:spPr bwMode="auto">
          <a:xfrm>
            <a:off x="8496011" y="643299"/>
            <a:ext cx="2754418" cy="3600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2726724" y="2477199"/>
            <a:ext cx="5426675" cy="1353396"/>
          </a:xfrm>
          <a:prstGeom prst="wedgeEllipseCallout">
            <a:avLst>
              <a:gd name="adj1" fmla="val 72240"/>
              <a:gd name="adj2" fmla="val -67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chemeClr val="accent5">
                    <a:lumMod val="75000"/>
                  </a:schemeClr>
                </a:solidFill>
              </a:rPr>
              <a:t>Hallo patsertje! Kijk, ik heb net zo’n staart als dat enge beest. Grappig hè? Hak hem in de pan, </a:t>
            </a:r>
            <a:r>
              <a:rPr lang="nl-NL" sz="2000" dirty="0" err="1" smtClean="0">
                <a:solidFill>
                  <a:schemeClr val="accent5">
                    <a:lumMod val="75000"/>
                  </a:schemeClr>
                </a:solidFill>
              </a:rPr>
              <a:t>gozerd</a:t>
            </a:r>
            <a:r>
              <a:rPr lang="nl-NL" sz="2000" dirty="0" smtClean="0">
                <a:solidFill>
                  <a:schemeClr val="accent5">
                    <a:lumMod val="75000"/>
                  </a:schemeClr>
                </a:solidFill>
              </a:rPr>
              <a:t>!</a:t>
            </a:r>
            <a:endParaRPr lang="en-US" sz="2000" dirty="0">
              <a:solidFill>
                <a:schemeClr val="accent5">
                  <a:lumMod val="75000"/>
                </a:schemeClr>
              </a:solidFill>
            </a:endParaRPr>
          </a:p>
        </p:txBody>
      </p:sp>
    </p:spTree>
    <p:extLst>
      <p:ext uri="{BB962C8B-B14F-4D97-AF65-F5344CB8AC3E}">
        <p14:creationId xmlns:p14="http://schemas.microsoft.com/office/powerpoint/2010/main" val="125749228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Belua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puniceo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mixtos</a:t>
            </a:r>
            <a:r>
              <a:rPr lang="en-US" sz="2400" dirty="0">
                <a:solidFill>
                  <a:srgbClr val="FFFFFF"/>
                </a:solidFill>
                <a:ea typeface="Times New Roman" panose="02020603050405020304" pitchFamily="18" charset="0"/>
                <a:cs typeface="Arial" panose="020B0604020202020204" pitchFamily="34" charset="0"/>
              </a:rPr>
              <a:t> cum sanguine </a:t>
            </a:r>
            <a:r>
              <a:rPr lang="en-US" sz="2400" dirty="0" err="1">
                <a:solidFill>
                  <a:srgbClr val="FFFFFF"/>
                </a:solidFill>
                <a:ea typeface="Times New Roman" panose="02020603050405020304" pitchFamily="18" charset="0"/>
                <a:cs typeface="Arial" panose="020B0604020202020204" pitchFamily="34" charset="0"/>
              </a:rPr>
              <a:t>fluctus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ore vomit; </a:t>
            </a:r>
            <a:r>
              <a:rPr lang="en-US" sz="2400" dirty="0" err="1">
                <a:solidFill>
                  <a:srgbClr val="FFFFFF"/>
                </a:solidFill>
                <a:ea typeface="Times New Roman" panose="02020603050405020304" pitchFamily="18" charset="0"/>
                <a:cs typeface="Arial" panose="020B0604020202020204" pitchFamily="34" charset="0"/>
              </a:rPr>
              <a:t>maduere</a:t>
            </a:r>
            <a:r>
              <a:rPr lang="en-US" sz="2400" dirty="0">
                <a:solidFill>
                  <a:srgbClr val="FFFFFF"/>
                </a:solidFill>
                <a:ea typeface="Times New Roman" panose="02020603050405020304" pitchFamily="18" charset="0"/>
                <a:cs typeface="Arial" panose="020B0604020202020204" pitchFamily="34" charset="0"/>
              </a:rPr>
              <a:t> graves </a:t>
            </a:r>
            <a:r>
              <a:rPr lang="en-US" sz="2400" dirty="0" err="1">
                <a:solidFill>
                  <a:srgbClr val="FFFFFF"/>
                </a:solidFill>
                <a:ea typeface="Times New Roman" panose="02020603050405020304" pitchFamily="18" charset="0"/>
                <a:cs typeface="Arial" panose="020B0604020202020204" pitchFamily="34" charset="0"/>
              </a:rPr>
              <a:t>aspergine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pennae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bibulis</a:t>
            </a:r>
            <a:r>
              <a:rPr lang="en-US" sz="2400" dirty="0">
                <a:solidFill>
                  <a:srgbClr val="FFFFFF"/>
                </a:solidFill>
                <a:ea typeface="Times New Roman" panose="02020603050405020304" pitchFamily="18" charset="0"/>
                <a:cs typeface="Arial" panose="020B0604020202020204" pitchFamily="34" charset="0"/>
              </a:rPr>
              <a:t> ultra Perseus </a:t>
            </a:r>
            <a:r>
              <a:rPr lang="en-US" sz="2400" dirty="0" err="1">
                <a:solidFill>
                  <a:srgbClr val="FFFFFF"/>
                </a:solidFill>
                <a:ea typeface="Times New Roman" panose="02020603050405020304" pitchFamily="18" charset="0"/>
                <a:cs typeface="Arial" panose="020B0604020202020204" pitchFamily="34" charset="0"/>
              </a:rPr>
              <a:t>talaribus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ausus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credere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conspexit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scopulum</a:t>
            </a:r>
            <a:r>
              <a:rPr lang="en-US" sz="2400" dirty="0">
                <a:solidFill>
                  <a:srgbClr val="FFFFFF"/>
                </a:solidFill>
                <a:ea typeface="Times New Roman" panose="02020603050405020304" pitchFamily="18" charset="0"/>
                <a:cs typeface="Arial" panose="020B0604020202020204" pitchFamily="34" charset="0"/>
              </a:rPr>
              <a:t>, qui </a:t>
            </a:r>
            <a:r>
              <a:rPr lang="en-US" sz="2400" dirty="0" err="1">
                <a:solidFill>
                  <a:srgbClr val="FFFFFF"/>
                </a:solidFill>
                <a:ea typeface="Times New Roman" panose="02020603050405020304" pitchFamily="18" charset="0"/>
                <a:cs typeface="Arial" panose="020B0604020202020204" pitchFamily="34" charset="0"/>
              </a:rPr>
              <a:t>vertice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summo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stantibus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exstat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aquis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operitur</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aequore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moto</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73110" y="4275139"/>
            <a:ext cx="11825417"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Het </a:t>
            </a:r>
            <a:r>
              <a:rPr lang="nl-NL" sz="2400" dirty="0">
                <a:solidFill>
                  <a:srgbClr val="FF33CC"/>
                </a:solidFill>
              </a:rPr>
              <a:t>gedrocht braakt golven vermengd met vuurrood </a:t>
            </a:r>
            <a:r>
              <a:rPr lang="nl-NL" sz="2400" dirty="0" smtClean="0">
                <a:solidFill>
                  <a:srgbClr val="FF33CC"/>
                </a:solidFill>
              </a:rPr>
              <a:t>bloed uit </a:t>
            </a:r>
            <a:r>
              <a:rPr lang="nl-NL" sz="2400" dirty="0">
                <a:solidFill>
                  <a:srgbClr val="FF33CC"/>
                </a:solidFill>
              </a:rPr>
              <a:t>zijn muil; zijn vleugels werden nat door het </a:t>
            </a:r>
            <a:r>
              <a:rPr lang="nl-NL" sz="2400" dirty="0" err="1">
                <a:solidFill>
                  <a:srgbClr val="FF33CC"/>
                </a:solidFill>
              </a:rPr>
              <a:t>gespatter</a:t>
            </a:r>
            <a:r>
              <a:rPr lang="nl-NL" sz="2400" dirty="0">
                <a:solidFill>
                  <a:srgbClr val="FF33CC"/>
                </a:solidFill>
              </a:rPr>
              <a:t>, zodat ze zwaar werden</a:t>
            </a:r>
            <a:r>
              <a:rPr lang="nl-NL" sz="2400" dirty="0" smtClean="0">
                <a:solidFill>
                  <a:srgbClr val="FF33CC"/>
                </a:solidFill>
              </a:rPr>
              <a:t>. En </a:t>
            </a:r>
            <a:r>
              <a:rPr lang="nl-NL" sz="2400" dirty="0">
                <a:solidFill>
                  <a:srgbClr val="FF33CC"/>
                </a:solidFill>
              </a:rPr>
              <a:t>Perseus die niet langer durfde te vertrouwen op zijn kletsnatte </a:t>
            </a:r>
            <a:r>
              <a:rPr lang="nl-NL" sz="2400" dirty="0" smtClean="0">
                <a:solidFill>
                  <a:srgbClr val="FF33CC"/>
                </a:solidFill>
              </a:rPr>
              <a:t>vleugelschoenen zag </a:t>
            </a:r>
            <a:r>
              <a:rPr lang="nl-NL" sz="2400" dirty="0">
                <a:solidFill>
                  <a:srgbClr val="FF33CC"/>
                </a:solidFill>
              </a:rPr>
              <a:t>een rots, die met zijn hoogste </a:t>
            </a:r>
            <a:r>
              <a:rPr lang="nl-NL" sz="2400" dirty="0" smtClean="0">
                <a:solidFill>
                  <a:srgbClr val="FF33CC"/>
                </a:solidFill>
              </a:rPr>
              <a:t>top uitsteekt </a:t>
            </a:r>
            <a:r>
              <a:rPr lang="nl-NL" sz="2400" dirty="0">
                <a:solidFill>
                  <a:srgbClr val="FF33CC"/>
                </a:solidFill>
              </a:rPr>
              <a:t>boven water als dat rustig </a:t>
            </a:r>
            <a:r>
              <a:rPr lang="nl-NL" sz="2400" dirty="0" smtClean="0">
                <a:solidFill>
                  <a:srgbClr val="FF33CC"/>
                </a:solidFill>
              </a:rPr>
              <a:t>is, door </a:t>
            </a:r>
            <a:r>
              <a:rPr lang="nl-NL" sz="2400" dirty="0">
                <a:solidFill>
                  <a:srgbClr val="FF33CC"/>
                </a:solidFill>
              </a:rPr>
              <a:t>de </a:t>
            </a:r>
            <a:r>
              <a:rPr lang="nl-NL" sz="2400" dirty="0" smtClean="0">
                <a:solidFill>
                  <a:srgbClr val="FF33CC"/>
                </a:solidFill>
              </a:rPr>
              <a:t>zee </a:t>
            </a:r>
            <a:r>
              <a:rPr lang="nl-NL" sz="2400" dirty="0">
                <a:solidFill>
                  <a:srgbClr val="FF33CC"/>
                </a:solidFill>
              </a:rPr>
              <a:t>wordt bedekt als die </a:t>
            </a:r>
            <a:r>
              <a:rPr lang="nl-NL" sz="2400" dirty="0" smtClean="0">
                <a:solidFill>
                  <a:srgbClr val="FF33CC"/>
                </a:solidFill>
              </a:rPr>
              <a:t>bewogen is; </a:t>
            </a:r>
            <a:endParaRPr lang="en-US" sz="2400" dirty="0">
              <a:solidFill>
                <a:srgbClr val="FF33CC"/>
              </a:solidFill>
            </a:endParaRPr>
          </a:p>
        </p:txBody>
      </p:sp>
      <p:pic>
        <p:nvPicPr>
          <p:cNvPr id="2050" name="Picture 2" descr="http://www.hanzier.nl/images/large/adidas%20predator/Adidas035_LR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90" b="94915" l="6250" r="94000"/>
                    </a14:imgEffect>
                  </a14:imgLayer>
                </a14:imgProps>
              </a:ext>
              <a:ext uri="{28A0092B-C50C-407E-A947-70E740481C1C}">
                <a14:useLocalDpi xmlns:a14="http://schemas.microsoft.com/office/drawing/2010/main" val="0"/>
              </a:ext>
            </a:extLst>
          </a:blip>
          <a:srcRect/>
          <a:stretch>
            <a:fillRect/>
          </a:stretch>
        </p:blipFill>
        <p:spPr bwMode="auto">
          <a:xfrm>
            <a:off x="7249102" y="551584"/>
            <a:ext cx="4462607" cy="2962055"/>
          </a:xfrm>
          <a:prstGeom prst="rect">
            <a:avLst/>
          </a:prstGeom>
          <a:noFill/>
          <a:extLst>
            <a:ext uri="{909E8E84-426E-40DD-AFC4-6F175D3DCCD1}">
              <a14:hiddenFill xmlns:a14="http://schemas.microsoft.com/office/drawing/2010/main">
                <a:solidFill>
                  <a:srgbClr val="FFFFFF"/>
                </a:solidFill>
              </a14:hiddenFill>
            </a:ext>
          </a:extLst>
        </p:spPr>
      </p:pic>
      <p:sp>
        <p:nvSpPr>
          <p:cNvPr id="7" name="Stroomdiagram: Proces 6"/>
          <p:cNvSpPr/>
          <p:nvPr/>
        </p:nvSpPr>
        <p:spPr>
          <a:xfrm>
            <a:off x="6886832" y="3391258"/>
            <a:ext cx="3904737" cy="47764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Van </a:t>
            </a:r>
            <a:r>
              <a:rPr lang="nl-NL" sz="2400" dirty="0" err="1" smtClean="0"/>
              <a:t>Pers</a:t>
            </a:r>
            <a:r>
              <a:rPr lang="nl-NL" sz="2400" strike="dblStrike" dirty="0" err="1" smtClean="0"/>
              <a:t>ie</a:t>
            </a:r>
            <a:r>
              <a:rPr lang="nl-NL" sz="2400" dirty="0" smtClean="0"/>
              <a:t> </a:t>
            </a:r>
            <a:r>
              <a:rPr lang="nl-NL" sz="2400" dirty="0" err="1" smtClean="0"/>
              <a:t>eus</a:t>
            </a:r>
            <a:r>
              <a:rPr lang="nl-NL" sz="2400" dirty="0" smtClean="0"/>
              <a:t>!</a:t>
            </a:r>
            <a:endParaRPr lang="en-US" sz="2400" dirty="0"/>
          </a:p>
        </p:txBody>
      </p:sp>
    </p:spTree>
    <p:extLst>
      <p:ext uri="{BB962C8B-B14F-4D97-AF65-F5344CB8AC3E}">
        <p14:creationId xmlns:p14="http://schemas.microsoft.com/office/powerpoint/2010/main" val="2569777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is typisch </a:t>
            </a:r>
            <a:r>
              <a:rPr lang="nl-NL" sz="3200" dirty="0" err="1" smtClean="0">
                <a:solidFill>
                  <a:schemeClr val="bg1"/>
                </a:solidFill>
              </a:rPr>
              <a:t>Ovidiaans</a:t>
            </a:r>
            <a:r>
              <a:rPr lang="nl-NL" sz="3200" dirty="0" smtClean="0">
                <a:solidFill>
                  <a:schemeClr val="bg1"/>
                </a:solidFill>
              </a:rPr>
              <a:t> aan Perseus’ technische mankement?</a:t>
            </a:r>
          </a:p>
          <a:p>
            <a:endParaRPr lang="nl-NL" sz="3200" dirty="0">
              <a:solidFill>
                <a:srgbClr val="92D050"/>
              </a:solidFill>
            </a:endParaRPr>
          </a:p>
          <a:p>
            <a:r>
              <a:rPr lang="nl-NL" sz="3200" dirty="0" smtClean="0">
                <a:solidFill>
                  <a:srgbClr val="92D050"/>
                </a:solidFill>
              </a:rPr>
              <a:t>A	het wordt in het Latijn beschreven</a:t>
            </a:r>
          </a:p>
          <a:p>
            <a:endParaRPr lang="nl-NL" sz="3200" dirty="0">
              <a:solidFill>
                <a:srgbClr val="92D050"/>
              </a:solidFill>
            </a:endParaRPr>
          </a:p>
          <a:p>
            <a:r>
              <a:rPr lang="nl-NL" sz="3200" dirty="0" smtClean="0">
                <a:solidFill>
                  <a:srgbClr val="92D050"/>
                </a:solidFill>
              </a:rPr>
              <a:t>B	Ovidius kan alles relativeren, ook heldendom</a:t>
            </a:r>
          </a:p>
          <a:p>
            <a:endParaRPr lang="nl-NL" sz="3200" dirty="0">
              <a:solidFill>
                <a:srgbClr val="92D050"/>
              </a:solidFill>
            </a:endParaRPr>
          </a:p>
          <a:p>
            <a:r>
              <a:rPr lang="nl-NL" sz="3200" dirty="0" smtClean="0">
                <a:solidFill>
                  <a:srgbClr val="92D050"/>
                </a:solidFill>
              </a:rPr>
              <a:t>C	de dactylische hexameter is daar ook zwaar: van het water dus</a:t>
            </a:r>
          </a:p>
          <a:p>
            <a:endParaRPr lang="nl-NL" sz="3200" dirty="0">
              <a:solidFill>
                <a:srgbClr val="92D050"/>
              </a:solidFill>
            </a:endParaRPr>
          </a:p>
          <a:p>
            <a:r>
              <a:rPr lang="nl-NL" sz="3200" dirty="0" smtClean="0">
                <a:solidFill>
                  <a:srgbClr val="92D050"/>
                </a:solidFill>
              </a:rPr>
              <a:t>D	Ovidius beschrijft in hoog tempo gedetailleerd het probleem</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56014574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nixus</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rupisque</a:t>
            </a:r>
            <a:r>
              <a:rPr lang="en-US" sz="2400" dirty="0">
                <a:solidFill>
                  <a:srgbClr val="FFFFFF"/>
                </a:solidFill>
                <a:ea typeface="Times New Roman" panose="02020603050405020304" pitchFamily="18" charset="0"/>
                <a:cs typeface="Arial" panose="020B0604020202020204" pitchFamily="34" charset="0"/>
              </a:rPr>
              <a:t> tenens </a:t>
            </a:r>
            <a:r>
              <a:rPr lang="en-US" sz="2400" dirty="0" err="1">
                <a:solidFill>
                  <a:srgbClr val="FFFFFF"/>
                </a:solidFill>
                <a:ea typeface="Times New Roman" panose="02020603050405020304" pitchFamily="18" charset="0"/>
                <a:cs typeface="Arial" panose="020B0604020202020204" pitchFamily="34" charset="0"/>
              </a:rPr>
              <a:t>iuga</a:t>
            </a:r>
            <a:r>
              <a:rPr lang="en-US" sz="2400" dirty="0">
                <a:solidFill>
                  <a:srgbClr val="FFFFFF"/>
                </a:solidFill>
                <a:ea typeface="Times New Roman" panose="02020603050405020304" pitchFamily="18" charset="0"/>
                <a:cs typeface="Arial" panose="020B0604020202020204" pitchFamily="34" charset="0"/>
              </a:rPr>
              <a:t> prima </a:t>
            </a:r>
            <a:r>
              <a:rPr lang="en-US" sz="2400" dirty="0" err="1">
                <a:solidFill>
                  <a:srgbClr val="FFFFFF"/>
                </a:solidFill>
                <a:ea typeface="Times New Roman" panose="02020603050405020304" pitchFamily="18" charset="0"/>
                <a:cs typeface="Arial" panose="020B0604020202020204" pitchFamily="34" charset="0"/>
              </a:rPr>
              <a:t>sinistra</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ter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quater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exegit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repetita</a:t>
            </a:r>
            <a:r>
              <a:rPr lang="en-US" sz="2400" dirty="0">
                <a:solidFill>
                  <a:srgbClr val="FFFFFF"/>
                </a:solidFill>
                <a:ea typeface="Times New Roman" panose="02020603050405020304" pitchFamily="18" charset="0"/>
                <a:cs typeface="Arial" panose="020B0604020202020204" pitchFamily="34" charset="0"/>
              </a:rPr>
              <a:t> per ilia </a:t>
            </a:r>
            <a:r>
              <a:rPr lang="en-US" sz="2400" dirty="0" err="1">
                <a:solidFill>
                  <a:srgbClr val="FFFFFF"/>
                </a:solidFill>
                <a:ea typeface="Times New Roman" panose="02020603050405020304" pitchFamily="18" charset="0"/>
                <a:cs typeface="Arial" panose="020B0604020202020204" pitchFamily="34" charset="0"/>
              </a:rPr>
              <a:t>ferrum</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Litora</a:t>
            </a:r>
            <a:r>
              <a:rPr lang="en-US" sz="2400" dirty="0">
                <a:solidFill>
                  <a:srgbClr val="FFFFFF"/>
                </a:solidFill>
                <a:ea typeface="Times New Roman" panose="02020603050405020304" pitchFamily="18" charset="0"/>
                <a:cs typeface="Arial" panose="020B0604020202020204" pitchFamily="34" charset="0"/>
              </a:rPr>
              <a:t> cum </a:t>
            </a:r>
            <a:r>
              <a:rPr lang="en-US" sz="2400" dirty="0" err="1">
                <a:solidFill>
                  <a:srgbClr val="FFFFFF"/>
                </a:solidFill>
                <a:ea typeface="Times New Roman" panose="02020603050405020304" pitchFamily="18" charset="0"/>
                <a:cs typeface="Arial" panose="020B0604020202020204" pitchFamily="34" charset="0"/>
              </a:rPr>
              <a:t>plausu</a:t>
            </a:r>
            <a:r>
              <a:rPr lang="en-US" sz="2400" dirty="0">
                <a:solidFill>
                  <a:srgbClr val="FFFFFF"/>
                </a:solidFill>
                <a:ea typeface="Times New Roman" panose="02020603050405020304" pitchFamily="18" charset="0"/>
                <a:cs typeface="Arial" panose="020B0604020202020204" pitchFamily="34" charset="0"/>
              </a:rPr>
              <a:t> clamor </a:t>
            </a:r>
            <a:r>
              <a:rPr lang="en-US" sz="2400" dirty="0" err="1">
                <a:solidFill>
                  <a:srgbClr val="FFFFFF"/>
                </a:solidFill>
                <a:ea typeface="Times New Roman" panose="02020603050405020304" pitchFamily="18" charset="0"/>
                <a:cs typeface="Arial" panose="020B0604020202020204" pitchFamily="34" charset="0"/>
              </a:rPr>
              <a:t>superasque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deorum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implevere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domos</a:t>
            </a:r>
            <a:r>
              <a:rPr lang="en-US" sz="2400" dirty="0">
                <a:solidFill>
                  <a:srgbClr val="FFFFFF"/>
                </a:solidFill>
                <a:ea typeface="Times New Roman" panose="02020603050405020304" pitchFamily="18" charset="0"/>
                <a:cs typeface="Arial" panose="020B0604020202020204" pitchFamily="34" charset="0"/>
              </a:rPr>
              <a:t>; </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477461"/>
            <a:ext cx="11825417"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hierop </a:t>
            </a:r>
            <a:r>
              <a:rPr lang="nl-NL" sz="2400" dirty="0">
                <a:solidFill>
                  <a:srgbClr val="00B0F0"/>
                </a:solidFill>
              </a:rPr>
              <a:t>steunend en de voorste punten vasthoudend met zijn linkerhand </a:t>
            </a:r>
            <a:endParaRPr lang="nl-NL" sz="2400" dirty="0" smtClean="0">
              <a:solidFill>
                <a:srgbClr val="00B0F0"/>
              </a:solidFill>
            </a:endParaRPr>
          </a:p>
          <a:p>
            <a:pPr>
              <a:spcAft>
                <a:spcPts val="1000"/>
              </a:spcAft>
            </a:pPr>
            <a:r>
              <a:rPr lang="nl-NL" sz="2400" dirty="0" smtClean="0">
                <a:solidFill>
                  <a:srgbClr val="00B0F0"/>
                </a:solidFill>
              </a:rPr>
              <a:t>stak </a:t>
            </a:r>
            <a:r>
              <a:rPr lang="nl-NL" sz="2400" dirty="0">
                <a:solidFill>
                  <a:srgbClr val="00B0F0"/>
                </a:solidFill>
              </a:rPr>
              <a:t>hij driemaal viermaal zijn zwaard helemaal door het onderlijf heen, dat </a:t>
            </a:r>
            <a:r>
              <a:rPr lang="nl-NL" sz="2400" dirty="0" smtClean="0">
                <a:solidFill>
                  <a:srgbClr val="00B0F0"/>
                </a:solidFill>
              </a:rPr>
              <a:t>herhaaldelijk</a:t>
            </a:r>
          </a:p>
          <a:p>
            <a:pPr>
              <a:spcAft>
                <a:spcPts val="1000"/>
              </a:spcAft>
            </a:pPr>
            <a:r>
              <a:rPr lang="nl-NL" sz="2400" dirty="0" smtClean="0">
                <a:solidFill>
                  <a:srgbClr val="00B0F0"/>
                </a:solidFill>
              </a:rPr>
              <a:t>werd </a:t>
            </a:r>
            <a:r>
              <a:rPr lang="nl-NL" sz="2400" dirty="0">
                <a:solidFill>
                  <a:srgbClr val="00B0F0"/>
                </a:solidFill>
              </a:rPr>
              <a:t>doorstoken. </a:t>
            </a:r>
            <a:endParaRPr lang="nl-NL" sz="2400" dirty="0" smtClean="0">
              <a:solidFill>
                <a:srgbClr val="00B0F0"/>
              </a:solidFill>
            </a:endParaRPr>
          </a:p>
          <a:p>
            <a:pPr>
              <a:spcAft>
                <a:spcPts val="1000"/>
              </a:spcAft>
            </a:pPr>
            <a:r>
              <a:rPr lang="nl-NL" sz="2400" dirty="0" smtClean="0">
                <a:solidFill>
                  <a:srgbClr val="00B0F0"/>
                </a:solidFill>
              </a:rPr>
              <a:t>Gejuich </a:t>
            </a:r>
            <a:r>
              <a:rPr lang="nl-NL" sz="2400" dirty="0">
                <a:solidFill>
                  <a:srgbClr val="00B0F0"/>
                </a:solidFill>
              </a:rPr>
              <a:t>met applaus vulde het strand en de hemelse </a:t>
            </a:r>
            <a:endParaRPr lang="nl-NL" sz="2400" dirty="0" smtClean="0">
              <a:solidFill>
                <a:srgbClr val="00B0F0"/>
              </a:solidFill>
            </a:endParaRPr>
          </a:p>
          <a:p>
            <a:pPr>
              <a:spcAft>
                <a:spcPts val="1000"/>
              </a:spcAft>
            </a:pPr>
            <a:r>
              <a:rPr lang="nl-NL" sz="2400" dirty="0" smtClean="0">
                <a:solidFill>
                  <a:srgbClr val="00B0F0"/>
                </a:solidFill>
              </a:rPr>
              <a:t>huizen </a:t>
            </a:r>
            <a:r>
              <a:rPr lang="nl-NL" sz="2400" dirty="0">
                <a:solidFill>
                  <a:srgbClr val="00B0F0"/>
                </a:solidFill>
              </a:rPr>
              <a:t>van de goden</a:t>
            </a:r>
            <a:r>
              <a:rPr lang="nl-NL" sz="2400" dirty="0" smtClean="0">
                <a:solidFill>
                  <a:srgbClr val="00B0F0"/>
                </a:solidFill>
              </a:rPr>
              <a:t>;… </a:t>
            </a:r>
            <a:endParaRPr lang="en-US" sz="2400" dirty="0">
              <a:solidFill>
                <a:srgbClr val="00B0F0"/>
              </a:solidFill>
            </a:endParaRPr>
          </a:p>
        </p:txBody>
      </p:sp>
      <p:pic>
        <p:nvPicPr>
          <p:cNvPr id="3074" name="Picture 2" descr="http://www.kuipwagen.nl/wp-content/uploads/2013/12/Hin-Daeng-boven-wa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14" t="10415" r="23808" b="42251"/>
          <a:stretch/>
        </p:blipFill>
        <p:spPr bwMode="auto">
          <a:xfrm>
            <a:off x="7536128" y="749642"/>
            <a:ext cx="3090683" cy="199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03692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 </a:t>
            </a:r>
            <a:r>
              <a:rPr lang="en-US" sz="2400" dirty="0" err="1" smtClean="0">
                <a:solidFill>
                  <a:srgbClr val="FFFFFF"/>
                </a:solidFill>
                <a:ea typeface="Times New Roman" panose="02020603050405020304" pitchFamily="18" charset="0"/>
                <a:cs typeface="Arial" panose="020B0604020202020204" pitchFamily="34" charset="0"/>
              </a:rPr>
              <a:t>gaudent</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generumque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salutant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auxiliumque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domus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servatoremque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fatentur</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Cassiope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Cepheusque</a:t>
            </a:r>
            <a:r>
              <a:rPr lang="en-US" sz="2400" dirty="0">
                <a:solidFill>
                  <a:srgbClr val="FFFFFF"/>
                </a:solidFill>
                <a:ea typeface="Times New Roman" panose="02020603050405020304" pitchFamily="18" charset="0"/>
                <a:cs typeface="Arial" panose="020B0604020202020204" pitchFamily="34" charset="0"/>
              </a:rPr>
              <a:t> pater; </a:t>
            </a:r>
            <a:r>
              <a:rPr lang="en-US" sz="2400" dirty="0" err="1">
                <a:solidFill>
                  <a:srgbClr val="FFFFFF"/>
                </a:solidFill>
                <a:ea typeface="Times New Roman" panose="02020603050405020304" pitchFamily="18" charset="0"/>
                <a:cs typeface="Arial" panose="020B0604020202020204" pitchFamily="34" charset="0"/>
              </a:rPr>
              <a:t>resoluta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catenis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incedit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pretiumque</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causa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laboris</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699687"/>
            <a:ext cx="11825417"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 zij </a:t>
            </a:r>
            <a:r>
              <a:rPr lang="nl-NL" sz="2400" dirty="0">
                <a:solidFill>
                  <a:srgbClr val="00B0F0"/>
                </a:solidFill>
              </a:rPr>
              <a:t>zijn blij en begroeten hun schoonzoon</a:t>
            </a:r>
          </a:p>
          <a:p>
            <a:pPr>
              <a:spcAft>
                <a:spcPts val="1000"/>
              </a:spcAft>
            </a:pPr>
            <a:r>
              <a:rPr lang="nl-NL" sz="2400" dirty="0">
                <a:solidFill>
                  <a:srgbClr val="00B0F0"/>
                </a:solidFill>
              </a:rPr>
              <a:t>en bekennen dat hij de hulp en de redder van hun huis is,</a:t>
            </a:r>
          </a:p>
          <a:p>
            <a:pPr>
              <a:spcAft>
                <a:spcPts val="1000"/>
              </a:spcAft>
            </a:pPr>
            <a:r>
              <a:rPr lang="nl-NL" sz="2400" dirty="0" err="1">
                <a:solidFill>
                  <a:srgbClr val="00B0F0"/>
                </a:solidFill>
              </a:rPr>
              <a:t>Cassiope</a:t>
            </a:r>
            <a:r>
              <a:rPr lang="nl-NL" sz="2400" dirty="0">
                <a:solidFill>
                  <a:srgbClr val="00B0F0"/>
                </a:solidFill>
              </a:rPr>
              <a:t> en papa Cepheus; bevrijd van haar ketens</a:t>
            </a:r>
          </a:p>
          <a:p>
            <a:pPr>
              <a:spcAft>
                <a:spcPts val="1000"/>
              </a:spcAft>
            </a:pPr>
            <a:r>
              <a:rPr lang="nl-NL" sz="2400" dirty="0">
                <a:solidFill>
                  <a:srgbClr val="00B0F0"/>
                </a:solidFill>
              </a:rPr>
              <a:t>gaat het meiske voort, zowel de beloning als de oorzaak van zijn inspanning.</a:t>
            </a:r>
          </a:p>
        </p:txBody>
      </p:sp>
      <p:pic>
        <p:nvPicPr>
          <p:cNvPr id="25602" name="Picture 2" descr="http://ec.l.thumbs.canstockphoto.com/canstock602434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67" b="98667" l="0" r="98667">
                        <a14:foregroundMark x1="64000" y1="42000" x2="60000" y2="58000"/>
                        <a14:foregroundMark x1="62000" y1="52000" x2="60000" y2="56667"/>
                      </a14:backgroundRemoval>
                    </a14:imgEffect>
                  </a14:imgLayer>
                </a14:imgProps>
              </a:ext>
              <a:ext uri="{28A0092B-C50C-407E-A947-70E740481C1C}">
                <a14:useLocalDpi xmlns:a14="http://schemas.microsoft.com/office/drawing/2010/main" val="0"/>
              </a:ext>
            </a:extLst>
          </a:blip>
          <a:srcRect t="31555"/>
          <a:stretch/>
        </p:blipFill>
        <p:spPr bwMode="auto">
          <a:xfrm>
            <a:off x="6185672" y="392161"/>
            <a:ext cx="3406089" cy="2331310"/>
          </a:xfrm>
          <a:prstGeom prst="rect">
            <a:avLst/>
          </a:prstGeom>
          <a:noFill/>
          <a:extLst>
            <a:ext uri="{909E8E84-426E-40DD-AFC4-6F175D3DCCD1}">
              <a14:hiddenFill xmlns:a14="http://schemas.microsoft.com/office/drawing/2010/main">
                <a:solidFill>
                  <a:srgbClr val="FFFFFF"/>
                </a:solidFill>
              </a14:hiddenFill>
            </a:ext>
          </a:extLst>
        </p:spPr>
      </p:pic>
      <p:sp>
        <p:nvSpPr>
          <p:cNvPr id="7" name="PIJL-OMHOOG 6"/>
          <p:cNvSpPr/>
          <p:nvPr/>
        </p:nvSpPr>
        <p:spPr>
          <a:xfrm>
            <a:off x="6291647" y="2516517"/>
            <a:ext cx="2143899" cy="1261135"/>
          </a:xfrm>
          <a:prstGeom prst="upArrow">
            <a:avLst>
              <a:gd name="adj1" fmla="val 50000"/>
              <a:gd name="adj2" fmla="val 50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Cepheus</a:t>
            </a:r>
            <a:endParaRPr lang="en-US" sz="2000" dirty="0"/>
          </a:p>
        </p:txBody>
      </p:sp>
      <p:sp>
        <p:nvSpPr>
          <p:cNvPr id="9" name="PIJL-LINKS 8"/>
          <p:cNvSpPr/>
          <p:nvPr/>
        </p:nvSpPr>
        <p:spPr>
          <a:xfrm>
            <a:off x="9385987" y="1234275"/>
            <a:ext cx="1702143" cy="6470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smtClean="0"/>
              <a:t>Cassiope</a:t>
            </a:r>
            <a:endParaRPr lang="en-US" sz="2000" dirty="0"/>
          </a:p>
        </p:txBody>
      </p:sp>
    </p:spTree>
    <p:extLst>
      <p:ext uri="{BB962C8B-B14F-4D97-AF65-F5344CB8AC3E}">
        <p14:creationId xmlns:p14="http://schemas.microsoft.com/office/powerpoint/2010/main" val="86941737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159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is eerder in de tekst de afspraak over “schoonzoon” genoemd?</a:t>
            </a:r>
          </a:p>
          <a:p>
            <a:endParaRPr lang="nl-NL" sz="3200" dirty="0">
              <a:solidFill>
                <a:srgbClr val="92D050"/>
              </a:solidFill>
            </a:endParaRPr>
          </a:p>
          <a:p>
            <a:r>
              <a:rPr lang="nl-NL" sz="3200" dirty="0" smtClean="0">
                <a:solidFill>
                  <a:srgbClr val="92D050"/>
                </a:solidFill>
              </a:rPr>
              <a:t>A	non </a:t>
            </a:r>
            <a:r>
              <a:rPr lang="nl-NL" sz="3200" dirty="0" err="1" smtClean="0">
                <a:solidFill>
                  <a:srgbClr val="92D050"/>
                </a:solidFill>
              </a:rPr>
              <a:t>istis</a:t>
            </a:r>
            <a:r>
              <a:rPr lang="nl-NL" sz="3200" dirty="0" smtClean="0">
                <a:solidFill>
                  <a:srgbClr val="92D050"/>
                </a:solidFill>
              </a:rPr>
              <a:t> </a:t>
            </a:r>
            <a:r>
              <a:rPr lang="nl-NL" sz="3200" dirty="0" err="1" smtClean="0">
                <a:solidFill>
                  <a:srgbClr val="92D050"/>
                </a:solidFill>
              </a:rPr>
              <a:t>digna</a:t>
            </a:r>
            <a:r>
              <a:rPr lang="nl-NL" sz="3200" dirty="0" smtClean="0">
                <a:solidFill>
                  <a:srgbClr val="92D050"/>
                </a:solidFill>
              </a:rPr>
              <a:t> </a:t>
            </a:r>
            <a:r>
              <a:rPr lang="nl-NL" sz="3200" dirty="0" err="1" smtClean="0">
                <a:solidFill>
                  <a:srgbClr val="92D050"/>
                </a:solidFill>
              </a:rPr>
              <a:t>catenis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	umbra </a:t>
            </a:r>
            <a:r>
              <a:rPr lang="nl-NL" sz="3200" dirty="0" err="1" smtClean="0">
                <a:solidFill>
                  <a:srgbClr val="92D050"/>
                </a:solidFill>
              </a:rPr>
              <a:t>viri</a:t>
            </a:r>
            <a:r>
              <a:rPr lang="nl-NL" sz="3200" dirty="0" smtClean="0">
                <a:solidFill>
                  <a:srgbClr val="92D050"/>
                </a:solidFill>
              </a:rPr>
              <a:t> visa </a:t>
            </a:r>
            <a:r>
              <a:rPr lang="nl-NL" sz="3200" dirty="0" err="1" smtClean="0">
                <a:solidFill>
                  <a:srgbClr val="92D050"/>
                </a:solidFill>
              </a:rPr>
              <a:t>est</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ut </a:t>
            </a:r>
            <a:r>
              <a:rPr lang="nl-NL" sz="3200" dirty="0" err="1" smtClean="0">
                <a:solidFill>
                  <a:srgbClr val="92D050"/>
                </a:solidFill>
              </a:rPr>
              <a:t>mea</a:t>
            </a:r>
            <a:r>
              <a:rPr lang="nl-NL" sz="3200" dirty="0" smtClean="0">
                <a:solidFill>
                  <a:srgbClr val="92D050"/>
                </a:solidFill>
              </a:rPr>
              <a:t> </a:t>
            </a:r>
            <a:r>
              <a:rPr lang="nl-NL" sz="3200" dirty="0" err="1" smtClean="0">
                <a:solidFill>
                  <a:srgbClr val="92D050"/>
                </a:solidFill>
              </a:rPr>
              <a:t>sit</a:t>
            </a:r>
            <a:r>
              <a:rPr lang="nl-NL" sz="3200" dirty="0" smtClean="0">
                <a:solidFill>
                  <a:srgbClr val="92D050"/>
                </a:solidFill>
              </a:rPr>
              <a:t> </a:t>
            </a:r>
            <a:r>
              <a:rPr lang="nl-NL" sz="3200" dirty="0" err="1" smtClean="0">
                <a:solidFill>
                  <a:srgbClr val="92D050"/>
                </a:solidFill>
              </a:rPr>
              <a:t>servata</a:t>
            </a:r>
            <a:r>
              <a:rPr lang="nl-NL" sz="3200" dirty="0" smtClean="0">
                <a:solidFill>
                  <a:srgbClr val="92D050"/>
                </a:solidFill>
              </a:rPr>
              <a:t> </a:t>
            </a:r>
            <a:r>
              <a:rPr lang="nl-NL" sz="3200" dirty="0" err="1" smtClean="0">
                <a:solidFill>
                  <a:srgbClr val="92D050"/>
                </a:solidFill>
              </a:rPr>
              <a:t>mea</a:t>
            </a:r>
            <a:r>
              <a:rPr lang="nl-NL" sz="3200" dirty="0" smtClean="0">
                <a:solidFill>
                  <a:srgbClr val="92D050"/>
                </a:solidFill>
              </a:rPr>
              <a:t> </a:t>
            </a:r>
            <a:r>
              <a:rPr lang="nl-NL" sz="3200" dirty="0" err="1" smtClean="0">
                <a:solidFill>
                  <a:srgbClr val="92D050"/>
                </a:solidFill>
              </a:rPr>
              <a:t>virtute</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D	</a:t>
            </a:r>
            <a:r>
              <a:rPr lang="nl-NL" sz="3200" dirty="0" err="1" smtClean="0">
                <a:solidFill>
                  <a:srgbClr val="92D050"/>
                </a:solidFill>
              </a:rPr>
              <a:t>incedit</a:t>
            </a:r>
            <a:r>
              <a:rPr lang="nl-NL" sz="3200" dirty="0" smtClean="0">
                <a:solidFill>
                  <a:srgbClr val="92D050"/>
                </a:solidFill>
              </a:rPr>
              <a:t> virgo</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830799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lf 1"/>
          <p:cNvSpPr/>
          <p:nvPr/>
        </p:nvSpPr>
        <p:spPr>
          <a:xfrm>
            <a:off x="131805" y="1120346"/>
            <a:ext cx="11887200" cy="4728519"/>
          </a:xfrm>
          <a:prstGeom prst="wav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t>In de pauze kun je snel een drankje en een koek halen in de keuken hier beneden. Gratis!! Ga dan ook even naar het toilet of ….GRRRRR …. rook even buiten, maar …..</a:t>
            </a:r>
          </a:p>
          <a:p>
            <a:pPr algn="ctr"/>
            <a:r>
              <a:rPr lang="nl-NL" sz="2800" dirty="0" smtClean="0"/>
              <a:t> zorg dat je binnen een kwartier weer terug bent.</a:t>
            </a:r>
            <a:endParaRPr lang="en-US" sz="2800" dirty="0"/>
          </a:p>
        </p:txBody>
      </p:sp>
    </p:spTree>
    <p:extLst>
      <p:ext uri="{BB962C8B-B14F-4D97-AF65-F5344CB8AC3E}">
        <p14:creationId xmlns:p14="http://schemas.microsoft.com/office/powerpoint/2010/main" val="379741234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156 dia’s te gaan</a:t>
            </a:r>
            <a:endParaRPr lang="en-US" sz="4800" dirty="0"/>
          </a:p>
        </p:txBody>
      </p:sp>
    </p:spTree>
    <p:extLst>
      <p:ext uri="{BB962C8B-B14F-4D97-AF65-F5344CB8AC3E}">
        <p14:creationId xmlns:p14="http://schemas.microsoft.com/office/powerpoint/2010/main" val="310453551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Apollo &amp; </a:t>
            </a:r>
            <a:r>
              <a:rPr lang="nl-NL" sz="8000" dirty="0" err="1" smtClean="0">
                <a:solidFill>
                  <a:schemeClr val="bg1"/>
                </a:solidFill>
                <a:latin typeface="+mn-lt"/>
              </a:rPr>
              <a:t>Hyacinthus</a:t>
            </a:r>
            <a:endParaRPr lang="en-US" sz="8000" dirty="0">
              <a:solidFill>
                <a:schemeClr val="bg1"/>
              </a:solidFill>
              <a:latin typeface="+mn-lt"/>
            </a:endParaRPr>
          </a:p>
        </p:txBody>
      </p:sp>
      <p:pic>
        <p:nvPicPr>
          <p:cNvPr id="2" name="Afbeelding 1"/>
          <p:cNvPicPr>
            <a:picLocks noChangeAspect="1"/>
          </p:cNvPicPr>
          <p:nvPr/>
        </p:nvPicPr>
        <p:blipFill>
          <a:blip r:embed="rId3"/>
          <a:stretch>
            <a:fillRect/>
          </a:stretch>
        </p:blipFill>
        <p:spPr>
          <a:xfrm>
            <a:off x="168875" y="2607437"/>
            <a:ext cx="3140779" cy="4068000"/>
          </a:xfrm>
          <a:prstGeom prst="rect">
            <a:avLst/>
          </a:prstGeom>
        </p:spPr>
      </p:pic>
    </p:spTree>
    <p:extLst>
      <p:ext uri="{BB962C8B-B14F-4D97-AF65-F5344CB8AC3E}">
        <p14:creationId xmlns:p14="http://schemas.microsoft.com/office/powerpoint/2010/main" val="398725613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Te </a:t>
            </a:r>
            <a:r>
              <a:rPr lang="nl-NL" sz="2400" dirty="0" err="1">
                <a:solidFill>
                  <a:srgbClr val="FFFFFF"/>
                </a:solidFill>
                <a:ea typeface="Times New Roman" panose="02020603050405020304" pitchFamily="18" charset="0"/>
                <a:cs typeface="Arial" panose="020B0604020202020204" pitchFamily="34" charset="0"/>
              </a:rPr>
              <a:t>meus</a:t>
            </a:r>
            <a:r>
              <a:rPr lang="nl-NL" sz="2400" dirty="0">
                <a:solidFill>
                  <a:srgbClr val="FFFFFF"/>
                </a:solidFill>
                <a:ea typeface="Times New Roman" panose="02020603050405020304" pitchFamily="18" charset="0"/>
                <a:cs typeface="Arial" panose="020B0604020202020204" pitchFamily="34" charset="0"/>
              </a:rPr>
              <a:t> ante </a:t>
            </a:r>
            <a:r>
              <a:rPr lang="nl-NL" sz="2400" dirty="0" err="1">
                <a:solidFill>
                  <a:srgbClr val="FFFFFF"/>
                </a:solidFill>
                <a:ea typeface="Times New Roman" panose="02020603050405020304" pitchFamily="18" charset="0"/>
                <a:cs typeface="Arial" panose="020B0604020202020204" pitchFamily="34" charset="0"/>
              </a:rPr>
              <a:t>omnes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genitor</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dilexit</a:t>
            </a:r>
            <a:r>
              <a:rPr lang="nl-NL" sz="2400" dirty="0">
                <a:solidFill>
                  <a:srgbClr val="FFFFFF"/>
                </a:solidFill>
                <a:ea typeface="Times New Roman" panose="02020603050405020304" pitchFamily="18" charset="0"/>
                <a:cs typeface="Arial" panose="020B0604020202020204" pitchFamily="34" charset="0"/>
              </a:rPr>
              <a:t>, et </a:t>
            </a:r>
            <a:r>
              <a:rPr lang="nl-NL" sz="2400" dirty="0" err="1">
                <a:solidFill>
                  <a:srgbClr val="FFFFFF"/>
                </a:solidFill>
                <a:ea typeface="Times New Roman" panose="02020603050405020304" pitchFamily="18" charset="0"/>
                <a:cs typeface="Arial" panose="020B0604020202020204" pitchFamily="34" charset="0"/>
              </a:rPr>
              <a:t>orbe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in </a:t>
            </a:r>
            <a:r>
              <a:rPr lang="en-US" sz="2400" dirty="0" err="1">
                <a:solidFill>
                  <a:srgbClr val="FFFFFF"/>
                </a:solidFill>
                <a:ea typeface="Times New Roman" panose="02020603050405020304" pitchFamily="18" charset="0"/>
                <a:cs typeface="Arial" panose="020B0604020202020204" pitchFamily="34" charset="0"/>
              </a:rPr>
              <a:t>medio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positi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caruerunt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praeside</a:t>
            </a:r>
            <a:r>
              <a:rPr lang="en-US" sz="2400" dirty="0">
                <a:solidFill>
                  <a:srgbClr val="FFFFFF"/>
                </a:solidFill>
                <a:ea typeface="Times New Roman" panose="02020603050405020304" pitchFamily="18" charset="0"/>
                <a:cs typeface="Arial" panose="020B0604020202020204" pitchFamily="34" charset="0"/>
              </a:rPr>
              <a:t> Delphi,</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Eurotan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immunitamque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frequentat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Sparten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citharae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sunt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honore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sagittae</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3795750"/>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Voor </a:t>
            </a:r>
            <a:r>
              <a:rPr lang="nl-NL" sz="2400" dirty="0">
                <a:solidFill>
                  <a:srgbClr val="00B0F0"/>
                </a:solidFill>
              </a:rPr>
              <a:t>allen heeft mijn vader jou bemind, en </a:t>
            </a:r>
          </a:p>
          <a:p>
            <a:pPr>
              <a:spcAft>
                <a:spcPts val="1000"/>
              </a:spcAft>
            </a:pPr>
            <a:r>
              <a:rPr lang="nl-NL" sz="2400" dirty="0" smtClean="0">
                <a:solidFill>
                  <a:srgbClr val="00B0F0"/>
                </a:solidFill>
              </a:rPr>
              <a:t>Delphi, </a:t>
            </a:r>
            <a:r>
              <a:rPr lang="nl-NL" sz="2400" dirty="0">
                <a:solidFill>
                  <a:srgbClr val="00B0F0"/>
                </a:solidFill>
              </a:rPr>
              <a:t>in het midden van de wereld geplaatst, miste zijn beschermer,</a:t>
            </a:r>
          </a:p>
          <a:p>
            <a:pPr>
              <a:spcAft>
                <a:spcPts val="1000"/>
              </a:spcAft>
            </a:pPr>
            <a:r>
              <a:rPr lang="nl-NL" sz="2400" dirty="0">
                <a:solidFill>
                  <a:srgbClr val="00B0F0"/>
                </a:solidFill>
              </a:rPr>
              <a:t>terwijl de god </a:t>
            </a:r>
            <a:r>
              <a:rPr lang="nl-NL" sz="2400" dirty="0" err="1">
                <a:solidFill>
                  <a:srgbClr val="00B0F0"/>
                </a:solidFill>
              </a:rPr>
              <a:t>Eurotas</a:t>
            </a:r>
            <a:r>
              <a:rPr lang="nl-NL" sz="2400" dirty="0">
                <a:solidFill>
                  <a:srgbClr val="00B0F0"/>
                </a:solidFill>
              </a:rPr>
              <a:t> en het niet ommuurde</a:t>
            </a:r>
          </a:p>
          <a:p>
            <a:pPr>
              <a:spcAft>
                <a:spcPts val="1000"/>
              </a:spcAft>
            </a:pPr>
            <a:r>
              <a:rPr lang="nl-NL" sz="2400" dirty="0">
                <a:solidFill>
                  <a:srgbClr val="00B0F0"/>
                </a:solidFill>
              </a:rPr>
              <a:t>Sparta geregeld bezoekt, en noch de </a:t>
            </a:r>
            <a:r>
              <a:rPr lang="nl-NL" sz="2400" dirty="0" smtClean="0">
                <a:solidFill>
                  <a:srgbClr val="00B0F0"/>
                </a:solidFill>
              </a:rPr>
              <a:t>citer </a:t>
            </a:r>
            <a:r>
              <a:rPr lang="nl-NL" sz="2400" dirty="0">
                <a:solidFill>
                  <a:srgbClr val="00B0F0"/>
                </a:solidFill>
              </a:rPr>
              <a:t>noch de pijlen voor hem in aanzien staan;</a:t>
            </a:r>
          </a:p>
        </p:txBody>
      </p:sp>
      <p:pic>
        <p:nvPicPr>
          <p:cNvPr id="26626" name="Picture 2" descr="http://www.sobi.org/photos/places/Delphi/Delphi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212" y="432810"/>
            <a:ext cx="3729017"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9189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wordt bedoeld met “</a:t>
            </a:r>
            <a:r>
              <a:rPr lang="nl-NL" sz="3200" dirty="0" err="1" smtClean="0">
                <a:solidFill>
                  <a:schemeClr val="bg1"/>
                </a:solidFill>
              </a:rPr>
              <a:t>meus</a:t>
            </a:r>
            <a:r>
              <a:rPr lang="nl-NL" sz="3200" dirty="0" smtClean="0">
                <a:solidFill>
                  <a:schemeClr val="bg1"/>
                </a:solidFill>
              </a:rPr>
              <a:t> (…) </a:t>
            </a:r>
            <a:r>
              <a:rPr lang="nl-NL" sz="3200" dirty="0" err="1" smtClean="0">
                <a:solidFill>
                  <a:schemeClr val="bg1"/>
                </a:solidFill>
              </a:rPr>
              <a:t>genitor</a:t>
            </a:r>
            <a:r>
              <a:rPr lang="nl-NL" sz="3200" dirty="0" smtClean="0">
                <a:solidFill>
                  <a:schemeClr val="bg1"/>
                </a:solidFill>
              </a:rPr>
              <a:t>/mijn vader”?</a:t>
            </a:r>
          </a:p>
          <a:p>
            <a:endParaRPr lang="nl-NL" sz="3200" dirty="0">
              <a:solidFill>
                <a:srgbClr val="92D050"/>
              </a:solidFill>
            </a:endParaRPr>
          </a:p>
          <a:p>
            <a:r>
              <a:rPr lang="nl-NL" sz="3200" dirty="0" smtClean="0">
                <a:solidFill>
                  <a:srgbClr val="92D050"/>
                </a:solidFill>
              </a:rPr>
              <a:t>A	Orpheus, want die is bij de verhalen van Met. X de </a:t>
            </a:r>
            <a:r>
              <a:rPr lang="nl-NL" sz="3200" dirty="0" err="1" smtClean="0">
                <a:solidFill>
                  <a:srgbClr val="92D050"/>
                </a:solidFill>
              </a:rPr>
              <a:t>subverteller</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Apollo: bij Ovidius geldt die als vader van de verteller Orpheus</a:t>
            </a:r>
          </a:p>
          <a:p>
            <a:endParaRPr lang="nl-NL" sz="3200" dirty="0">
              <a:solidFill>
                <a:srgbClr val="92D050"/>
              </a:solidFill>
            </a:endParaRPr>
          </a:p>
          <a:p>
            <a:r>
              <a:rPr lang="nl-NL" sz="3200" dirty="0" smtClean="0">
                <a:solidFill>
                  <a:srgbClr val="92D050"/>
                </a:solidFill>
              </a:rPr>
              <a:t>C	de vader van </a:t>
            </a:r>
            <a:r>
              <a:rPr lang="nl-NL" sz="3200" dirty="0" err="1" smtClean="0">
                <a:solidFill>
                  <a:srgbClr val="92D050"/>
                </a:solidFill>
              </a:rPr>
              <a:t>Hyacinthus</a:t>
            </a:r>
            <a:r>
              <a:rPr lang="nl-NL" sz="3200" dirty="0" smtClean="0">
                <a:solidFill>
                  <a:srgbClr val="92D050"/>
                </a:solidFill>
              </a:rPr>
              <a:t>: die is Apollo’s lustobject</a:t>
            </a:r>
          </a:p>
          <a:p>
            <a:endParaRPr lang="nl-NL" sz="3200" dirty="0" smtClean="0">
              <a:solidFill>
                <a:srgbClr val="92D050"/>
              </a:solidFill>
            </a:endParaRPr>
          </a:p>
          <a:p>
            <a:r>
              <a:rPr lang="nl-NL" sz="3200" dirty="0" smtClean="0">
                <a:solidFill>
                  <a:srgbClr val="92D050"/>
                </a:solidFill>
              </a:rPr>
              <a:t>D	moet je dat weten voor het examen?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90796715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immemor</a:t>
            </a:r>
            <a:r>
              <a:rPr lang="en-US" sz="2400" dirty="0" smtClean="0">
                <a:solidFill>
                  <a:srgbClr val="FFFFFF"/>
                </a:solidFill>
                <a:ea typeface="Times New Roman" panose="02020603050405020304" pitchFamily="18" charset="0"/>
                <a:cs typeface="Arial" panose="020B0604020202020204" pitchFamily="34" charset="0"/>
              </a:rPr>
              <a:t> </a:t>
            </a:r>
            <a:r>
              <a:rPr lang="en-US" sz="2400" dirty="0">
                <a:solidFill>
                  <a:srgbClr val="FFFFFF"/>
                </a:solidFill>
                <a:ea typeface="Times New Roman" panose="02020603050405020304" pitchFamily="18" charset="0"/>
                <a:cs typeface="Arial" panose="020B0604020202020204" pitchFamily="34" charset="0"/>
              </a:rPr>
              <a:t>ipse sui non retia </a:t>
            </a:r>
            <a:r>
              <a:rPr lang="en-US" sz="2400" dirty="0" err="1">
                <a:solidFill>
                  <a:srgbClr val="FFFFFF"/>
                </a:solidFill>
                <a:ea typeface="Times New Roman" panose="02020603050405020304" pitchFamily="18" charset="0"/>
                <a:cs typeface="Arial" panose="020B0604020202020204" pitchFamily="34" charset="0"/>
              </a:rPr>
              <a:t>ferre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recusat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non </a:t>
            </a:r>
            <a:r>
              <a:rPr lang="en-US" sz="2400" dirty="0" err="1">
                <a:solidFill>
                  <a:srgbClr val="FFFFFF"/>
                </a:solidFill>
                <a:ea typeface="Times New Roman" panose="02020603050405020304" pitchFamily="18" charset="0"/>
                <a:cs typeface="Arial" panose="020B0604020202020204" pitchFamily="34" charset="0"/>
              </a:rPr>
              <a:t>tenuisse</a:t>
            </a:r>
            <a:r>
              <a:rPr lang="en-US" sz="2400" dirty="0">
                <a:solidFill>
                  <a:srgbClr val="FFFFFF"/>
                </a:solidFill>
                <a:ea typeface="Times New Roman" panose="02020603050405020304" pitchFamily="18" charset="0"/>
                <a:cs typeface="Arial" panose="020B0604020202020204" pitchFamily="34" charset="0"/>
              </a:rPr>
              <a:t> canes, non per </a:t>
            </a:r>
            <a:r>
              <a:rPr lang="en-US" sz="2400" dirty="0" err="1">
                <a:solidFill>
                  <a:srgbClr val="FFFFFF"/>
                </a:solidFill>
                <a:ea typeface="Times New Roman" panose="02020603050405020304" pitchFamily="18" charset="0"/>
                <a:cs typeface="Arial" panose="020B0604020202020204" pitchFamily="34" charset="0"/>
              </a:rPr>
              <a:t>iuga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montis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iniqui</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ire comes, </a:t>
            </a:r>
            <a:r>
              <a:rPr lang="en-US" sz="2400" dirty="0" err="1">
                <a:solidFill>
                  <a:srgbClr val="FFFFFF"/>
                </a:solidFill>
                <a:ea typeface="Times New Roman" panose="02020603050405020304" pitchFamily="18" charset="0"/>
                <a:cs typeface="Arial" panose="020B0604020202020204" pitchFamily="34" charset="0"/>
              </a:rPr>
              <a:t>longaque</a:t>
            </a:r>
            <a:r>
              <a:rPr lang="en-US" sz="2400" dirty="0">
                <a:solidFill>
                  <a:srgbClr val="FFFFFF"/>
                </a:solidFill>
                <a:ea typeface="Times New Roman" panose="02020603050405020304" pitchFamily="18" charset="0"/>
                <a:cs typeface="Arial" panose="020B0604020202020204" pitchFamily="34" charset="0"/>
              </a:rPr>
              <a:t> alit </a:t>
            </a:r>
            <a:r>
              <a:rPr lang="en-US" sz="2400" dirty="0" err="1">
                <a:solidFill>
                  <a:srgbClr val="FFFFFF"/>
                </a:solidFill>
                <a:ea typeface="Times New Roman" panose="02020603050405020304" pitchFamily="18" charset="0"/>
                <a:cs typeface="Arial" panose="020B0604020202020204" pitchFamily="34" charset="0"/>
              </a:rPr>
              <a:t>adsuetudine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flammas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4459458"/>
            <a:ext cx="11858368"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zelf </a:t>
            </a:r>
            <a:r>
              <a:rPr lang="nl-NL" sz="2400" dirty="0">
                <a:solidFill>
                  <a:srgbClr val="FF33CC"/>
                </a:solidFill>
              </a:rPr>
              <a:t>niet denkend aan zichzelf weigert hij niet om jachtnetten te </a:t>
            </a:r>
            <a:r>
              <a:rPr lang="nl-NL" sz="2400" dirty="0" smtClean="0">
                <a:solidFill>
                  <a:srgbClr val="FF33CC"/>
                </a:solidFill>
              </a:rPr>
              <a:t>dragen, niet </a:t>
            </a:r>
            <a:r>
              <a:rPr lang="nl-NL" sz="2400" dirty="0">
                <a:solidFill>
                  <a:srgbClr val="FF33CC"/>
                </a:solidFill>
              </a:rPr>
              <a:t>om de honden vast te houden, niet over de kammen van een steil gebergte </a:t>
            </a:r>
            <a:r>
              <a:rPr lang="nl-NL" sz="2400" dirty="0" smtClean="0">
                <a:solidFill>
                  <a:srgbClr val="FF33CC"/>
                </a:solidFill>
              </a:rPr>
              <a:t>te </a:t>
            </a:r>
            <a:r>
              <a:rPr lang="nl-NL" sz="2400" dirty="0">
                <a:solidFill>
                  <a:srgbClr val="FF33CC"/>
                </a:solidFill>
              </a:rPr>
              <a:t>gaan als een metgezel, en door langdurige omgang voedt hij het liefdesvuur.</a:t>
            </a:r>
          </a:p>
        </p:txBody>
      </p:sp>
    </p:spTree>
    <p:extLst>
      <p:ext uri="{BB962C8B-B14F-4D97-AF65-F5344CB8AC3E}">
        <p14:creationId xmlns:p14="http://schemas.microsoft.com/office/powerpoint/2010/main" val="42352180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251065"/>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Iamque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medius</a:t>
            </a:r>
            <a:r>
              <a:rPr lang="en-US" sz="2400" dirty="0">
                <a:solidFill>
                  <a:srgbClr val="FFFFFF"/>
                </a:solidFill>
                <a:ea typeface="Times New Roman" panose="02020603050405020304" pitchFamily="18" charset="0"/>
                <a:cs typeface="Arial" panose="020B0604020202020204" pitchFamily="34" charset="0"/>
              </a:rPr>
              <a:t> Titan </a:t>
            </a:r>
            <a:r>
              <a:rPr lang="en-US" sz="2400" dirty="0" err="1">
                <a:solidFill>
                  <a:srgbClr val="FFFFFF"/>
                </a:solidFill>
                <a:ea typeface="Times New Roman" panose="02020603050405020304" pitchFamily="18" charset="0"/>
                <a:cs typeface="Arial" panose="020B0604020202020204" pitchFamily="34" charset="0"/>
              </a:rPr>
              <a:t>venientis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actae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noctis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spatioque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distabat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utrimque</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corpora </a:t>
            </a:r>
            <a:r>
              <a:rPr lang="en-US" sz="2400" dirty="0" err="1">
                <a:solidFill>
                  <a:srgbClr val="FFFFFF"/>
                </a:solidFill>
                <a:ea typeface="Times New Roman" panose="02020603050405020304" pitchFamily="18" charset="0"/>
                <a:cs typeface="Arial" panose="020B0604020202020204" pitchFamily="34" charset="0"/>
              </a:rPr>
              <a:t>veste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levant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suco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pinguis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olivi</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splendescunt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latique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ineunt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certamina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disci</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037735"/>
            <a:ext cx="11825417"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reeds was de zon bijna midden tussen de komende en de voorbije</a:t>
            </a:r>
          </a:p>
          <a:p>
            <a:pPr>
              <a:spcAft>
                <a:spcPts val="1000"/>
              </a:spcAft>
            </a:pPr>
            <a:r>
              <a:rPr lang="nl-NL" sz="2400" dirty="0">
                <a:solidFill>
                  <a:srgbClr val="00B0F0"/>
                </a:solidFill>
              </a:rPr>
              <a:t>nacht en was hij op gelijke afstand verwijderd van beide kanten:</a:t>
            </a:r>
          </a:p>
          <a:p>
            <a:pPr>
              <a:spcAft>
                <a:spcPts val="1000"/>
              </a:spcAft>
            </a:pPr>
            <a:r>
              <a:rPr lang="nl-NL" sz="2400" dirty="0">
                <a:solidFill>
                  <a:srgbClr val="00B0F0"/>
                </a:solidFill>
              </a:rPr>
              <a:t>ze bevrijden hun lichamen van de kleding en beginnen te glanzen</a:t>
            </a:r>
          </a:p>
          <a:p>
            <a:pPr>
              <a:spcAft>
                <a:spcPts val="1000"/>
              </a:spcAft>
            </a:pPr>
            <a:r>
              <a:rPr lang="nl-NL" sz="2400" dirty="0" smtClean="0">
                <a:solidFill>
                  <a:srgbClr val="00B0F0"/>
                </a:solidFill>
              </a:rPr>
              <a:t>door </a:t>
            </a:r>
            <a:r>
              <a:rPr lang="nl-NL" sz="2400" dirty="0">
                <a:solidFill>
                  <a:srgbClr val="00B0F0"/>
                </a:solidFill>
              </a:rPr>
              <a:t>de vette olijfolie en zij beginnen de wedstrijden van de brede discus.</a:t>
            </a:r>
          </a:p>
        </p:txBody>
      </p:sp>
      <p:pic>
        <p:nvPicPr>
          <p:cNvPr id="4098" name="Picture 2" descr="http://www.bertolli.com/be-nl/img/products/large/oil_classico.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222" l="22867" r="78157"/>
                    </a14:imgEffect>
                  </a14:imgLayer>
                </a14:imgProps>
              </a:ext>
              <a:ext uri="{28A0092B-C50C-407E-A947-70E740481C1C}">
                <a14:useLocalDpi xmlns:a14="http://schemas.microsoft.com/office/drawing/2010/main" val="0"/>
              </a:ext>
            </a:extLst>
          </a:blip>
          <a:srcRect l="22775" r="21233"/>
          <a:stretch/>
        </p:blipFill>
        <p:spPr bwMode="auto">
          <a:xfrm>
            <a:off x="6277233" y="306305"/>
            <a:ext cx="873210" cy="23951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4.bp.blogspot.com/-UVJSMBJgwCg/T8db4RR8gDI/AAAAAAAABYw/EK81P0Ezf34/s1600/olijfolie-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 b="90000" l="254" r="89822"/>
                    </a14:imgEffect>
                  </a14:imgLayer>
                </a14:imgProps>
              </a:ext>
              <a:ext uri="{28A0092B-C50C-407E-A947-70E740481C1C}">
                <a14:useLocalDpi xmlns:a14="http://schemas.microsoft.com/office/drawing/2010/main" val="0"/>
              </a:ext>
            </a:extLst>
          </a:blip>
          <a:srcRect/>
          <a:stretch>
            <a:fillRect/>
          </a:stretch>
        </p:blipFill>
        <p:spPr bwMode="auto">
          <a:xfrm>
            <a:off x="2201648" y="2375107"/>
            <a:ext cx="2455820" cy="2499562"/>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7">
            <a:extLst>
              <a:ext uri="{BEBA8EAE-BF5A-486C-A8C5-ECC9F3942E4B}">
                <a14:imgProps xmlns:a14="http://schemas.microsoft.com/office/drawing/2010/main">
                  <a14:imgLayer r:embed="rId8">
                    <a14:imgEffect>
                      <a14:backgroundRemoval t="625" b="100000" l="1070" r="98930"/>
                    </a14:imgEffect>
                  </a14:imgLayer>
                </a14:imgProps>
              </a:ext>
            </a:extLst>
          </a:blip>
          <a:stretch>
            <a:fillRect/>
          </a:stretch>
        </p:blipFill>
        <p:spPr>
          <a:xfrm>
            <a:off x="8388263" y="1613106"/>
            <a:ext cx="3361927" cy="2876515"/>
          </a:xfrm>
          <a:prstGeom prst="rect">
            <a:avLst/>
          </a:prstGeom>
        </p:spPr>
      </p:pic>
      <p:sp>
        <p:nvSpPr>
          <p:cNvPr id="7" name="Ovale toelichting 6"/>
          <p:cNvSpPr/>
          <p:nvPr/>
        </p:nvSpPr>
        <p:spPr>
          <a:xfrm>
            <a:off x="7636008" y="306305"/>
            <a:ext cx="2752437" cy="672750"/>
          </a:xfrm>
          <a:prstGeom prst="wedgeEllipseCallout">
            <a:avLst>
              <a:gd name="adj1" fmla="val 11717"/>
              <a:gd name="adj2" fmla="val 21077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Uitkijken!!</a:t>
            </a:r>
            <a:endParaRPr lang="en-US" sz="2400" dirty="0"/>
          </a:p>
        </p:txBody>
      </p:sp>
    </p:spTree>
    <p:extLst>
      <p:ext uri="{BB962C8B-B14F-4D97-AF65-F5344CB8AC3E}">
        <p14:creationId xmlns:p14="http://schemas.microsoft.com/office/powerpoint/2010/main" val="31965060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Waardoor vindt een tempoversnelling plaats?</a:t>
            </a:r>
          </a:p>
          <a:p>
            <a:endParaRPr lang="nl-NL" sz="3200" dirty="0">
              <a:solidFill>
                <a:srgbClr val="92D050"/>
              </a:solidFill>
            </a:endParaRPr>
          </a:p>
          <a:p>
            <a:r>
              <a:rPr lang="nl-NL" sz="3200" dirty="0" smtClean="0">
                <a:solidFill>
                  <a:srgbClr val="92D050"/>
                </a:solidFill>
              </a:rPr>
              <a:t>A	door het woordje </a:t>
            </a:r>
            <a:r>
              <a:rPr lang="nl-NL" sz="3200" dirty="0" err="1" smtClean="0">
                <a:solidFill>
                  <a:srgbClr val="92D050"/>
                </a:solidFill>
              </a:rPr>
              <a:t>iam</a:t>
            </a:r>
            <a:r>
              <a:rPr lang="nl-NL" sz="3200" dirty="0" smtClean="0">
                <a:solidFill>
                  <a:srgbClr val="92D050"/>
                </a:solidFill>
              </a:rPr>
              <a:t> / reeds: meteen </a:t>
            </a:r>
            <a:r>
              <a:rPr lang="nl-NL" sz="3200" dirty="0" err="1" smtClean="0">
                <a:solidFill>
                  <a:srgbClr val="92D050"/>
                </a:solidFill>
              </a:rPr>
              <a:t>to</a:t>
            </a:r>
            <a:r>
              <a:rPr lang="nl-NL" sz="3200" dirty="0" smtClean="0">
                <a:solidFill>
                  <a:srgbClr val="92D050"/>
                </a:solidFill>
              </a:rPr>
              <a:t> the point</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door het verlangen met elkaar te gaan sporten</a:t>
            </a:r>
          </a:p>
          <a:p>
            <a:endParaRPr lang="nl-NL" sz="3200" dirty="0">
              <a:solidFill>
                <a:srgbClr val="92D050"/>
              </a:solidFill>
            </a:endParaRPr>
          </a:p>
          <a:p>
            <a:r>
              <a:rPr lang="nl-NL" sz="3200" dirty="0" smtClean="0">
                <a:solidFill>
                  <a:srgbClr val="92D050"/>
                </a:solidFill>
              </a:rPr>
              <a:t>C	doordat het al middag is, en anders wordt het té bloody hot</a:t>
            </a:r>
          </a:p>
          <a:p>
            <a:endParaRPr lang="nl-NL" sz="3200" dirty="0" smtClean="0">
              <a:solidFill>
                <a:srgbClr val="92D050"/>
              </a:solidFill>
            </a:endParaRPr>
          </a:p>
          <a:p>
            <a:r>
              <a:rPr lang="nl-NL" sz="3200" dirty="0" smtClean="0">
                <a:solidFill>
                  <a:srgbClr val="92D050"/>
                </a:solidFill>
              </a:rPr>
              <a:t>D	Orpheus moest tempo maken: hij moest </a:t>
            </a:r>
            <a:r>
              <a:rPr lang="nl-NL" sz="3200" dirty="0" err="1" smtClean="0">
                <a:solidFill>
                  <a:srgbClr val="92D050"/>
                </a:solidFill>
              </a:rPr>
              <a:t>Euridike</a:t>
            </a:r>
            <a:r>
              <a:rPr lang="nl-NL" sz="3200" dirty="0" smtClean="0">
                <a:solidFill>
                  <a:srgbClr val="92D050"/>
                </a:solidFill>
              </a:rPr>
              <a:t> ophalen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618512568"/>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aerias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libratum</a:t>
            </a:r>
            <a:r>
              <a:rPr lang="en-US" sz="2400" dirty="0">
                <a:solidFill>
                  <a:srgbClr val="FFFFFF"/>
                </a:solidFill>
                <a:ea typeface="Times New Roman" panose="02020603050405020304" pitchFamily="18" charset="0"/>
                <a:cs typeface="Arial" panose="020B0604020202020204" pitchFamily="34" charset="0"/>
              </a:rPr>
              <a:t> Phoebus in auras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misit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oppositas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disiecit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nubes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reccidit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solidam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longo</a:t>
            </a:r>
            <a:r>
              <a:rPr lang="en-US" sz="2400" dirty="0">
                <a:solidFill>
                  <a:srgbClr val="FFFFFF"/>
                </a:solidFill>
                <a:ea typeface="Times New Roman" panose="02020603050405020304" pitchFamily="18" charset="0"/>
                <a:cs typeface="Arial" panose="020B0604020202020204" pitchFamily="34" charset="0"/>
              </a:rPr>
              <a:t> post tempore </a:t>
            </a:r>
            <a:r>
              <a:rPr lang="en-US" sz="2400" dirty="0" err="1">
                <a:solidFill>
                  <a:srgbClr val="FFFFFF"/>
                </a:solidFill>
                <a:ea typeface="Times New Roman" panose="02020603050405020304" pitchFamily="18" charset="0"/>
                <a:cs typeface="Arial" panose="020B0604020202020204" pitchFamily="34" charset="0"/>
              </a:rPr>
              <a:t>terram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pondus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exhibuit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iunctam</a:t>
            </a:r>
            <a:r>
              <a:rPr lang="en-US" sz="2400" dirty="0">
                <a:solidFill>
                  <a:srgbClr val="FFFFFF"/>
                </a:solidFill>
                <a:ea typeface="Times New Roman" panose="02020603050405020304" pitchFamily="18" charset="0"/>
                <a:cs typeface="Arial" panose="020B0604020202020204" pitchFamily="34" charset="0"/>
              </a:rPr>
              <a:t> cum </a:t>
            </a:r>
            <a:r>
              <a:rPr lang="en-US" sz="2400" dirty="0" err="1">
                <a:solidFill>
                  <a:srgbClr val="FFFFFF"/>
                </a:solidFill>
                <a:ea typeface="Times New Roman" panose="02020603050405020304" pitchFamily="18" charset="0"/>
                <a:cs typeface="Arial" panose="020B0604020202020204" pitchFamily="34" charset="0"/>
              </a:rPr>
              <a:t>viribus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artem</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3830246"/>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Deze </a:t>
            </a:r>
            <a:r>
              <a:rPr lang="nl-NL" sz="2400" dirty="0">
                <a:solidFill>
                  <a:srgbClr val="00B0F0"/>
                </a:solidFill>
              </a:rPr>
              <a:t>stuurde/gooide </a:t>
            </a:r>
            <a:r>
              <a:rPr lang="nl-NL" sz="2400" dirty="0" err="1">
                <a:solidFill>
                  <a:srgbClr val="00B0F0"/>
                </a:solidFill>
              </a:rPr>
              <a:t>Phoebus</a:t>
            </a:r>
            <a:r>
              <a:rPr lang="nl-NL" sz="2400" dirty="0">
                <a:solidFill>
                  <a:srgbClr val="00B0F0"/>
                </a:solidFill>
              </a:rPr>
              <a:t> als eerste, nadat die in de hoge lucht geslingerd was, </a:t>
            </a:r>
          </a:p>
          <a:p>
            <a:pPr>
              <a:spcAft>
                <a:spcPts val="1000"/>
              </a:spcAft>
            </a:pPr>
            <a:r>
              <a:rPr lang="nl-NL" sz="2400" dirty="0">
                <a:solidFill>
                  <a:srgbClr val="00B0F0"/>
                </a:solidFill>
              </a:rPr>
              <a:t>en met het zware voorwerp dreef hij de wolken die zich tegenover hem bevonden uiteen;</a:t>
            </a:r>
          </a:p>
          <a:p>
            <a:pPr>
              <a:spcAft>
                <a:spcPts val="1000"/>
              </a:spcAft>
            </a:pPr>
            <a:r>
              <a:rPr lang="nl-NL" sz="2400" dirty="0">
                <a:solidFill>
                  <a:srgbClr val="00B0F0"/>
                </a:solidFill>
              </a:rPr>
              <a:t>na lange tijd viel het zware voorwerp weer terug op de harde grond</a:t>
            </a:r>
          </a:p>
          <a:p>
            <a:pPr>
              <a:spcAft>
                <a:spcPts val="1000"/>
              </a:spcAft>
            </a:pPr>
            <a:r>
              <a:rPr lang="nl-NL" sz="2400" dirty="0">
                <a:solidFill>
                  <a:srgbClr val="00B0F0"/>
                </a:solidFill>
              </a:rPr>
              <a:t>en hij vertoonde zijn vaardigheid verbonden met zijn kracht.</a:t>
            </a:r>
          </a:p>
        </p:txBody>
      </p:sp>
    </p:spTree>
    <p:extLst>
      <p:ext uri="{BB962C8B-B14F-4D97-AF65-F5344CB8AC3E}">
        <p14:creationId xmlns:p14="http://schemas.microsoft.com/office/powerpoint/2010/main" val="106285995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stijlmiddel kwam net slechts tweemaal voor?</a:t>
            </a:r>
          </a:p>
          <a:p>
            <a:endParaRPr lang="nl-NL" sz="3200" dirty="0">
              <a:solidFill>
                <a:srgbClr val="92D050"/>
              </a:solidFill>
            </a:endParaRPr>
          </a:p>
          <a:p>
            <a:r>
              <a:rPr lang="nl-NL" sz="3200" dirty="0" smtClean="0">
                <a:solidFill>
                  <a:srgbClr val="92D050"/>
                </a:solidFill>
              </a:rPr>
              <a:t>A	</a:t>
            </a:r>
            <a:r>
              <a:rPr lang="nl-NL" sz="3200" dirty="0">
                <a:solidFill>
                  <a:srgbClr val="92D050"/>
                </a:solidFill>
              </a:rPr>
              <a:t>de hyperbaton: komt viermaal voor. Is dat ook goed</a:t>
            </a:r>
            <a:r>
              <a:rPr lang="nl-NL" sz="3200" dirty="0" smtClean="0">
                <a:solidFill>
                  <a:srgbClr val="92D050"/>
                </a:solidFill>
              </a:rPr>
              <a:t>?</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elisie: niet de klank maar de discus wordt uit gestoten. Detail.</a:t>
            </a:r>
          </a:p>
          <a:p>
            <a:endParaRPr lang="nl-NL" sz="3200" dirty="0">
              <a:solidFill>
                <a:srgbClr val="92D050"/>
              </a:solidFill>
            </a:endParaRPr>
          </a:p>
          <a:p>
            <a:r>
              <a:rPr lang="nl-NL" sz="3200" dirty="0" smtClean="0">
                <a:solidFill>
                  <a:srgbClr val="92D050"/>
                </a:solidFill>
              </a:rPr>
              <a:t>C	de </a:t>
            </a:r>
            <a:r>
              <a:rPr lang="nl-NL" sz="3200" dirty="0">
                <a:solidFill>
                  <a:srgbClr val="92D050"/>
                </a:solidFill>
              </a:rPr>
              <a:t>hyperbool: accentueert de kracht waarmee Apollo </a:t>
            </a:r>
            <a:r>
              <a:rPr lang="nl-NL" sz="3200" dirty="0" smtClean="0">
                <a:solidFill>
                  <a:srgbClr val="92D050"/>
                </a:solidFill>
              </a:rPr>
              <a:t>gooit</a:t>
            </a:r>
          </a:p>
          <a:p>
            <a:endParaRPr lang="nl-NL" sz="3200" dirty="0" smtClean="0">
              <a:solidFill>
                <a:srgbClr val="92D050"/>
              </a:solidFill>
            </a:endParaRPr>
          </a:p>
          <a:p>
            <a:r>
              <a:rPr lang="nl-NL" sz="3200" dirty="0" smtClean="0">
                <a:solidFill>
                  <a:srgbClr val="92D050"/>
                </a:solidFill>
              </a:rPr>
              <a:t>D	aha</a:t>
            </a:r>
            <a:r>
              <a:rPr lang="nl-NL" sz="3200" dirty="0">
                <a:solidFill>
                  <a:srgbClr val="92D050"/>
                </a:solidFill>
              </a:rPr>
              <a:t>. De </a:t>
            </a:r>
            <a:r>
              <a:rPr lang="nl-NL" sz="3200" dirty="0" err="1">
                <a:solidFill>
                  <a:srgbClr val="92D050"/>
                </a:solidFill>
              </a:rPr>
              <a:t>coniunctivus</a:t>
            </a:r>
            <a:r>
              <a:rPr lang="nl-NL" sz="3200" dirty="0">
                <a:solidFill>
                  <a:srgbClr val="92D050"/>
                </a:solidFill>
              </a:rPr>
              <a:t>. Het is onzeker of de discus nog terug komt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83724527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169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Protinus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imprudens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actusque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cupidine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lusus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tollere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Taenarides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orbem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properabat</a:t>
            </a:r>
            <a:r>
              <a:rPr lang="en-US" sz="2400" dirty="0">
                <a:solidFill>
                  <a:srgbClr val="FFFFFF"/>
                </a:solidFill>
                <a:ea typeface="Times New Roman" panose="02020603050405020304" pitchFamily="18" charset="0"/>
                <a:cs typeface="Arial" panose="020B0604020202020204" pitchFamily="34" charset="0"/>
              </a:rPr>
              <a:t>; at </a:t>
            </a:r>
            <a:r>
              <a:rPr lang="en-US" sz="2400" dirty="0" err="1">
                <a:solidFill>
                  <a:srgbClr val="FFFFFF"/>
                </a:solidFill>
                <a:ea typeface="Times New Roman" panose="02020603050405020304" pitchFamily="18" charset="0"/>
                <a:cs typeface="Arial" panose="020B0604020202020204" pitchFamily="34" charset="0"/>
              </a:rPr>
              <a:t>illum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dura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repercusso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subiecit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tellus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in </a:t>
            </a:r>
            <a:r>
              <a:rPr lang="en-US" sz="2400" dirty="0" err="1">
                <a:solidFill>
                  <a:srgbClr val="FFFFFF"/>
                </a:solidFill>
                <a:ea typeface="Times New Roman" panose="02020603050405020304" pitchFamily="18" charset="0"/>
                <a:cs typeface="Arial" panose="020B0604020202020204" pitchFamily="34" charset="0"/>
              </a:rPr>
              <a:t>vultus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Hyacinthe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tuos</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5" y="4568563"/>
            <a:ext cx="11866606"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Onmiddellijk </a:t>
            </a:r>
            <a:r>
              <a:rPr lang="nl-NL" sz="2400" dirty="0">
                <a:solidFill>
                  <a:srgbClr val="FF33CC"/>
                </a:solidFill>
              </a:rPr>
              <a:t>haastte de Spartaan zich onvoorzichtig en gedreven door verlangen naar </a:t>
            </a:r>
            <a:r>
              <a:rPr lang="nl-NL" sz="2400" dirty="0" smtClean="0">
                <a:solidFill>
                  <a:srgbClr val="FF33CC"/>
                </a:solidFill>
              </a:rPr>
              <a:t>spel om </a:t>
            </a:r>
            <a:r>
              <a:rPr lang="nl-NL" sz="2400" dirty="0">
                <a:solidFill>
                  <a:srgbClr val="FF33CC"/>
                </a:solidFill>
              </a:rPr>
              <a:t>de discus op te pakken; maar de harde aarde gooide </a:t>
            </a:r>
            <a:r>
              <a:rPr lang="nl-NL" sz="2400" dirty="0" smtClean="0">
                <a:solidFill>
                  <a:srgbClr val="FF33CC"/>
                </a:solidFill>
              </a:rPr>
              <a:t>die omhoog</a:t>
            </a:r>
            <a:r>
              <a:rPr lang="nl-NL" sz="2400" dirty="0">
                <a:solidFill>
                  <a:srgbClr val="FF33CC"/>
                </a:solidFill>
              </a:rPr>
              <a:t>, nadat het zware voorwerp teruggestoten was</a:t>
            </a:r>
            <a:r>
              <a:rPr lang="nl-NL" sz="2400" dirty="0" smtClean="0">
                <a:solidFill>
                  <a:srgbClr val="FF33CC"/>
                </a:solidFill>
              </a:rPr>
              <a:t>, in </a:t>
            </a:r>
            <a:r>
              <a:rPr lang="nl-NL" sz="2400" dirty="0">
                <a:solidFill>
                  <a:srgbClr val="FF33CC"/>
                </a:solidFill>
              </a:rPr>
              <a:t>jouw, </a:t>
            </a:r>
            <a:r>
              <a:rPr lang="nl-NL" sz="2400" dirty="0" err="1">
                <a:solidFill>
                  <a:srgbClr val="FF33CC"/>
                </a:solidFill>
              </a:rPr>
              <a:t>Hyacinthus</a:t>
            </a:r>
            <a:r>
              <a:rPr lang="nl-NL" sz="2400" dirty="0">
                <a:solidFill>
                  <a:srgbClr val="FF33CC"/>
                </a:solidFill>
              </a:rPr>
              <a:t>, gezicht. </a:t>
            </a:r>
          </a:p>
        </p:txBody>
      </p:sp>
      <p:pic>
        <p:nvPicPr>
          <p:cNvPr id="9" name="Afbeelding 8"/>
          <p:cNvPicPr>
            <a:picLocks noChangeAspect="1"/>
          </p:cNvPicPr>
          <p:nvPr/>
        </p:nvPicPr>
        <p:blipFill rotWithShape="1">
          <a:blip r:embed="rId3">
            <a:extLst>
              <a:ext uri="{BEBA8EAE-BF5A-486C-A8C5-ECC9F3942E4B}">
                <a14:imgProps xmlns:a14="http://schemas.microsoft.com/office/drawing/2010/main">
                  <a14:imgLayer r:embed="rId4">
                    <a14:imgEffect>
                      <a14:backgroundRemoval t="9900" b="93233" l="8000" r="90000">
                        <a14:backgroundMark x1="71333" y1="85464" x2="64000" y2="65539"/>
                        <a14:backgroundMark x1="64000" y1="69298" x2="54583" y2="75188"/>
                        <a14:backgroundMark x1="55333" y1="75188" x2="46917" y2="80827"/>
                        <a14:backgroundMark x1="35667" y1="90852" x2="35000" y2="84962"/>
                        <a14:backgroundMark x1="35167" y1="85464" x2="30250" y2="85965"/>
                        <a14:backgroundMark x1="30083" y1="85965" x2="30083" y2="85965"/>
                        <a14:backgroundMark x1="30083" y1="85965" x2="30083" y2="85965"/>
                      </a14:backgroundRemoval>
                    </a14:imgEffect>
                  </a14:imgLayer>
                </a14:imgProps>
              </a:ext>
            </a:extLst>
          </a:blip>
          <a:srcRect l="6803" t="11554" r="17180" b="5832"/>
          <a:stretch/>
        </p:blipFill>
        <p:spPr>
          <a:xfrm rot="7120994">
            <a:off x="9933840" y="420219"/>
            <a:ext cx="2667687" cy="1921690"/>
          </a:xfrm>
          <a:prstGeom prst="rect">
            <a:avLst/>
          </a:prstGeom>
        </p:spPr>
      </p:pic>
      <p:pic>
        <p:nvPicPr>
          <p:cNvPr id="7" name="Afbeelding 6"/>
          <p:cNvPicPr>
            <a:picLocks noChangeAspect="1"/>
          </p:cNvPicPr>
          <p:nvPr/>
        </p:nvPicPr>
        <p:blipFill rotWithShape="1">
          <a:blip r:embed="rId5">
            <a:extLst>
              <a:ext uri="{BEBA8EAE-BF5A-486C-A8C5-ECC9F3942E4B}">
                <a14:imgProps xmlns:a14="http://schemas.microsoft.com/office/drawing/2010/main">
                  <a14:imgLayer r:embed="rId6">
                    <a14:imgEffect>
                      <a14:backgroundRemoval t="8000" b="90000" l="1000" r="98667"/>
                    </a14:imgEffect>
                  </a14:imgLayer>
                </a14:imgProps>
              </a:ext>
            </a:extLst>
          </a:blip>
          <a:srcRect t="16721" b="18414"/>
          <a:stretch/>
        </p:blipFill>
        <p:spPr>
          <a:xfrm>
            <a:off x="5238158" y="3012400"/>
            <a:ext cx="2857500" cy="1853514"/>
          </a:xfrm>
          <a:prstGeom prst="rect">
            <a:avLst/>
          </a:prstGeom>
        </p:spPr>
      </p:pic>
    </p:spTree>
    <p:extLst>
      <p:ext uri="{BB962C8B-B14F-4D97-AF65-F5344CB8AC3E}">
        <p14:creationId xmlns:p14="http://schemas.microsoft.com/office/powerpoint/2010/main" val="79451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7">
                                          <p:stCondLst>
                                            <p:cond delay="0"/>
                                          </p:stCondLst>
                                        </p:cTn>
                                        <p:tgtEl>
                                          <p:spTgt spid="7"/>
                                        </p:tgtEl>
                                      </p:cBhvr>
                                    </p:animEffect>
                                    <p:anim calcmode="lin" valueType="num">
                                      <p:cBhvr>
                                        <p:cTn id="8" dur="159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58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581" tmFilter="0, 0; 0.125,0.2665; 0.25,0.4; 0.375,0.465; 0.5,0.5;  0.625,0.535; 0.75,0.6; 0.875,0.7335; 1,1">
                                          <p:stCondLst>
                                            <p:cond delay="581"/>
                                          </p:stCondLst>
                                        </p:cTn>
                                        <p:tgtEl>
                                          <p:spTgt spid="7"/>
                                        </p:tgtEl>
                                        <p:attrNameLst>
                                          <p:attrName>ppt_y</p:attrName>
                                        </p:attrNameLst>
                                      </p:cBhvr>
                                      <p:tavLst>
                                        <p:tav tm="0" fmla="#ppt_y-sin(pi*$)/9">
                                          <p:val>
                                            <p:fltVal val="0"/>
                                          </p:val>
                                        </p:tav>
                                        <p:tav tm="100000">
                                          <p:val>
                                            <p:fltVal val="1"/>
                                          </p:val>
                                        </p:tav>
                                      </p:tavLst>
                                    </p:anim>
                                    <p:anim calcmode="lin" valueType="num">
                                      <p:cBhvr>
                                        <p:cTn id="11" dur="290" tmFilter="0, 0; 0.125,0.2665; 0.25,0.4; 0.375,0.465; 0.5,0.5;  0.625,0.535; 0.75,0.6; 0.875,0.7335; 1,1">
                                          <p:stCondLst>
                                            <p:cond delay="1159"/>
                                          </p:stCondLst>
                                        </p:cTn>
                                        <p:tgtEl>
                                          <p:spTgt spid="7"/>
                                        </p:tgtEl>
                                        <p:attrNameLst>
                                          <p:attrName>ppt_y</p:attrName>
                                        </p:attrNameLst>
                                      </p:cBhvr>
                                      <p:tavLst>
                                        <p:tav tm="0" fmla="#ppt_y-sin(pi*$)/27">
                                          <p:val>
                                            <p:fltVal val="0"/>
                                          </p:val>
                                        </p:tav>
                                        <p:tav tm="100000">
                                          <p:val>
                                            <p:fltVal val="1"/>
                                          </p:val>
                                        </p:tav>
                                      </p:tavLst>
                                    </p:anim>
                                    <p:anim calcmode="lin" valueType="num">
                                      <p:cBhvr>
                                        <p:cTn id="12" dur="144" tmFilter="0, 0; 0.125,0.2665; 0.25,0.4; 0.375,0.465; 0.5,0.5;  0.625,0.535; 0.75,0.6; 0.875,0.7335; 1,1">
                                          <p:stCondLst>
                                            <p:cond delay="1449"/>
                                          </p:stCondLst>
                                        </p:cTn>
                                        <p:tgtEl>
                                          <p:spTgt spid="7"/>
                                        </p:tgtEl>
                                        <p:attrNameLst>
                                          <p:attrName>ppt_y</p:attrName>
                                        </p:attrNameLst>
                                      </p:cBhvr>
                                      <p:tavLst>
                                        <p:tav tm="0" fmla="#ppt_y-sin(pi*$)/81">
                                          <p:val>
                                            <p:fltVal val="0"/>
                                          </p:val>
                                        </p:tav>
                                        <p:tav tm="100000">
                                          <p:val>
                                            <p:fltVal val="1"/>
                                          </p:val>
                                        </p:tav>
                                      </p:tavLst>
                                    </p:anim>
                                    <p:animScale>
                                      <p:cBhvr>
                                        <p:cTn id="13" dur="23">
                                          <p:stCondLst>
                                            <p:cond delay="569"/>
                                          </p:stCondLst>
                                        </p:cTn>
                                        <p:tgtEl>
                                          <p:spTgt spid="7"/>
                                        </p:tgtEl>
                                      </p:cBhvr>
                                      <p:to x="100000" y="60000"/>
                                    </p:animScale>
                                    <p:animScale>
                                      <p:cBhvr>
                                        <p:cTn id="14" dur="145" decel="50000">
                                          <p:stCondLst>
                                            <p:cond delay="592"/>
                                          </p:stCondLst>
                                        </p:cTn>
                                        <p:tgtEl>
                                          <p:spTgt spid="7"/>
                                        </p:tgtEl>
                                      </p:cBhvr>
                                      <p:to x="100000" y="100000"/>
                                    </p:animScale>
                                    <p:animScale>
                                      <p:cBhvr>
                                        <p:cTn id="15" dur="23">
                                          <p:stCondLst>
                                            <p:cond delay="1148"/>
                                          </p:stCondLst>
                                        </p:cTn>
                                        <p:tgtEl>
                                          <p:spTgt spid="7"/>
                                        </p:tgtEl>
                                      </p:cBhvr>
                                      <p:to x="100000" y="80000"/>
                                    </p:animScale>
                                    <p:animScale>
                                      <p:cBhvr>
                                        <p:cTn id="16" dur="145" decel="50000">
                                          <p:stCondLst>
                                            <p:cond delay="1171"/>
                                          </p:stCondLst>
                                        </p:cTn>
                                        <p:tgtEl>
                                          <p:spTgt spid="7"/>
                                        </p:tgtEl>
                                      </p:cBhvr>
                                      <p:to x="100000" y="100000"/>
                                    </p:animScale>
                                    <p:animScale>
                                      <p:cBhvr>
                                        <p:cTn id="17" dur="23">
                                          <p:stCondLst>
                                            <p:cond delay="1437"/>
                                          </p:stCondLst>
                                        </p:cTn>
                                        <p:tgtEl>
                                          <p:spTgt spid="7"/>
                                        </p:tgtEl>
                                      </p:cBhvr>
                                      <p:to x="100000" y="90000"/>
                                    </p:animScale>
                                    <p:animScale>
                                      <p:cBhvr>
                                        <p:cTn id="18" dur="145" decel="50000">
                                          <p:stCondLst>
                                            <p:cond delay="1459"/>
                                          </p:stCondLst>
                                        </p:cTn>
                                        <p:tgtEl>
                                          <p:spTgt spid="7"/>
                                        </p:tgtEl>
                                      </p:cBhvr>
                                      <p:to x="100000" y="100000"/>
                                    </p:animScale>
                                    <p:animScale>
                                      <p:cBhvr>
                                        <p:cTn id="19" dur="23">
                                          <p:stCondLst>
                                            <p:cond delay="1582"/>
                                          </p:stCondLst>
                                        </p:cTn>
                                        <p:tgtEl>
                                          <p:spTgt spid="7"/>
                                        </p:tgtEl>
                                      </p:cBhvr>
                                      <p:to x="100000" y="95000"/>
                                    </p:animScale>
                                    <p:animScale>
                                      <p:cBhvr>
                                        <p:cTn id="20" dur="145" decel="50000">
                                          <p:stCondLst>
                                            <p:cond delay="1605"/>
                                          </p:stCondLst>
                                        </p:cTn>
                                        <p:tgtEl>
                                          <p:spTgt spid="7"/>
                                        </p:tgtEl>
                                      </p:cBhvr>
                                      <p:to x="100000" y="100000"/>
                                    </p:animScale>
                                  </p:childTnLst>
                                </p:cTn>
                              </p:par>
                            </p:childTnLst>
                          </p:cTn>
                        </p:par>
                        <p:par>
                          <p:cTn id="21" fill="hold">
                            <p:stCondLst>
                              <p:cond delay="1750"/>
                            </p:stCondLst>
                            <p:childTnLst>
                              <p:par>
                                <p:cTn id="22" presetID="2" presetClass="exit" presetSubtype="3" fill="hold" nodeType="afterEffect">
                                  <p:stCondLst>
                                    <p:cond delay="250"/>
                                  </p:stCondLst>
                                  <p:childTnLst>
                                    <p:anim calcmode="lin" valueType="num">
                                      <p:cBhvr additive="base">
                                        <p:cTn id="23" dur="1000"/>
                                        <p:tgtEl>
                                          <p:spTgt spid="7"/>
                                        </p:tgtEl>
                                        <p:attrNameLst>
                                          <p:attrName>ppt_x</p:attrName>
                                        </p:attrNameLst>
                                      </p:cBhvr>
                                      <p:tavLst>
                                        <p:tav tm="0">
                                          <p:val>
                                            <p:strVal val="ppt_x"/>
                                          </p:val>
                                        </p:tav>
                                        <p:tav tm="100000">
                                          <p:val>
                                            <p:strVal val="1+ppt_w/2"/>
                                          </p:val>
                                        </p:tav>
                                      </p:tavLst>
                                    </p:anim>
                                    <p:anim calcmode="lin" valueType="num">
                                      <p:cBhvr additive="base">
                                        <p:cTn id="24" dur="1000"/>
                                        <p:tgtEl>
                                          <p:spTgt spid="7"/>
                                        </p:tgtEl>
                                        <p:attrNameLst>
                                          <p:attrName>ppt_y</p:attrName>
                                        </p:attrNameLst>
                                      </p:cBhvr>
                                      <p:tavLst>
                                        <p:tav tm="0">
                                          <p:val>
                                            <p:strVal val="ppt_y"/>
                                          </p:val>
                                        </p:tav>
                                        <p:tav tm="100000">
                                          <p:val>
                                            <p:strVal val="0-ppt_h/2"/>
                                          </p:val>
                                        </p:tav>
                                      </p:tavLst>
                                    </p:anim>
                                    <p:set>
                                      <p:cBhvr>
                                        <p:cTn id="2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smtClean="0">
                <a:solidFill>
                  <a:schemeClr val="bg1"/>
                </a:solidFill>
              </a:rPr>
              <a:t>Latijnmarathon 6 mei 2014	Ovidius, CSE 2014  --  M. de Hoon</a:t>
            </a:r>
            <a:endParaRPr lang="en-US" sz="800" dirty="0">
              <a:solidFill>
                <a:schemeClr val="bg1"/>
              </a:solidFill>
            </a:endParaRP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41893" cy="6370975"/>
          </a:xfrm>
          <a:prstGeom prst="rect">
            <a:avLst/>
          </a:prstGeom>
          <a:noFill/>
        </p:spPr>
        <p:txBody>
          <a:bodyPr wrap="square" rtlCol="0">
            <a:spAutoFit/>
          </a:bodyPr>
          <a:lstStyle/>
          <a:p>
            <a:r>
              <a:rPr lang="nl-NL" sz="2400" dirty="0" smtClean="0">
                <a:solidFill>
                  <a:srgbClr val="FF99FF"/>
                </a:solidFill>
              </a:rPr>
              <a:t>Om 18:00 uur is er voor 14 personen gereserveerd bij Portobello. Zorg dat je daar op tijd bent,</a:t>
            </a:r>
          </a:p>
          <a:p>
            <a:pPr marL="514350" indent="-514350">
              <a:buAutoNum type="arabicPeriod"/>
            </a:pPr>
            <a:r>
              <a:rPr lang="nl-NL" sz="2400" dirty="0" smtClean="0">
                <a:solidFill>
                  <a:srgbClr val="92D050"/>
                </a:solidFill>
              </a:rPr>
              <a:t>Emily</a:t>
            </a:r>
          </a:p>
          <a:p>
            <a:pPr marL="514350" indent="-514350">
              <a:buAutoNum type="arabicPeriod"/>
            </a:pPr>
            <a:r>
              <a:rPr lang="nl-NL" sz="2400" dirty="0" smtClean="0">
                <a:solidFill>
                  <a:srgbClr val="92D050"/>
                </a:solidFill>
              </a:rPr>
              <a:t>Astrid (gewoon)</a:t>
            </a:r>
          </a:p>
          <a:p>
            <a:pPr marL="514350" indent="-514350">
              <a:buAutoNum type="arabicPeriod"/>
            </a:pPr>
            <a:r>
              <a:rPr lang="nl-NL" sz="2400" dirty="0" smtClean="0">
                <a:solidFill>
                  <a:srgbClr val="92D050"/>
                </a:solidFill>
              </a:rPr>
              <a:t>Astrid (010)</a:t>
            </a:r>
          </a:p>
          <a:p>
            <a:pPr marL="514350" indent="-514350">
              <a:buAutoNum type="arabicPeriod"/>
            </a:pPr>
            <a:r>
              <a:rPr lang="nl-NL" sz="2400" dirty="0" smtClean="0">
                <a:solidFill>
                  <a:srgbClr val="92D050"/>
                </a:solidFill>
              </a:rPr>
              <a:t>Maud</a:t>
            </a:r>
          </a:p>
          <a:p>
            <a:pPr marL="514350" indent="-514350">
              <a:buAutoNum type="arabicPeriod"/>
            </a:pPr>
            <a:r>
              <a:rPr lang="nl-NL" sz="2400" dirty="0" smtClean="0">
                <a:solidFill>
                  <a:srgbClr val="92D050"/>
                </a:solidFill>
              </a:rPr>
              <a:t>Maurice</a:t>
            </a:r>
          </a:p>
          <a:p>
            <a:pPr marL="514350" indent="-514350">
              <a:buAutoNum type="arabicPeriod"/>
            </a:pPr>
            <a:r>
              <a:rPr lang="nl-NL" sz="2400" dirty="0" smtClean="0">
                <a:solidFill>
                  <a:srgbClr val="92D050"/>
                </a:solidFill>
              </a:rPr>
              <a:t>Max</a:t>
            </a:r>
          </a:p>
          <a:p>
            <a:pPr marL="514350" indent="-514350">
              <a:buAutoNum type="arabicPeriod"/>
            </a:pPr>
            <a:r>
              <a:rPr lang="nl-NL" sz="2400" dirty="0" smtClean="0">
                <a:solidFill>
                  <a:srgbClr val="92D050"/>
                </a:solidFill>
              </a:rPr>
              <a:t>Tom</a:t>
            </a:r>
          </a:p>
          <a:p>
            <a:pPr marL="514350" indent="-514350">
              <a:buAutoNum type="arabicPeriod"/>
            </a:pPr>
            <a:r>
              <a:rPr lang="nl-NL" sz="2400" dirty="0" smtClean="0">
                <a:solidFill>
                  <a:srgbClr val="92D050"/>
                </a:solidFill>
              </a:rPr>
              <a:t>Ted</a:t>
            </a:r>
          </a:p>
          <a:p>
            <a:pPr marL="514350" indent="-514350">
              <a:buAutoNum type="arabicPeriod"/>
            </a:pPr>
            <a:r>
              <a:rPr lang="nl-NL" sz="2400" dirty="0" err="1" smtClean="0">
                <a:solidFill>
                  <a:srgbClr val="92D050"/>
                </a:solidFill>
              </a:rPr>
              <a:t>Jaimy</a:t>
            </a:r>
            <a:endParaRPr lang="nl-NL" sz="2400" dirty="0" smtClean="0">
              <a:solidFill>
                <a:srgbClr val="92D050"/>
              </a:solidFill>
            </a:endParaRPr>
          </a:p>
          <a:p>
            <a:pPr marL="514350" indent="-514350">
              <a:buAutoNum type="arabicPeriod"/>
            </a:pPr>
            <a:r>
              <a:rPr lang="nl-NL" sz="2400" dirty="0" smtClean="0">
                <a:solidFill>
                  <a:srgbClr val="92D050"/>
                </a:solidFill>
              </a:rPr>
              <a:t>Simon</a:t>
            </a:r>
          </a:p>
          <a:p>
            <a:pPr marL="514350" indent="-514350">
              <a:buAutoNum type="arabicPeriod"/>
            </a:pPr>
            <a:r>
              <a:rPr lang="nl-NL" sz="2400" dirty="0" err="1" smtClean="0">
                <a:solidFill>
                  <a:srgbClr val="92D050"/>
                </a:solidFill>
              </a:rPr>
              <a:t>Tico</a:t>
            </a:r>
            <a:endParaRPr lang="nl-NL" sz="2400" dirty="0" smtClean="0">
              <a:solidFill>
                <a:srgbClr val="92D050"/>
              </a:solidFill>
            </a:endParaRPr>
          </a:p>
          <a:p>
            <a:pPr marL="514350" indent="-514350">
              <a:buAutoNum type="arabicPeriod"/>
            </a:pPr>
            <a:r>
              <a:rPr lang="nl-NL" sz="2400" dirty="0" smtClean="0">
                <a:solidFill>
                  <a:srgbClr val="92D050"/>
                </a:solidFill>
              </a:rPr>
              <a:t>Romano</a:t>
            </a:r>
          </a:p>
          <a:p>
            <a:pPr marL="514350" indent="-514350">
              <a:buAutoNum type="arabicPeriod"/>
            </a:pPr>
            <a:r>
              <a:rPr lang="nl-NL" sz="2400" dirty="0" smtClean="0">
                <a:solidFill>
                  <a:srgbClr val="92D050"/>
                </a:solidFill>
              </a:rPr>
              <a:t>Marco</a:t>
            </a:r>
          </a:p>
          <a:p>
            <a:pPr marL="514350" indent="-514350">
              <a:buAutoNum type="arabicPeriod"/>
            </a:pPr>
            <a:r>
              <a:rPr lang="nl-NL" sz="2400" dirty="0" smtClean="0">
                <a:solidFill>
                  <a:srgbClr val="92D050"/>
                </a:solidFill>
              </a:rPr>
              <a:t>Amber</a:t>
            </a:r>
          </a:p>
          <a:p>
            <a:r>
              <a:rPr lang="nl-NL" sz="2400" dirty="0" smtClean="0">
                <a:solidFill>
                  <a:srgbClr val="92D050"/>
                </a:solidFill>
              </a:rPr>
              <a:t>Als er nog anderen mee willen, zijn ze welkom, mits er voldoende plaats is. Kosten zijn voor jezelf. Ga uit van maximaal € 15. Mevrouw Kalb en ik mogen ook mee…</a:t>
            </a:r>
            <a:endParaRPr lang="en-US" sz="1400" dirty="0">
              <a:solidFill>
                <a:srgbClr val="92D050"/>
              </a:solidFill>
            </a:endParaRPr>
          </a:p>
        </p:txBody>
      </p:sp>
    </p:spTree>
    <p:extLst>
      <p:ext uri="{BB962C8B-B14F-4D97-AF65-F5344CB8AC3E}">
        <p14:creationId xmlns:p14="http://schemas.microsoft.com/office/powerpoint/2010/main" val="86986194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862322"/>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Expalluit</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aeque</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quam </a:t>
            </a:r>
            <a:r>
              <a:rPr lang="en-US" sz="2400" dirty="0" err="1">
                <a:solidFill>
                  <a:srgbClr val="FFFFFF"/>
                </a:solidFill>
                <a:ea typeface="Times New Roman" panose="02020603050405020304" pitchFamily="18" charset="0"/>
                <a:cs typeface="Arial" panose="020B0604020202020204" pitchFamily="34" charset="0"/>
              </a:rPr>
              <a:t>puer</a:t>
            </a:r>
            <a:r>
              <a:rPr lang="en-US" sz="2400" dirty="0">
                <a:solidFill>
                  <a:srgbClr val="FFFFFF"/>
                </a:solidFill>
                <a:ea typeface="Times New Roman" panose="02020603050405020304" pitchFamily="18" charset="0"/>
                <a:cs typeface="Arial" panose="020B0604020202020204" pitchFamily="34" charset="0"/>
              </a:rPr>
              <a:t> ipse </a:t>
            </a:r>
            <a:r>
              <a:rPr lang="en-US" sz="2400" dirty="0" err="1">
                <a:solidFill>
                  <a:srgbClr val="FFFFFF"/>
                </a:solidFill>
                <a:ea typeface="Times New Roman" panose="02020603050405020304" pitchFamily="18" charset="0"/>
                <a:cs typeface="Arial" panose="020B0604020202020204" pitchFamily="34" charset="0"/>
              </a:rPr>
              <a:t>deus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conlapsosque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excipit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artus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refovet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tristia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vulnera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siccat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nunc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animam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admotis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fugientem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sustinet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herbis</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pPr>
            <a:r>
              <a:rPr lang="en-US" sz="2400" dirty="0">
                <a:solidFill>
                  <a:srgbClr val="FFFFFF"/>
                </a:solidFill>
                <a:ea typeface="Times New Roman" panose="02020603050405020304" pitchFamily="18" charset="0"/>
                <a:cs typeface="Arial" panose="020B0604020202020204" pitchFamily="34" charset="0"/>
              </a:rPr>
              <a:t>Nil </a:t>
            </a:r>
            <a:r>
              <a:rPr lang="en-US" sz="2400" dirty="0" err="1">
                <a:solidFill>
                  <a:srgbClr val="FFFFFF"/>
                </a:solidFill>
                <a:ea typeface="Times New Roman" panose="02020603050405020304" pitchFamily="18" charset="0"/>
                <a:cs typeface="Arial" panose="020B0604020202020204" pitchFamily="34" charset="0"/>
              </a:rPr>
              <a:t>prosunt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immedicabile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vulnus</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3625729"/>
            <a:ext cx="11866606"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De </a:t>
            </a:r>
            <a:r>
              <a:rPr lang="nl-NL" sz="2400" dirty="0">
                <a:solidFill>
                  <a:srgbClr val="00B0F0"/>
                </a:solidFill>
              </a:rPr>
              <a:t>god werd even bleek</a:t>
            </a:r>
          </a:p>
          <a:p>
            <a:pPr>
              <a:spcAft>
                <a:spcPts val="1000"/>
              </a:spcAft>
            </a:pPr>
            <a:r>
              <a:rPr lang="nl-NL" sz="2400" dirty="0">
                <a:solidFill>
                  <a:srgbClr val="00B0F0"/>
                </a:solidFill>
              </a:rPr>
              <a:t>als de jongen zelf en neemt de ineengezakte ledematen op; </a:t>
            </a:r>
            <a:endParaRPr lang="nl-NL" sz="2400" dirty="0" smtClean="0">
              <a:solidFill>
                <a:srgbClr val="00B0F0"/>
              </a:solidFill>
            </a:endParaRPr>
          </a:p>
          <a:p>
            <a:pPr>
              <a:spcAft>
                <a:spcPts val="1000"/>
              </a:spcAft>
            </a:pPr>
            <a:r>
              <a:rPr lang="nl-NL" sz="2400" dirty="0">
                <a:solidFill>
                  <a:srgbClr val="00B0F0"/>
                </a:solidFill>
              </a:rPr>
              <a:t>en nu eens doet hij jou weer herleven, dan weer droogt hij de droeve wonden,</a:t>
            </a:r>
            <a:endParaRPr lang="en-US" sz="2400" dirty="0">
              <a:solidFill>
                <a:srgbClr val="00B0F0"/>
              </a:solidFill>
            </a:endParaRPr>
          </a:p>
          <a:p>
            <a:pPr>
              <a:spcAft>
                <a:spcPts val="1000"/>
              </a:spcAft>
            </a:pPr>
            <a:r>
              <a:rPr lang="nl-NL" sz="2400" dirty="0">
                <a:solidFill>
                  <a:srgbClr val="00B0F0"/>
                </a:solidFill>
              </a:rPr>
              <a:t>dan weer probeert hij de ziel die wegvlucht met aangewende kruiden tegen te houden.</a:t>
            </a:r>
            <a:endParaRPr lang="en-US" sz="2400" dirty="0">
              <a:solidFill>
                <a:srgbClr val="00B0F0"/>
              </a:solidFill>
            </a:endParaRPr>
          </a:p>
          <a:p>
            <a:pPr>
              <a:spcAft>
                <a:spcPts val="1000"/>
              </a:spcAft>
            </a:pPr>
            <a:r>
              <a:rPr lang="nl-NL" sz="2400" dirty="0">
                <a:solidFill>
                  <a:srgbClr val="00B0F0"/>
                </a:solidFill>
              </a:rPr>
              <a:t>Zijn vaardigheden baten niets; de wond was ongeneeslijk</a:t>
            </a:r>
            <a:r>
              <a:rPr lang="nl-NL" sz="2400" dirty="0" smtClean="0">
                <a:solidFill>
                  <a:srgbClr val="00B0F0"/>
                </a:solidFill>
              </a:rPr>
              <a:t>.</a:t>
            </a:r>
            <a:endParaRPr lang="nl-NL" sz="2400" dirty="0">
              <a:solidFill>
                <a:srgbClr val="00B0F0"/>
              </a:solidFill>
            </a:endParaRPr>
          </a:p>
        </p:txBody>
      </p:sp>
      <p:pic>
        <p:nvPicPr>
          <p:cNvPr id="27650" name="Picture 2" descr="http://www.denachtuil.eu/clipart-varia/apoll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756" y="759484"/>
            <a:ext cx="3133725" cy="454342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6502400" y="168876"/>
            <a:ext cx="3694545" cy="1281234"/>
          </a:xfrm>
          <a:prstGeom prst="wedgeEllipseCallout">
            <a:avLst>
              <a:gd name="adj1" fmla="val 65167"/>
              <a:gd name="adj2" fmla="val 37269"/>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dirty="0" smtClean="0"/>
              <a:t>Ik .. ben Apollo, en dit .. is mijn dokterspakje…</a:t>
            </a:r>
            <a:endParaRPr lang="en-US" sz="2400" dirty="0"/>
          </a:p>
        </p:txBody>
      </p:sp>
    </p:spTree>
    <p:extLst>
      <p:ext uri="{BB962C8B-B14F-4D97-AF65-F5344CB8AC3E}">
        <p14:creationId xmlns:p14="http://schemas.microsoft.com/office/powerpoint/2010/main" val="118806920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cynisch grapje maakte de verteller?</a:t>
            </a:r>
          </a:p>
          <a:p>
            <a:endParaRPr lang="nl-NL" sz="3200" dirty="0">
              <a:solidFill>
                <a:srgbClr val="92D050"/>
              </a:solidFill>
            </a:endParaRPr>
          </a:p>
          <a:p>
            <a:r>
              <a:rPr lang="nl-NL" sz="3200" dirty="0" smtClean="0">
                <a:solidFill>
                  <a:srgbClr val="92D050"/>
                </a:solidFill>
              </a:rPr>
              <a:t>A	</a:t>
            </a:r>
            <a:r>
              <a:rPr lang="nl-NL" sz="3200" dirty="0">
                <a:solidFill>
                  <a:srgbClr val="92D050"/>
                </a:solidFill>
              </a:rPr>
              <a:t>Apollo was wel </a:t>
            </a:r>
            <a:r>
              <a:rPr lang="nl-NL" sz="3200" dirty="0" err="1">
                <a:solidFill>
                  <a:srgbClr val="92D050"/>
                </a:solidFill>
              </a:rPr>
              <a:t>geneesgod</a:t>
            </a:r>
            <a:r>
              <a:rPr lang="nl-NL" sz="3200" dirty="0">
                <a:solidFill>
                  <a:srgbClr val="92D050"/>
                </a:solidFill>
              </a:rPr>
              <a:t>, maar dit repareerde hij niet </a:t>
            </a:r>
            <a:r>
              <a:rPr lang="nl-NL" sz="3200" dirty="0" smtClean="0">
                <a:solidFill>
                  <a:srgbClr val="92D050"/>
                </a:solidFill>
              </a:rPr>
              <a:t>meer</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discus deed </a:t>
            </a:r>
            <a:r>
              <a:rPr lang="nl-NL" sz="3200" dirty="0" err="1" smtClean="0">
                <a:solidFill>
                  <a:srgbClr val="92D050"/>
                </a:solidFill>
              </a:rPr>
              <a:t>Hyacinthus</a:t>
            </a:r>
            <a:r>
              <a:rPr lang="nl-NL" sz="3200" dirty="0" smtClean="0">
                <a:solidFill>
                  <a:srgbClr val="92D050"/>
                </a:solidFill>
              </a:rPr>
              <a:t>’ nek breken: </a:t>
            </a:r>
            <a:r>
              <a:rPr lang="nl-NL" sz="3200" dirty="0" err="1" smtClean="0">
                <a:solidFill>
                  <a:srgbClr val="92D050"/>
                </a:solidFill>
              </a:rPr>
              <a:t>hahaha</a:t>
            </a:r>
            <a:r>
              <a:rPr lang="nl-NL" sz="3200" dirty="0" smtClean="0">
                <a:solidFill>
                  <a:srgbClr val="92D050"/>
                </a:solidFill>
              </a:rPr>
              <a:t>! Echt lauw!</a:t>
            </a:r>
          </a:p>
          <a:p>
            <a:endParaRPr lang="nl-NL" sz="3200" dirty="0">
              <a:solidFill>
                <a:srgbClr val="92D050"/>
              </a:solidFill>
            </a:endParaRPr>
          </a:p>
          <a:p>
            <a:r>
              <a:rPr lang="nl-NL" sz="3200" dirty="0" smtClean="0">
                <a:solidFill>
                  <a:srgbClr val="92D050"/>
                </a:solidFill>
              </a:rPr>
              <a:t>C	Apollo </a:t>
            </a:r>
            <a:r>
              <a:rPr lang="nl-NL" sz="3200" dirty="0">
                <a:solidFill>
                  <a:srgbClr val="92D050"/>
                </a:solidFill>
              </a:rPr>
              <a:t>werd even bleek als </a:t>
            </a:r>
            <a:r>
              <a:rPr lang="nl-NL" sz="3200" dirty="0" err="1">
                <a:solidFill>
                  <a:srgbClr val="92D050"/>
                </a:solidFill>
              </a:rPr>
              <a:t>Hyacinthus</a:t>
            </a:r>
            <a:r>
              <a:rPr lang="nl-NL" sz="3200" dirty="0">
                <a:solidFill>
                  <a:srgbClr val="92D050"/>
                </a:solidFill>
              </a:rPr>
              <a:t>, alleen niet van ‘n </a:t>
            </a:r>
            <a:r>
              <a:rPr lang="nl-NL" sz="3200" dirty="0" smtClean="0">
                <a:solidFill>
                  <a:srgbClr val="92D050"/>
                </a:solidFill>
              </a:rPr>
              <a:t>discus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wegvluchtende ziel! Ik kom niet meer bij, </a:t>
            </a:r>
            <a:r>
              <a:rPr lang="nl-NL" sz="3200" dirty="0" err="1" smtClean="0">
                <a:solidFill>
                  <a:srgbClr val="92D050"/>
                </a:solidFill>
              </a:rPr>
              <a:t>Hyacinthus</a:t>
            </a:r>
            <a:r>
              <a:rPr lang="nl-NL" sz="3200" dirty="0" smtClean="0">
                <a:solidFill>
                  <a:srgbClr val="92D050"/>
                </a:solidFill>
              </a:rPr>
              <a:t> ook niet</a:t>
            </a: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00653665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203886" y="168875"/>
            <a:ext cx="11798644"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quis</a:t>
            </a:r>
            <a:r>
              <a:rPr lang="en-US" sz="2400" dirty="0">
                <a:solidFill>
                  <a:srgbClr val="FFFFFF"/>
                </a:solidFill>
                <a:ea typeface="Times New Roman" panose="02020603050405020304" pitchFamily="18" charset="0"/>
                <a:cs typeface="Arial" panose="020B0604020202020204" pitchFamily="34" charset="0"/>
              </a:rPr>
              <a:t> violas </a:t>
            </a:r>
            <a:r>
              <a:rPr lang="en-US" sz="2400" dirty="0" err="1">
                <a:solidFill>
                  <a:srgbClr val="FFFFFF"/>
                </a:solidFill>
                <a:ea typeface="Times New Roman" panose="02020603050405020304" pitchFamily="18" charset="0"/>
                <a:cs typeface="Arial" panose="020B0604020202020204" pitchFamily="34" charset="0"/>
              </a:rPr>
              <a:t>riguoque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papavera</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horto</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liliaque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infringat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fulvis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horrentia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linguis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marcida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demittant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subito</a:t>
            </a:r>
            <a:r>
              <a:rPr lang="en-US" sz="2400" dirty="0">
                <a:solidFill>
                  <a:srgbClr val="FFFFFF"/>
                </a:solidFill>
                <a:ea typeface="Times New Roman" panose="02020603050405020304" pitchFamily="18" charset="0"/>
                <a:cs typeface="Arial" panose="020B0604020202020204" pitchFamily="34" charset="0"/>
              </a:rPr>
              <a:t> caput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gravatum</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4454778"/>
            <a:ext cx="11798644"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Zoals</a:t>
            </a:r>
            <a:r>
              <a:rPr lang="nl-NL" sz="2400" dirty="0">
                <a:solidFill>
                  <a:srgbClr val="FF33CC"/>
                </a:solidFill>
              </a:rPr>
              <a:t>, wanneer/stel dat iemand viooltjes en klaprozen in de besproeide </a:t>
            </a:r>
            <a:r>
              <a:rPr lang="nl-NL" sz="2400" dirty="0" smtClean="0">
                <a:solidFill>
                  <a:srgbClr val="FF33CC"/>
                </a:solidFill>
              </a:rPr>
              <a:t>tuin en </a:t>
            </a:r>
            <a:r>
              <a:rPr lang="nl-NL" sz="2400" dirty="0">
                <a:solidFill>
                  <a:srgbClr val="FF33CC"/>
                </a:solidFill>
              </a:rPr>
              <a:t>lelies, </a:t>
            </a:r>
            <a:r>
              <a:rPr lang="nl-NL" sz="2400" dirty="0" smtClean="0">
                <a:solidFill>
                  <a:srgbClr val="FF33CC"/>
                </a:solidFill>
              </a:rPr>
              <a:t>omhoog rijzend </a:t>
            </a:r>
            <a:r>
              <a:rPr lang="nl-NL" sz="2400" dirty="0">
                <a:solidFill>
                  <a:srgbClr val="FF33CC"/>
                </a:solidFill>
              </a:rPr>
              <a:t>met hun roodgele meeldraden, af breekt/zou breken</a:t>
            </a:r>
            <a:r>
              <a:rPr lang="nl-NL" sz="2400" dirty="0" smtClean="0">
                <a:solidFill>
                  <a:srgbClr val="FF33CC"/>
                </a:solidFill>
              </a:rPr>
              <a:t>, (</a:t>
            </a:r>
            <a:r>
              <a:rPr lang="nl-NL" sz="2400" dirty="0">
                <a:solidFill>
                  <a:srgbClr val="FF33CC"/>
                </a:solidFill>
              </a:rPr>
              <a:t>en) zij/die plotseling hun verzwaarde kopje slap (zouden) laten </a:t>
            </a:r>
            <a:r>
              <a:rPr lang="nl-NL" sz="2400" dirty="0" smtClean="0">
                <a:solidFill>
                  <a:srgbClr val="FF33CC"/>
                </a:solidFill>
              </a:rPr>
              <a:t>hangen…</a:t>
            </a:r>
            <a:endParaRPr lang="nl-NL" sz="2400" dirty="0">
              <a:solidFill>
                <a:srgbClr val="FF33CC"/>
              </a:solidFill>
            </a:endParaRPr>
          </a:p>
        </p:txBody>
      </p:sp>
      <p:pic>
        <p:nvPicPr>
          <p:cNvPr id="7" name="Afbeelding 6"/>
          <p:cNvPicPr>
            <a:picLocks noChangeAspect="1"/>
          </p:cNvPicPr>
          <p:nvPr/>
        </p:nvPicPr>
        <p:blipFill>
          <a:blip r:embed="rId3"/>
          <a:stretch>
            <a:fillRect/>
          </a:stretch>
        </p:blipFill>
        <p:spPr>
          <a:xfrm>
            <a:off x="587203" y="2375844"/>
            <a:ext cx="1933575" cy="1308249"/>
          </a:xfrm>
          <a:prstGeom prst="rect">
            <a:avLst/>
          </a:prstGeom>
        </p:spPr>
      </p:pic>
      <p:pic>
        <p:nvPicPr>
          <p:cNvPr id="9" name="Afbeelding 8"/>
          <p:cNvPicPr>
            <a:picLocks noChangeAspect="1"/>
          </p:cNvPicPr>
          <p:nvPr/>
        </p:nvPicPr>
        <p:blipFill>
          <a:blip r:embed="rId4">
            <a:extLst>
              <a:ext uri="{BEBA8EAE-BF5A-486C-A8C5-ECC9F3942E4B}">
                <a14:imgProps xmlns:a14="http://schemas.microsoft.com/office/drawing/2010/main">
                  <a14:imgLayer r:embed="rId5">
                    <a14:imgEffect>
                      <a14:backgroundRemoval t="3252" b="96341" l="2949" r="96667"/>
                    </a14:imgEffect>
                  </a14:imgLayer>
                </a14:imgProps>
              </a:ext>
            </a:extLst>
          </a:blip>
          <a:stretch>
            <a:fillRect/>
          </a:stretch>
        </p:blipFill>
        <p:spPr>
          <a:xfrm>
            <a:off x="3943178" y="2447565"/>
            <a:ext cx="3182167" cy="2007213"/>
          </a:xfrm>
          <a:prstGeom prst="rect">
            <a:avLst/>
          </a:prstGeom>
        </p:spPr>
      </p:pic>
      <p:pic>
        <p:nvPicPr>
          <p:cNvPr id="10" name="Afbeelding 9"/>
          <p:cNvPicPr>
            <a:picLocks noChangeAspect="1"/>
          </p:cNvPicPr>
          <p:nvPr/>
        </p:nvPicPr>
        <p:blipFill rotWithShape="1">
          <a:blip r:embed="rId6">
            <a:extLst>
              <a:ext uri="{BEBA8EAE-BF5A-486C-A8C5-ECC9F3942E4B}">
                <a14:imgProps xmlns:a14="http://schemas.microsoft.com/office/drawing/2010/main">
                  <a14:imgLayer r:embed="rId7">
                    <a14:imgEffect>
                      <a14:backgroundRemoval t="5625" b="80250" l="5070" r="97887"/>
                    </a14:imgEffect>
                  </a14:imgLayer>
                </a14:imgProps>
              </a:ext>
            </a:extLst>
          </a:blip>
          <a:srcRect l="6259" t="13044" r="4108" b="18104"/>
          <a:stretch/>
        </p:blipFill>
        <p:spPr>
          <a:xfrm>
            <a:off x="8340436" y="905164"/>
            <a:ext cx="2678546" cy="2318327"/>
          </a:xfrm>
          <a:prstGeom prst="rect">
            <a:avLst/>
          </a:prstGeom>
        </p:spPr>
      </p:pic>
    </p:spTree>
    <p:extLst>
      <p:ext uri="{BB962C8B-B14F-4D97-AF65-F5344CB8AC3E}">
        <p14:creationId xmlns:p14="http://schemas.microsoft.com/office/powerpoint/2010/main" val="374348046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203886" y="168875"/>
            <a:ext cx="11798644"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nec</a:t>
            </a:r>
            <a:r>
              <a:rPr lang="en-US" sz="2400" dirty="0" smtClean="0">
                <a:solidFill>
                  <a:srgbClr val="FFFFFF"/>
                </a:solidFill>
                <a:ea typeface="Times New Roman" panose="02020603050405020304" pitchFamily="18" charset="0"/>
                <a:cs typeface="Arial" panose="020B0604020202020204" pitchFamily="34" charset="0"/>
              </a:rPr>
              <a:t> </a:t>
            </a:r>
            <a:r>
              <a:rPr lang="en-US" sz="2400" dirty="0">
                <a:solidFill>
                  <a:srgbClr val="FFFFFF"/>
                </a:solidFill>
                <a:ea typeface="Times New Roman" panose="02020603050405020304" pitchFamily="18" charset="0"/>
                <a:cs typeface="Arial" panose="020B0604020202020204" pitchFamily="34" charset="0"/>
              </a:rPr>
              <a:t>se </a:t>
            </a:r>
            <a:r>
              <a:rPr lang="en-US" sz="2400" dirty="0" err="1">
                <a:solidFill>
                  <a:srgbClr val="FFFFFF"/>
                </a:solidFill>
                <a:ea typeface="Times New Roman" panose="02020603050405020304" pitchFamily="18" charset="0"/>
                <a:cs typeface="Arial" panose="020B0604020202020204" pitchFamily="34" charset="0"/>
              </a:rPr>
              <a:t>sustineant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spectentque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cacumine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terram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sic </a:t>
            </a:r>
            <a:r>
              <a:rPr lang="en-US" sz="2400" dirty="0" err="1">
                <a:solidFill>
                  <a:srgbClr val="FFFFFF"/>
                </a:solidFill>
                <a:ea typeface="Times New Roman" panose="02020603050405020304" pitchFamily="18" charset="0"/>
                <a:cs typeface="Arial" panose="020B0604020202020204" pitchFamily="34" charset="0"/>
              </a:rPr>
              <a:t>vultus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defecta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vigore</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ipsa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sibi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oneri</a:t>
            </a:r>
            <a:r>
              <a:rPr lang="en-US" sz="2400" dirty="0">
                <a:solidFill>
                  <a:srgbClr val="FFFFFF"/>
                </a:solidFill>
                <a:ea typeface="Times New Roman" panose="02020603050405020304" pitchFamily="18" charset="0"/>
                <a:cs typeface="Arial" panose="020B0604020202020204" pitchFamily="34" charset="0"/>
              </a:rPr>
              <a:t> cervix </a:t>
            </a:r>
            <a:r>
              <a:rPr lang="en-US" sz="2400" dirty="0" err="1">
                <a:solidFill>
                  <a:srgbClr val="FFFFFF"/>
                </a:solidFill>
                <a:ea typeface="Times New Roman" panose="02020603050405020304" pitchFamily="18" charset="0"/>
                <a:cs typeface="Arial" panose="020B0604020202020204" pitchFamily="34" charset="0"/>
              </a:rPr>
              <a:t>umeroque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recumbit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96678" y="4538494"/>
            <a:ext cx="11798644"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 en </a:t>
            </a:r>
            <a:r>
              <a:rPr lang="nl-NL" sz="2400" dirty="0">
                <a:solidFill>
                  <a:srgbClr val="FF33CC"/>
                </a:solidFill>
              </a:rPr>
              <a:t>zich niet (zouden) oprichten en met hun bloem naar de grond (zouden) kijken</a:t>
            </a:r>
            <a:r>
              <a:rPr lang="nl-NL" sz="2400" dirty="0" smtClean="0">
                <a:solidFill>
                  <a:srgbClr val="FF33CC"/>
                </a:solidFill>
              </a:rPr>
              <a:t>, zo </a:t>
            </a:r>
            <a:r>
              <a:rPr lang="nl-NL" sz="2400" dirty="0">
                <a:solidFill>
                  <a:srgbClr val="FF33CC"/>
                </a:solidFill>
              </a:rPr>
              <a:t>ligt het stervend gezicht terneer, en verstoken van </a:t>
            </a:r>
            <a:r>
              <a:rPr lang="nl-NL" sz="2400" dirty="0" smtClean="0">
                <a:solidFill>
                  <a:srgbClr val="FF33CC"/>
                </a:solidFill>
              </a:rPr>
              <a:t>kracht is </a:t>
            </a:r>
            <a:r>
              <a:rPr lang="nl-NL" sz="2400" dirty="0">
                <a:solidFill>
                  <a:srgbClr val="FF33CC"/>
                </a:solidFill>
              </a:rPr>
              <a:t>de nek zelf zichzelf tot last en hij leunt achterover op de schouder.</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34554" y="2092076"/>
            <a:ext cx="1905000" cy="2095500"/>
          </a:xfrm>
          <a:prstGeom prst="rect">
            <a:avLst/>
          </a:prstGeom>
        </p:spPr>
      </p:pic>
      <p:pic>
        <p:nvPicPr>
          <p:cNvPr id="9" name="Afbeelding 8"/>
          <p:cNvPicPr>
            <a:picLocks noChangeAspect="1"/>
          </p:cNvPicPr>
          <p:nvPr/>
        </p:nvPicPr>
        <p:blipFill>
          <a:blip r:embed="rId5">
            <a:extLst>
              <a:ext uri="{BEBA8EAE-BF5A-486C-A8C5-ECC9F3942E4B}">
                <a14:imgProps xmlns:a14="http://schemas.microsoft.com/office/drawing/2010/main">
                  <a14:imgLayer r:embed="rId6">
                    <a14:imgEffect>
                      <a14:backgroundRemoval t="4667" b="98000" l="667" r="92667"/>
                    </a14:imgEffect>
                  </a14:imgLayer>
                </a14:imgProps>
              </a:ext>
            </a:extLst>
          </a:blip>
          <a:stretch>
            <a:fillRect/>
          </a:stretch>
        </p:blipFill>
        <p:spPr>
          <a:xfrm>
            <a:off x="2869334" y="3305752"/>
            <a:ext cx="1428750" cy="1428750"/>
          </a:xfrm>
          <a:prstGeom prst="rect">
            <a:avLst/>
          </a:prstGeom>
        </p:spPr>
      </p:pic>
      <p:pic>
        <p:nvPicPr>
          <p:cNvPr id="10" name="Afbeelding 9"/>
          <p:cNvPicPr>
            <a:picLocks noChangeAspect="1"/>
          </p:cNvPicPr>
          <p:nvPr/>
        </p:nvPicPr>
        <p:blipFill>
          <a:blip r:embed="rId7">
            <a:extLst>
              <a:ext uri="{BEBA8EAE-BF5A-486C-A8C5-ECC9F3942E4B}">
                <a14:imgProps xmlns:a14="http://schemas.microsoft.com/office/drawing/2010/main">
                  <a14:imgLayer r:embed="rId8">
                    <a14:imgEffect>
                      <a14:backgroundRemoval t="4462" b="97769" l="0" r="97353">
                        <a14:foregroundMark x1="21765" y1="43611" x2="2059" y2="82150"/>
                        <a14:backgroundMark x1="73529" y1="46045" x2="94118" y2="51724"/>
                        <a14:backgroundMark x1="14706" y1="66126" x2="2059" y2="86815"/>
                      </a14:backgroundRemoval>
                    </a14:imgEffect>
                  </a14:imgLayer>
                </a14:imgProps>
              </a:ext>
            </a:extLst>
          </a:blip>
          <a:stretch>
            <a:fillRect/>
          </a:stretch>
        </p:blipFill>
        <p:spPr>
          <a:xfrm>
            <a:off x="6748896" y="226928"/>
            <a:ext cx="2339686" cy="3392545"/>
          </a:xfrm>
          <a:prstGeom prst="rect">
            <a:avLst/>
          </a:prstGeom>
        </p:spPr>
      </p:pic>
      <p:sp>
        <p:nvSpPr>
          <p:cNvPr id="11" name="Stroomdiagram: Ponsband 10"/>
          <p:cNvSpPr/>
          <p:nvPr/>
        </p:nvSpPr>
        <p:spPr>
          <a:xfrm>
            <a:off x="4298084" y="3717943"/>
            <a:ext cx="7228898" cy="1034473"/>
          </a:xfrm>
          <a:prstGeom prst="flowChartPunchedTap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Tja, en water geven helpt dan ook niet meer</a:t>
            </a:r>
            <a:endParaRPr lang="en-US" sz="2400" dirty="0"/>
          </a:p>
        </p:txBody>
      </p:sp>
    </p:spTree>
    <p:extLst>
      <p:ext uri="{BB962C8B-B14F-4D97-AF65-F5344CB8AC3E}">
        <p14:creationId xmlns:p14="http://schemas.microsoft.com/office/powerpoint/2010/main" val="43532077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Waartoe dient die vergelijking nou eigenlijk?</a:t>
            </a:r>
          </a:p>
          <a:p>
            <a:endParaRPr lang="nl-NL" sz="3200" dirty="0">
              <a:solidFill>
                <a:srgbClr val="92D050"/>
              </a:solidFill>
            </a:endParaRPr>
          </a:p>
          <a:p>
            <a:r>
              <a:rPr lang="nl-NL" sz="3200" dirty="0" smtClean="0">
                <a:solidFill>
                  <a:srgbClr val="92D050"/>
                </a:solidFill>
              </a:rPr>
              <a:t>A	Ovidius hield </a:t>
            </a:r>
            <a:r>
              <a:rPr lang="nl-NL" sz="3200" dirty="0" err="1" smtClean="0">
                <a:solidFill>
                  <a:srgbClr val="92D050"/>
                </a:solidFill>
              </a:rPr>
              <a:t>errug</a:t>
            </a:r>
            <a:r>
              <a:rPr lang="nl-NL" sz="3200" dirty="0" smtClean="0">
                <a:solidFill>
                  <a:srgbClr val="92D050"/>
                </a:solidFill>
              </a:rPr>
              <a:t> van bloemen, en van opium ook</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om duidelijk te maken dat </a:t>
            </a:r>
            <a:r>
              <a:rPr lang="nl-NL" sz="3200" dirty="0" err="1" smtClean="0">
                <a:solidFill>
                  <a:srgbClr val="92D050"/>
                </a:solidFill>
              </a:rPr>
              <a:t>Hyacinthus</a:t>
            </a:r>
            <a:r>
              <a:rPr lang="nl-NL" sz="3200" dirty="0" smtClean="0">
                <a:solidFill>
                  <a:srgbClr val="92D050"/>
                </a:solidFill>
              </a:rPr>
              <a:t> nek het niet meer deed</a:t>
            </a:r>
          </a:p>
          <a:p>
            <a:endParaRPr lang="nl-NL" sz="3200" dirty="0">
              <a:solidFill>
                <a:srgbClr val="92D050"/>
              </a:solidFill>
            </a:endParaRPr>
          </a:p>
          <a:p>
            <a:r>
              <a:rPr lang="nl-NL" sz="3200" dirty="0" smtClean="0">
                <a:solidFill>
                  <a:srgbClr val="92D050"/>
                </a:solidFill>
              </a:rPr>
              <a:t>C	het was weer eens tijd voor een vergelijking, dacht Ovidius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voor het visualiseren van het ongeluk: de discus was in de roos</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04446082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err="1">
                <a:solidFill>
                  <a:srgbClr val="FFFF00"/>
                </a:solidFill>
                <a:ea typeface="Times New Roman" panose="02020603050405020304" pitchFamily="18" charset="0"/>
                <a:cs typeface="Arial" panose="020B0604020202020204" pitchFamily="34" charset="0"/>
              </a:rPr>
              <a:t>Laberis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Oebalide</a:t>
            </a:r>
            <a:r>
              <a:rPr lang="en-US" sz="2400" i="1" dirty="0">
                <a:solidFill>
                  <a:srgbClr val="FFFF00"/>
                </a:solidFill>
                <a:ea typeface="Times New Roman" panose="02020603050405020304" pitchFamily="18" charset="0"/>
                <a:cs typeface="Arial" panose="020B0604020202020204" pitchFamily="34" charset="0"/>
              </a:rPr>
              <a:t>, prima </a:t>
            </a:r>
            <a:r>
              <a:rPr lang="en-US" sz="2400" i="1" dirty="0" err="1">
                <a:solidFill>
                  <a:srgbClr val="FFFF00"/>
                </a:solidFill>
                <a:ea typeface="Times New Roman" panose="02020603050405020304" pitchFamily="18" charset="0"/>
                <a:cs typeface="Arial" panose="020B0604020202020204" pitchFamily="34" charset="0"/>
              </a:rPr>
              <a:t>fraudate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iuventa</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Phoebus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videoque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tuum</a:t>
            </a:r>
            <a:r>
              <a:rPr lang="en-US" sz="2400" i="1" dirty="0">
                <a:solidFill>
                  <a:srgbClr val="FFFF00"/>
                </a:solidFill>
                <a:ea typeface="Times New Roman" panose="02020603050405020304" pitchFamily="18" charset="0"/>
                <a:cs typeface="Arial" panose="020B0604020202020204" pitchFamily="34" charset="0"/>
              </a:rPr>
              <a:t>, mea </a:t>
            </a:r>
            <a:r>
              <a:rPr lang="en-US" sz="2400" i="1" dirty="0" err="1">
                <a:solidFill>
                  <a:srgbClr val="FFFF00"/>
                </a:solidFill>
                <a:ea typeface="Times New Roman" panose="02020603050405020304" pitchFamily="18" charset="0"/>
                <a:cs typeface="Arial" panose="020B0604020202020204" pitchFamily="34" charset="0"/>
              </a:rPr>
              <a:t>crimina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vulnus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Tu</a:t>
            </a:r>
            <a:r>
              <a:rPr lang="en-US" sz="2400" i="1" dirty="0">
                <a:solidFill>
                  <a:srgbClr val="FFFF00"/>
                </a:solidFill>
                <a:ea typeface="Times New Roman" panose="02020603050405020304" pitchFamily="18" charset="0"/>
                <a:cs typeface="Arial" panose="020B0604020202020204" pitchFamily="34" charset="0"/>
              </a:rPr>
              <a:t> dolor </a:t>
            </a:r>
            <a:r>
              <a:rPr lang="en-US" sz="2400" i="1" dirty="0" err="1">
                <a:solidFill>
                  <a:srgbClr val="FFFF00"/>
                </a:solidFill>
                <a:ea typeface="Times New Roman" panose="02020603050405020304" pitchFamily="18" charset="0"/>
                <a:cs typeface="Arial" panose="020B0604020202020204" pitchFamily="34" charset="0"/>
              </a:rPr>
              <a:t>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facinusque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meum</a:t>
            </a:r>
            <a:r>
              <a:rPr lang="en-US" sz="2400" i="1" dirty="0">
                <a:solidFill>
                  <a:srgbClr val="FFFF00"/>
                </a:solidFill>
                <a:ea typeface="Times New Roman" panose="02020603050405020304" pitchFamily="18" charset="0"/>
                <a:cs typeface="Arial" panose="020B0604020202020204" pitchFamily="34" charset="0"/>
              </a:rPr>
              <a:t>; mea </a:t>
            </a:r>
            <a:r>
              <a:rPr lang="en-US" sz="2400" i="1" dirty="0" err="1">
                <a:solidFill>
                  <a:srgbClr val="FFFF00"/>
                </a:solidFill>
                <a:ea typeface="Times New Roman" panose="02020603050405020304" pitchFamily="18" charset="0"/>
                <a:cs typeface="Arial" panose="020B0604020202020204" pitchFamily="34" charset="0"/>
              </a:rPr>
              <a:t>dextera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leto</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inscribenda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ego sum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funeris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auctor</a:t>
            </a:r>
            <a:r>
              <a:rPr lang="en-US" sz="2400" i="1" dirty="0" smtClean="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p:txBody>
      </p:sp>
      <p:sp>
        <p:nvSpPr>
          <p:cNvPr id="3" name="Rechthoek 2"/>
          <p:cNvSpPr/>
          <p:nvPr/>
        </p:nvSpPr>
        <p:spPr>
          <a:xfrm>
            <a:off x="168873" y="4040922"/>
            <a:ext cx="11833655"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t>
            </a:r>
            <a:r>
              <a:rPr lang="nl-NL" sz="2400" dirty="0">
                <a:solidFill>
                  <a:srgbClr val="00B0F0"/>
                </a:solidFill>
              </a:rPr>
              <a:t>Jij glijdt weg/sterft, nakomeling van </a:t>
            </a:r>
            <a:r>
              <a:rPr lang="nl-NL" sz="2400" dirty="0" err="1">
                <a:solidFill>
                  <a:srgbClr val="00B0F0"/>
                </a:solidFill>
              </a:rPr>
              <a:t>Oebalus</a:t>
            </a:r>
            <a:r>
              <a:rPr lang="nl-NL" sz="2400" dirty="0">
                <a:solidFill>
                  <a:srgbClr val="00B0F0"/>
                </a:solidFill>
              </a:rPr>
              <a:t>, beroofd van je eerste jeugd,"</a:t>
            </a:r>
          </a:p>
          <a:p>
            <a:pPr>
              <a:spcAft>
                <a:spcPts val="1000"/>
              </a:spcAft>
            </a:pPr>
            <a:r>
              <a:rPr lang="nl-NL" sz="2400" dirty="0">
                <a:solidFill>
                  <a:srgbClr val="00B0F0"/>
                </a:solidFill>
              </a:rPr>
              <a:t>sprak </a:t>
            </a:r>
            <a:r>
              <a:rPr lang="nl-NL" sz="2400" dirty="0" err="1">
                <a:solidFill>
                  <a:srgbClr val="00B0F0"/>
                </a:solidFill>
              </a:rPr>
              <a:t>Phoebus</a:t>
            </a:r>
            <a:r>
              <a:rPr lang="nl-NL" sz="2400" dirty="0">
                <a:solidFill>
                  <a:srgbClr val="00B0F0"/>
                </a:solidFill>
              </a:rPr>
              <a:t> "en ik zie jouw wond, mijn misdaad.</a:t>
            </a:r>
          </a:p>
          <a:p>
            <a:pPr>
              <a:spcAft>
                <a:spcPts val="1000"/>
              </a:spcAft>
            </a:pPr>
            <a:r>
              <a:rPr lang="nl-NL" sz="2400" dirty="0">
                <a:solidFill>
                  <a:srgbClr val="00B0F0"/>
                </a:solidFill>
              </a:rPr>
              <a:t>Jij bent voorwerp van mijn verdriet en </a:t>
            </a:r>
            <a:r>
              <a:rPr lang="nl-NL" sz="2400" dirty="0" smtClean="0">
                <a:solidFill>
                  <a:srgbClr val="00B0F0"/>
                </a:solidFill>
              </a:rPr>
              <a:t>mijn </a:t>
            </a:r>
            <a:r>
              <a:rPr lang="nl-NL" sz="2400" dirty="0">
                <a:solidFill>
                  <a:srgbClr val="00B0F0"/>
                </a:solidFill>
              </a:rPr>
              <a:t>misdaad; mijn rechterhand </a:t>
            </a:r>
            <a:r>
              <a:rPr lang="nl-NL" sz="2400" dirty="0" smtClean="0">
                <a:solidFill>
                  <a:srgbClr val="00B0F0"/>
                </a:solidFill>
              </a:rPr>
              <a:t>moet voor </a:t>
            </a:r>
            <a:r>
              <a:rPr lang="nl-NL" sz="2400" dirty="0">
                <a:solidFill>
                  <a:srgbClr val="00B0F0"/>
                </a:solidFill>
              </a:rPr>
              <a:t>jouw </a:t>
            </a:r>
            <a:r>
              <a:rPr lang="nl-NL" sz="2400" dirty="0" smtClean="0">
                <a:solidFill>
                  <a:srgbClr val="00B0F0"/>
                </a:solidFill>
              </a:rPr>
              <a:t>dood</a:t>
            </a:r>
          </a:p>
          <a:p>
            <a:pPr>
              <a:spcAft>
                <a:spcPts val="1000"/>
              </a:spcAft>
            </a:pPr>
            <a:r>
              <a:rPr lang="nl-NL" sz="2400" dirty="0" smtClean="0">
                <a:solidFill>
                  <a:srgbClr val="00B0F0"/>
                </a:solidFill>
              </a:rPr>
              <a:t>verantwoordelijk </a:t>
            </a:r>
            <a:r>
              <a:rPr lang="nl-NL" sz="2400" dirty="0">
                <a:solidFill>
                  <a:srgbClr val="00B0F0"/>
                </a:solidFill>
              </a:rPr>
              <a:t>gehouden worden; ik ben voor jou de aanstichter van je dood.</a:t>
            </a:r>
          </a:p>
        </p:txBody>
      </p:sp>
    </p:spTree>
    <p:extLst>
      <p:ext uri="{BB962C8B-B14F-4D97-AF65-F5344CB8AC3E}">
        <p14:creationId xmlns:p14="http://schemas.microsoft.com/office/powerpoint/2010/main" val="51622436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Er is bij dit verhaal sprake van een</a:t>
            </a:r>
          </a:p>
          <a:p>
            <a:endParaRPr lang="nl-NL" sz="3200" dirty="0">
              <a:solidFill>
                <a:srgbClr val="92D050"/>
              </a:solidFill>
            </a:endParaRPr>
          </a:p>
          <a:p>
            <a:r>
              <a:rPr lang="nl-NL" sz="3200" dirty="0" smtClean="0">
                <a:solidFill>
                  <a:srgbClr val="92D050"/>
                </a:solidFill>
              </a:rPr>
              <a:t>A	uit de hand gelopen atletiekwedstrijd</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geplande actie</a:t>
            </a:r>
          </a:p>
          <a:p>
            <a:endParaRPr lang="nl-NL" sz="3200" dirty="0">
              <a:solidFill>
                <a:srgbClr val="92D050"/>
              </a:solidFill>
            </a:endParaRPr>
          </a:p>
          <a:p>
            <a:r>
              <a:rPr lang="nl-NL" sz="3200" dirty="0" smtClean="0">
                <a:solidFill>
                  <a:srgbClr val="92D050"/>
                </a:solidFill>
              </a:rPr>
              <a:t>C	crime </a:t>
            </a:r>
            <a:r>
              <a:rPr lang="nl-NL" sz="3200" dirty="0" err="1" smtClean="0">
                <a:solidFill>
                  <a:srgbClr val="92D050"/>
                </a:solidFill>
              </a:rPr>
              <a:t>passionel</a:t>
            </a:r>
            <a:endParaRPr lang="nl-NL" sz="3200" dirty="0" smtClean="0">
              <a:solidFill>
                <a:srgbClr val="92D050"/>
              </a:solidFill>
            </a:endParaRP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tragisch ongeluk</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02774216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Quae mea culpa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Nisi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lusisse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vocari</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culpa </a:t>
            </a:r>
            <a:r>
              <a:rPr lang="en-US" sz="2400" i="1" dirty="0" err="1">
                <a:solidFill>
                  <a:srgbClr val="FFFF00"/>
                </a:solidFill>
                <a:ea typeface="Times New Roman" panose="02020603050405020304" pitchFamily="18" charset="0"/>
                <a:cs typeface="Arial" panose="020B0604020202020204" pitchFamily="34" charset="0"/>
              </a:rPr>
              <a:t>potest</a:t>
            </a:r>
            <a:r>
              <a:rPr lang="en-US" sz="2400" i="1" dirty="0">
                <a:solidFill>
                  <a:srgbClr val="FFFF00"/>
                </a:solidFill>
                <a:ea typeface="Times New Roman" panose="02020603050405020304" pitchFamily="18" charset="0"/>
                <a:cs typeface="Arial" panose="020B0604020202020204" pitchFamily="34" charset="0"/>
              </a:rPr>
              <a:t>, nisi culpa </a:t>
            </a:r>
            <a:r>
              <a:rPr lang="en-US" sz="2400" i="1" dirty="0" err="1">
                <a:solidFill>
                  <a:srgbClr val="FFFF00"/>
                </a:solidFill>
                <a:ea typeface="Times New Roman" panose="02020603050405020304" pitchFamily="18" charset="0"/>
                <a:cs typeface="Arial" panose="020B0604020202020204" pitchFamily="34" charset="0"/>
              </a:rPr>
              <a:t>potest</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amasse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vocari</a:t>
            </a:r>
            <a:r>
              <a:rPr lang="en-US" sz="2400" i="1" dirty="0" smtClean="0">
                <a:solidFill>
                  <a:srgbClr val="FFFF00"/>
                </a:solidFill>
                <a:ea typeface="Times New Roman" panose="02020603050405020304" pitchFamily="18" charset="0"/>
                <a:cs typeface="Arial" panose="020B0604020202020204" pitchFamily="34" charset="0"/>
              </a:rPr>
              <a:t>.]</a:t>
            </a: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Atque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utinam</a:t>
            </a:r>
            <a:r>
              <a:rPr lang="en-US" sz="2400" i="1" dirty="0">
                <a:solidFill>
                  <a:srgbClr val="FFFF00"/>
                </a:solidFill>
                <a:ea typeface="Times New Roman" panose="02020603050405020304" pitchFamily="18" charset="0"/>
                <a:cs typeface="Arial" panose="020B0604020202020204" pitchFamily="34" charset="0"/>
              </a:rPr>
              <a:t> pro </a:t>
            </a:r>
            <a:r>
              <a:rPr lang="en-US" sz="2400" i="1" dirty="0" err="1">
                <a:solidFill>
                  <a:srgbClr val="FFFF00"/>
                </a:solidFill>
                <a:ea typeface="Times New Roman" panose="02020603050405020304" pitchFamily="18" charset="0"/>
                <a:cs typeface="Arial" panose="020B0604020202020204" pitchFamily="34" charset="0"/>
              </a:rPr>
              <a:t>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vitam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tecumve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liceret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reddere</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quoniam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fatali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lege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tenemur</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semper </a:t>
            </a:r>
            <a:r>
              <a:rPr lang="en-US" sz="2400" i="1" dirty="0" err="1">
                <a:solidFill>
                  <a:srgbClr val="FFFF00"/>
                </a:solidFill>
                <a:ea typeface="Times New Roman" panose="02020603050405020304" pitchFamily="18" charset="0"/>
                <a:cs typeface="Arial" panose="020B0604020202020204" pitchFamily="34" charset="0"/>
              </a:rPr>
              <a:t>eris</a:t>
            </a:r>
            <a:r>
              <a:rPr lang="en-US" sz="2400" i="1" dirty="0">
                <a:solidFill>
                  <a:srgbClr val="FFFF00"/>
                </a:solidFill>
                <a:ea typeface="Times New Roman" panose="02020603050405020304" pitchFamily="18" charset="0"/>
                <a:cs typeface="Arial" panose="020B0604020202020204" pitchFamily="34" charset="0"/>
              </a:rPr>
              <a:t> mecum </a:t>
            </a:r>
            <a:r>
              <a:rPr lang="en-US" sz="2400" i="1" dirty="0" err="1">
                <a:solidFill>
                  <a:srgbClr val="FFFF00"/>
                </a:solidFill>
                <a:ea typeface="Times New Roman" panose="02020603050405020304" pitchFamily="18" charset="0"/>
                <a:cs typeface="Arial" panose="020B0604020202020204" pitchFamily="34" charset="0"/>
              </a:rPr>
              <a:t>memorique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haerebis</a:t>
            </a:r>
            <a:r>
              <a:rPr lang="en-US" sz="2400" i="1" dirty="0">
                <a:solidFill>
                  <a:srgbClr val="FFFF00"/>
                </a:solidFill>
                <a:ea typeface="Times New Roman" panose="02020603050405020304" pitchFamily="18" charset="0"/>
                <a:cs typeface="Arial" panose="020B0604020202020204" pitchFamily="34" charset="0"/>
              </a:rPr>
              <a:t> in ore</a:t>
            </a:r>
            <a:r>
              <a:rPr lang="en-US" sz="2400" i="1" dirty="0" smtClean="0">
                <a:solidFill>
                  <a:srgbClr val="FFFF00"/>
                </a:solidFill>
                <a:ea typeface="Times New Roman" panose="02020603050405020304" pitchFamily="18" charset="0"/>
                <a:cs typeface="Arial" panose="020B0604020202020204" pitchFamily="34" charset="0"/>
              </a:rPr>
              <a: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4138690"/>
            <a:ext cx="11833655"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a:t>
            </a:r>
            <a:r>
              <a:rPr lang="nl-NL" sz="2400" dirty="0">
                <a:solidFill>
                  <a:srgbClr val="FF33CC"/>
                </a:solidFill>
              </a:rPr>
              <a:t>Maar wat is mijn schuld? Tenzij gespeeld hebben </a:t>
            </a:r>
            <a:r>
              <a:rPr lang="nl-NL" sz="2400" dirty="0" smtClean="0">
                <a:solidFill>
                  <a:srgbClr val="FF33CC"/>
                </a:solidFill>
              </a:rPr>
              <a:t>schuld </a:t>
            </a:r>
            <a:r>
              <a:rPr lang="nl-NL" sz="2400" dirty="0">
                <a:solidFill>
                  <a:srgbClr val="FF33CC"/>
                </a:solidFill>
              </a:rPr>
              <a:t>genoemd kan worden, tenzij ook bemind hebben schuld genoemd kan worden</a:t>
            </a:r>
            <a:r>
              <a:rPr lang="nl-NL" sz="2400" dirty="0" smtClean="0">
                <a:solidFill>
                  <a:srgbClr val="FF33CC"/>
                </a:solidFill>
              </a:rPr>
              <a:t>.] En </a:t>
            </a:r>
            <a:r>
              <a:rPr lang="nl-NL" sz="2400" dirty="0">
                <a:solidFill>
                  <a:srgbClr val="FF33CC"/>
                </a:solidFill>
              </a:rPr>
              <a:t>dat het toch maar geoorloofd mocht zijn voor jou en met jou het </a:t>
            </a:r>
            <a:r>
              <a:rPr lang="nl-NL" sz="2400" dirty="0" smtClean="0">
                <a:solidFill>
                  <a:srgbClr val="FF33CC"/>
                </a:solidFill>
              </a:rPr>
              <a:t>leven terug </a:t>
            </a:r>
            <a:r>
              <a:rPr lang="nl-NL" sz="2400" dirty="0">
                <a:solidFill>
                  <a:srgbClr val="FF33CC"/>
                </a:solidFill>
              </a:rPr>
              <a:t>te geven/prijs te geven! Omdat wij echter aan de wet van het noodlot gebonden zijn, </a:t>
            </a:r>
            <a:r>
              <a:rPr lang="nl-NL" sz="2400" dirty="0" err="1" smtClean="0">
                <a:solidFill>
                  <a:srgbClr val="FF33CC"/>
                </a:solidFill>
              </a:rPr>
              <a:t>zul</a:t>
            </a:r>
            <a:r>
              <a:rPr lang="nl-NL" sz="2400" dirty="0" smtClean="0">
                <a:solidFill>
                  <a:srgbClr val="FF33CC"/>
                </a:solidFill>
              </a:rPr>
              <a:t> jij </a:t>
            </a:r>
            <a:r>
              <a:rPr lang="nl-NL" sz="2400" dirty="0">
                <a:solidFill>
                  <a:srgbClr val="FF33CC"/>
                </a:solidFill>
              </a:rPr>
              <a:t>altijd bij mij zijn en </a:t>
            </a:r>
            <a:r>
              <a:rPr lang="nl-NL" sz="2400" dirty="0" err="1">
                <a:solidFill>
                  <a:srgbClr val="FF33CC"/>
                </a:solidFill>
              </a:rPr>
              <a:t>zul</a:t>
            </a:r>
            <a:r>
              <a:rPr lang="nl-NL" sz="2400" dirty="0">
                <a:solidFill>
                  <a:srgbClr val="FF33CC"/>
                </a:solidFill>
              </a:rPr>
              <a:t> jij in mijn mond die aan je denkt vertoeven."</a:t>
            </a:r>
          </a:p>
        </p:txBody>
      </p:sp>
    </p:spTree>
    <p:extLst>
      <p:ext uri="{BB962C8B-B14F-4D97-AF65-F5344CB8AC3E}">
        <p14:creationId xmlns:p14="http://schemas.microsoft.com/office/powerpoint/2010/main" val="76612107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308324"/>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a:t>
            </a:r>
            <a:r>
              <a:rPr lang="en-US" sz="2400" i="1" dirty="0" err="1">
                <a:solidFill>
                  <a:srgbClr val="FFFF00"/>
                </a:solidFill>
                <a:ea typeface="Times New Roman" panose="02020603050405020304" pitchFamily="18" charset="0"/>
                <a:cs typeface="Arial" panose="020B0604020202020204" pitchFamily="34" charset="0"/>
              </a:rPr>
              <a:t>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lyra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pulsa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manu</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carmina</a:t>
            </a:r>
            <a:r>
              <a:rPr lang="en-US" sz="2400" i="1" dirty="0">
                <a:solidFill>
                  <a:srgbClr val="FFFF00"/>
                </a:solidFill>
                <a:ea typeface="Times New Roman" panose="02020603050405020304" pitchFamily="18" charset="0"/>
                <a:cs typeface="Arial" panose="020B0604020202020204" pitchFamily="34" charset="0"/>
              </a:rPr>
              <a:t> nostra </a:t>
            </a:r>
            <a:r>
              <a:rPr lang="en-US" sz="2400" i="1" dirty="0" err="1">
                <a:solidFill>
                  <a:srgbClr val="FFFF00"/>
                </a:solidFill>
                <a:ea typeface="Times New Roman" panose="02020603050405020304" pitchFamily="18" charset="0"/>
                <a:cs typeface="Arial" panose="020B0604020202020204" pitchFamily="34" charset="0"/>
              </a:rPr>
              <a:t>sonabunt</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flosque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novus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scripto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gemitus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imitabere</a:t>
            </a:r>
            <a:r>
              <a:rPr lang="en-US" sz="2400" i="1" dirty="0">
                <a:solidFill>
                  <a:srgbClr val="FFFF00"/>
                </a:solidFill>
                <a:ea typeface="Times New Roman" panose="02020603050405020304" pitchFamily="18" charset="0"/>
                <a:cs typeface="Arial" panose="020B0604020202020204" pitchFamily="34" charset="0"/>
              </a:rPr>
              <a:t> nostros</a:t>
            </a:r>
            <a:r>
              <a:rPr lang="en-US" sz="2400" i="1" dirty="0" smtClean="0">
                <a:solidFill>
                  <a:srgbClr val="FFFF00"/>
                </a:solidFill>
                <a:ea typeface="Times New Roman" panose="02020603050405020304" pitchFamily="18" charset="0"/>
                <a:cs typeface="Arial" panose="020B0604020202020204" pitchFamily="34" charset="0"/>
              </a:rPr>
              <a:t>.</a:t>
            </a: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Tempus et </a:t>
            </a:r>
            <a:r>
              <a:rPr lang="en-US" sz="2400" i="1" dirty="0" err="1">
                <a:solidFill>
                  <a:srgbClr val="FFFF00"/>
                </a:solidFill>
                <a:ea typeface="Times New Roman" panose="02020603050405020304" pitchFamily="18" charset="0"/>
                <a:cs typeface="Arial" panose="020B0604020202020204" pitchFamily="34" charset="0"/>
              </a:rPr>
              <a:t>illud</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erit</a:t>
            </a:r>
            <a:r>
              <a:rPr lang="en-US" sz="2400" i="1" dirty="0">
                <a:solidFill>
                  <a:srgbClr val="FFFF00"/>
                </a:solidFill>
                <a:ea typeface="Times New Roman" panose="02020603050405020304" pitchFamily="18" charset="0"/>
                <a:cs typeface="Arial" panose="020B0604020202020204" pitchFamily="34" charset="0"/>
              </a:rPr>
              <a:t>, quo se </a:t>
            </a:r>
            <a:r>
              <a:rPr lang="en-US" sz="2400" i="1" dirty="0" err="1">
                <a:solidFill>
                  <a:srgbClr val="FFFF00"/>
                </a:solidFill>
                <a:ea typeface="Times New Roman" panose="02020603050405020304" pitchFamily="18" charset="0"/>
                <a:cs typeface="Arial" panose="020B0604020202020204" pitchFamily="34" charset="0"/>
              </a:rPr>
              <a:t>fortissimus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heros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addat</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hunc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florem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folioque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legatur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eodem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3911080"/>
            <a:ext cx="11833655"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t>
            </a:r>
            <a:r>
              <a:rPr lang="nl-NL" sz="2400" dirty="0">
                <a:solidFill>
                  <a:srgbClr val="00B0F0"/>
                </a:solidFill>
              </a:rPr>
              <a:t>Mijn lier, in beweging gebracht door mijn hand, zal jou bezingen, onze liederen zullen </a:t>
            </a:r>
            <a:r>
              <a:rPr lang="nl-NL" sz="2400" dirty="0" smtClean="0">
                <a:solidFill>
                  <a:srgbClr val="00B0F0"/>
                </a:solidFill>
              </a:rPr>
              <a:t>je</a:t>
            </a:r>
          </a:p>
          <a:p>
            <a:pPr>
              <a:spcAft>
                <a:spcPts val="1000"/>
              </a:spcAft>
            </a:pPr>
            <a:r>
              <a:rPr lang="nl-NL" sz="2400" dirty="0" smtClean="0">
                <a:solidFill>
                  <a:srgbClr val="00B0F0"/>
                </a:solidFill>
              </a:rPr>
              <a:t>bezingen </a:t>
            </a:r>
            <a:r>
              <a:rPr lang="nl-NL" sz="2400" dirty="0">
                <a:solidFill>
                  <a:srgbClr val="00B0F0"/>
                </a:solidFill>
              </a:rPr>
              <a:t>en als een nieuwe bloem </a:t>
            </a:r>
            <a:r>
              <a:rPr lang="nl-NL" sz="2400" dirty="0" err="1">
                <a:solidFill>
                  <a:srgbClr val="00B0F0"/>
                </a:solidFill>
              </a:rPr>
              <a:t>zul</a:t>
            </a:r>
            <a:r>
              <a:rPr lang="nl-NL" sz="2400" dirty="0">
                <a:solidFill>
                  <a:srgbClr val="00B0F0"/>
                </a:solidFill>
              </a:rPr>
              <a:t> jij ons gezucht met geschreven letters nabootsen.</a:t>
            </a:r>
          </a:p>
          <a:p>
            <a:pPr>
              <a:spcAft>
                <a:spcPts val="1000"/>
              </a:spcAft>
            </a:pPr>
            <a:r>
              <a:rPr lang="nl-NL" sz="2400" dirty="0">
                <a:solidFill>
                  <a:srgbClr val="00B0F0"/>
                </a:solidFill>
              </a:rPr>
              <a:t>Ook die tijd zal er zijn, waarin een zeer dappere held zich verandert </a:t>
            </a:r>
          </a:p>
          <a:p>
            <a:pPr>
              <a:spcAft>
                <a:spcPts val="1000"/>
              </a:spcAft>
            </a:pPr>
            <a:r>
              <a:rPr lang="nl-NL" sz="2400" dirty="0">
                <a:solidFill>
                  <a:srgbClr val="00B0F0"/>
                </a:solidFill>
              </a:rPr>
              <a:t>in deze bloem en op hetzelfde blad gelezen wordt.]</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696661" y="-1"/>
            <a:ext cx="2544850" cy="4755340"/>
          </a:xfrm>
          <a:prstGeom prst="rect">
            <a:avLst/>
          </a:prstGeom>
        </p:spPr>
      </p:pic>
      <p:sp>
        <p:nvSpPr>
          <p:cNvPr id="9" name="Ovale toelichting 8"/>
          <p:cNvSpPr/>
          <p:nvPr/>
        </p:nvSpPr>
        <p:spPr>
          <a:xfrm>
            <a:off x="6400801" y="461818"/>
            <a:ext cx="2918690" cy="1348509"/>
          </a:xfrm>
          <a:prstGeom prst="wedgeEllipseCallout">
            <a:avLst>
              <a:gd name="adj1" fmla="val 69134"/>
              <a:gd name="adj2" fmla="val -1352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Kijk, mijn instrument! Mijn lier!</a:t>
            </a:r>
            <a:endParaRPr lang="en-US" sz="2000" dirty="0"/>
          </a:p>
        </p:txBody>
      </p:sp>
      <p:pic>
        <p:nvPicPr>
          <p:cNvPr id="10" name="Afbeelding 9"/>
          <p:cNvPicPr>
            <a:picLocks noChangeAspect="1"/>
          </p:cNvPicPr>
          <p:nvPr/>
        </p:nvPicPr>
        <p:blipFill rotWithShape="1">
          <a:blip r:embed="rId5"/>
          <a:srcRect l="16706" t="11599" r="18127" b="12713"/>
          <a:stretch/>
        </p:blipFill>
        <p:spPr>
          <a:xfrm>
            <a:off x="8696661" y="5532583"/>
            <a:ext cx="218696" cy="203198"/>
          </a:xfrm>
          <a:prstGeom prst="rect">
            <a:avLst/>
          </a:prstGeom>
        </p:spPr>
      </p:pic>
    </p:spTree>
    <p:extLst>
      <p:ext uri="{BB962C8B-B14F-4D97-AF65-F5344CB8AC3E}">
        <p14:creationId xmlns:p14="http://schemas.microsoft.com/office/powerpoint/2010/main" val="328413558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179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49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held bedoelt de verteller?</a:t>
            </a:r>
          </a:p>
          <a:p>
            <a:endParaRPr lang="nl-NL" sz="3200" dirty="0">
              <a:solidFill>
                <a:srgbClr val="92D050"/>
              </a:solidFill>
            </a:endParaRPr>
          </a:p>
          <a:p>
            <a:r>
              <a:rPr lang="nl-NL" sz="3200" dirty="0" smtClean="0">
                <a:solidFill>
                  <a:srgbClr val="92D050"/>
                </a:solidFill>
              </a:rPr>
              <a:t>A	Ajax</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Superman</a:t>
            </a:r>
          </a:p>
          <a:p>
            <a:endParaRPr lang="nl-NL" sz="3200" dirty="0">
              <a:solidFill>
                <a:srgbClr val="92D050"/>
              </a:solidFill>
            </a:endParaRPr>
          </a:p>
          <a:p>
            <a:r>
              <a:rPr lang="nl-NL" sz="3200" dirty="0" smtClean="0">
                <a:solidFill>
                  <a:srgbClr val="92D050"/>
                </a:solidFill>
              </a:rPr>
              <a:t>C	Justin </a:t>
            </a:r>
            <a:r>
              <a:rPr lang="nl-NL" sz="3200" dirty="0" err="1" smtClean="0">
                <a:solidFill>
                  <a:srgbClr val="92D050"/>
                </a:solidFill>
              </a:rPr>
              <a:t>Bieber</a:t>
            </a:r>
            <a:endParaRPr lang="nl-NL" sz="3200" dirty="0" smtClean="0">
              <a:solidFill>
                <a:srgbClr val="92D050"/>
              </a:solidFill>
            </a:endParaRP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Robin, van </a:t>
            </a:r>
            <a:r>
              <a:rPr lang="nl-NL" sz="3200" dirty="0" err="1" smtClean="0">
                <a:solidFill>
                  <a:srgbClr val="92D050"/>
                </a:solidFill>
              </a:rPr>
              <a:t>Batman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648960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p:cNvSpPr txBox="1"/>
          <p:nvPr/>
        </p:nvSpPr>
        <p:spPr>
          <a:xfrm>
            <a:off x="179511" y="188640"/>
            <a:ext cx="11839493" cy="6940361"/>
          </a:xfrm>
          <a:prstGeom prst="rect">
            <a:avLst/>
          </a:prstGeom>
          <a:noFill/>
        </p:spPr>
        <p:txBody>
          <a:bodyPr wrap="square" rtlCol="0">
            <a:spAutoFit/>
          </a:bodyPr>
          <a:lstStyle/>
          <a:p>
            <a:r>
              <a:rPr lang="nl-NL" sz="7200" dirty="0" smtClean="0">
                <a:solidFill>
                  <a:schemeClr val="accent3">
                    <a:lumMod val="60000"/>
                    <a:lumOff val="40000"/>
                  </a:schemeClr>
                </a:solidFill>
              </a:rPr>
              <a:t>Leeswijzer Latijn</a:t>
            </a:r>
          </a:p>
          <a:p>
            <a:pPr>
              <a:spcAft>
                <a:spcPts val="600"/>
              </a:spcAft>
            </a:pPr>
            <a:r>
              <a:rPr lang="nl-NL" sz="2800" dirty="0" smtClean="0">
                <a:solidFill>
                  <a:schemeClr val="bg1"/>
                </a:solidFill>
              </a:rPr>
              <a:t>Witte tekst</a:t>
            </a:r>
            <a:r>
              <a:rPr lang="nl-NL" sz="2800" dirty="0" smtClean="0"/>
              <a:t>		</a:t>
            </a:r>
            <a:r>
              <a:rPr lang="nl-NL" sz="2800" dirty="0" smtClean="0">
                <a:solidFill>
                  <a:schemeClr val="bg1"/>
                </a:solidFill>
                <a:sym typeface="Wingdings 3"/>
              </a:rPr>
              <a:t> doorlopende tekst van Ovidius/</a:t>
            </a:r>
            <a:r>
              <a:rPr lang="nl-NL" sz="2800" dirty="0" err="1" smtClean="0">
                <a:solidFill>
                  <a:schemeClr val="bg1"/>
                </a:solidFill>
                <a:sym typeface="Wingdings 3"/>
              </a:rPr>
              <a:t>subvertellers</a:t>
            </a:r>
            <a:endParaRPr lang="nl-NL" sz="2800" dirty="0" smtClean="0">
              <a:solidFill>
                <a:schemeClr val="bg1"/>
              </a:solidFill>
              <a:sym typeface="Wingdings 3"/>
            </a:endParaRPr>
          </a:p>
          <a:p>
            <a:pPr>
              <a:spcAft>
                <a:spcPts val="600"/>
              </a:spcAft>
            </a:pPr>
            <a:r>
              <a:rPr lang="nl-NL" sz="2800" i="1" dirty="0" smtClean="0">
                <a:solidFill>
                  <a:srgbClr val="FFFF00"/>
                </a:solidFill>
                <a:sym typeface="Wingdings 3"/>
              </a:rPr>
              <a:t>Gele tekst 		</a:t>
            </a:r>
            <a:r>
              <a:rPr lang="nl-NL" sz="2800" dirty="0" smtClean="0">
                <a:solidFill>
                  <a:srgbClr val="FFFF00"/>
                </a:solidFill>
                <a:sym typeface="Wingdings 3"/>
              </a:rPr>
              <a:t></a:t>
            </a:r>
            <a:r>
              <a:rPr lang="nl-NL" sz="2800" i="1" dirty="0" smtClean="0">
                <a:solidFill>
                  <a:srgbClr val="FFFF00"/>
                </a:solidFill>
                <a:sym typeface="Wingdings 3"/>
              </a:rPr>
              <a:t> directe rede / citaten</a:t>
            </a:r>
          </a:p>
          <a:p>
            <a:pPr>
              <a:spcAft>
                <a:spcPts val="600"/>
              </a:spcAft>
            </a:pPr>
            <a:r>
              <a:rPr lang="nl-NL" sz="2800" dirty="0" smtClean="0">
                <a:solidFill>
                  <a:srgbClr val="00B050"/>
                </a:solidFill>
                <a:sym typeface="Wingdings 3"/>
              </a:rPr>
              <a:t>Groen/</a:t>
            </a:r>
            <a:r>
              <a:rPr lang="nl-NL" sz="2800" dirty="0" smtClean="0">
                <a:solidFill>
                  <a:schemeClr val="bg1"/>
                </a:solidFill>
                <a:sym typeface="Wingdings 3"/>
              </a:rPr>
              <a:t>witte</a:t>
            </a:r>
            <a:r>
              <a:rPr lang="nl-NL" sz="2800" dirty="0" smtClean="0">
                <a:solidFill>
                  <a:srgbClr val="00B050"/>
                </a:solidFill>
                <a:sym typeface="Wingdings 3"/>
              </a:rPr>
              <a:t> tekst 	 </a:t>
            </a:r>
            <a:r>
              <a:rPr lang="nl-NL" sz="2800" dirty="0" smtClean="0">
                <a:solidFill>
                  <a:schemeClr val="bg1"/>
                </a:solidFill>
                <a:sym typeface="Wingdings 3"/>
              </a:rPr>
              <a:t>vragen</a:t>
            </a:r>
            <a:r>
              <a:rPr lang="nl-NL" sz="2800" dirty="0" smtClean="0">
                <a:solidFill>
                  <a:srgbClr val="00B050"/>
                </a:solidFill>
                <a:sym typeface="Wingdings 3"/>
              </a:rPr>
              <a:t>: kies het beste antwoord</a:t>
            </a:r>
          </a:p>
          <a:p>
            <a:pPr>
              <a:spcAft>
                <a:spcPts val="600"/>
              </a:spcAft>
            </a:pPr>
            <a:r>
              <a:rPr lang="nl-NL" sz="2800" dirty="0" smtClean="0">
                <a:solidFill>
                  <a:schemeClr val="bg1"/>
                </a:solidFill>
                <a:sym typeface="Wingdings 3"/>
              </a:rPr>
              <a:t>… 			 tekst gaat door op volgende dia</a:t>
            </a:r>
          </a:p>
          <a:p>
            <a:pPr>
              <a:spcAft>
                <a:spcPts val="600"/>
              </a:spcAft>
            </a:pPr>
            <a:endParaRPr lang="nl-NL" sz="2800" dirty="0" smtClean="0">
              <a:solidFill>
                <a:srgbClr val="00B050"/>
              </a:solidFill>
              <a:sym typeface="Wingdings 3"/>
            </a:endParaRPr>
          </a:p>
          <a:p>
            <a:pPr>
              <a:spcAft>
                <a:spcPts val="600"/>
              </a:spcAft>
            </a:pPr>
            <a:endParaRPr lang="nl-NL" sz="2800" dirty="0" smtClean="0">
              <a:solidFill>
                <a:srgbClr val="FFFF00"/>
              </a:solidFill>
              <a:sym typeface="Wingdings 3"/>
            </a:endParaRPr>
          </a:p>
          <a:p>
            <a:pPr>
              <a:lnSpc>
                <a:spcPts val="2000"/>
              </a:lnSpc>
            </a:pPr>
            <a:r>
              <a:rPr lang="en-US" sz="2800" dirty="0" smtClean="0">
                <a:solidFill>
                  <a:srgbClr val="00B0F0"/>
                </a:solidFill>
              </a:rPr>
              <a:t>===========</a:t>
            </a:r>
          </a:p>
          <a:p>
            <a:pPr>
              <a:lnSpc>
                <a:spcPts val="2000"/>
              </a:lnSpc>
            </a:pPr>
            <a:r>
              <a:rPr lang="nl-NL" sz="2800" dirty="0" smtClean="0">
                <a:solidFill>
                  <a:srgbClr val="00B0F0"/>
                </a:solidFill>
                <a:sym typeface="Wingdings 3"/>
              </a:rPr>
              <a:t>Blauwe tekst	 </a:t>
            </a:r>
            <a:r>
              <a:rPr lang="nl-NL" sz="2800" dirty="0">
                <a:solidFill>
                  <a:srgbClr val="00B0F0"/>
                </a:solidFill>
                <a:sym typeface="Wingdings 3"/>
              </a:rPr>
              <a:t>werkvertaling van die passage </a:t>
            </a:r>
            <a:r>
              <a:rPr lang="nl-NL" sz="2800" dirty="0" smtClean="0">
                <a:solidFill>
                  <a:srgbClr val="00B0F0"/>
                </a:solidFill>
                <a:sym typeface="Wingdings 3"/>
              </a:rPr>
              <a:t/>
            </a:r>
            <a:br>
              <a:rPr lang="nl-NL" sz="2800" dirty="0" smtClean="0">
                <a:solidFill>
                  <a:srgbClr val="00B0F0"/>
                </a:solidFill>
                <a:sym typeface="Wingdings 3"/>
              </a:rPr>
            </a:br>
            <a:endParaRPr lang="nl-NL" sz="2800" dirty="0" smtClean="0">
              <a:solidFill>
                <a:srgbClr val="00B0F0"/>
              </a:solidFill>
              <a:sym typeface="Wingdings 3"/>
            </a:endParaRPr>
          </a:p>
          <a:p>
            <a:pPr>
              <a:lnSpc>
                <a:spcPts val="1500"/>
              </a:lnSpc>
              <a:spcAft>
                <a:spcPts val="600"/>
              </a:spcAft>
            </a:pPr>
            <a:r>
              <a:rPr lang="en-US" sz="2800" dirty="0" smtClean="0">
                <a:solidFill>
                  <a:srgbClr val="FF33CC"/>
                </a:solidFill>
              </a:rPr>
              <a:t>===========</a:t>
            </a:r>
          </a:p>
          <a:p>
            <a:pPr>
              <a:lnSpc>
                <a:spcPts val="1500"/>
              </a:lnSpc>
              <a:spcAft>
                <a:spcPts val="1200"/>
              </a:spcAft>
            </a:pPr>
            <a:r>
              <a:rPr lang="nl-NL" sz="2800" dirty="0" smtClean="0">
                <a:solidFill>
                  <a:srgbClr val="FF33CC"/>
                </a:solidFill>
                <a:sym typeface="Wingdings 3"/>
              </a:rPr>
              <a:t>roze tekst	         	 vertaling van die passage zonder vers indeling (achter </a:t>
            </a:r>
          </a:p>
          <a:p>
            <a:pPr>
              <a:lnSpc>
                <a:spcPts val="1500"/>
              </a:lnSpc>
              <a:spcAft>
                <a:spcPts val="1200"/>
              </a:spcAft>
            </a:pPr>
            <a:r>
              <a:rPr lang="nl-NL" sz="2800" dirty="0">
                <a:solidFill>
                  <a:srgbClr val="FF9900"/>
                </a:solidFill>
                <a:sym typeface="Wingdings 3"/>
              </a:rPr>
              <a:t>	</a:t>
            </a:r>
            <a:r>
              <a:rPr lang="nl-NL" sz="2800" dirty="0" smtClean="0">
                <a:solidFill>
                  <a:srgbClr val="FF9900"/>
                </a:solidFill>
                <a:sym typeface="Wingdings 3"/>
              </a:rPr>
              <a:t>			</a:t>
            </a:r>
            <a:r>
              <a:rPr lang="nl-NL" sz="2800" dirty="0" smtClean="0">
                <a:solidFill>
                  <a:srgbClr val="FF33CC"/>
                </a:solidFill>
                <a:sym typeface="Wingdings 3"/>
              </a:rPr>
              <a:t>elkaar door)</a:t>
            </a:r>
            <a:endParaRPr lang="nl-NL" sz="2800" dirty="0" smtClean="0">
              <a:solidFill>
                <a:srgbClr val="FF33CC"/>
              </a:solidFill>
            </a:endParaRPr>
          </a:p>
          <a:p>
            <a:pPr>
              <a:lnSpc>
                <a:spcPts val="2000"/>
              </a:lnSpc>
            </a:pPr>
            <a:endParaRPr lang="nl-NL" sz="2800" dirty="0" smtClean="0">
              <a:solidFill>
                <a:srgbClr val="00B050"/>
              </a:solidFill>
              <a:sym typeface="Wingdings 3"/>
            </a:endParaRPr>
          </a:p>
          <a:p>
            <a:pPr>
              <a:lnSpc>
                <a:spcPts val="2000"/>
              </a:lnSpc>
            </a:pPr>
            <a:endParaRPr lang="nl-NL" sz="2800" dirty="0" smtClean="0">
              <a:solidFill>
                <a:srgbClr val="00B050"/>
              </a:solidFill>
              <a:sym typeface="Wingdings 3"/>
            </a:endParaRPr>
          </a:p>
          <a:p>
            <a:pPr lvl="0">
              <a:lnSpc>
                <a:spcPts val="2000"/>
              </a:lnSpc>
            </a:pPr>
            <a:endParaRPr lang="nl-NL" sz="2800" dirty="0" smtClean="0">
              <a:solidFill>
                <a:schemeClr val="accent6">
                  <a:lumMod val="60000"/>
                  <a:lumOff val="40000"/>
                </a:schemeClr>
              </a:solidFill>
            </a:endParaRPr>
          </a:p>
        </p:txBody>
      </p:sp>
      <p:sp>
        <p:nvSpPr>
          <p:cNvPr id="7" name="Rechthoekige driehoek 6"/>
          <p:cNvSpPr/>
          <p:nvPr/>
        </p:nvSpPr>
        <p:spPr>
          <a:xfrm rot="5400000">
            <a:off x="10636" y="-1"/>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29518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8083551" y="566016"/>
            <a:ext cx="3015235" cy="2880000"/>
          </a:xfrm>
          <a:prstGeom prst="rect">
            <a:avLst/>
          </a:prstGeom>
        </p:spPr>
      </p:pic>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3416320"/>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Talia </a:t>
            </a:r>
            <a:r>
              <a:rPr lang="en-US" sz="2400" dirty="0" err="1">
                <a:solidFill>
                  <a:srgbClr val="FFFFFF"/>
                </a:solidFill>
                <a:ea typeface="Times New Roman" panose="02020603050405020304" pitchFamily="18" charset="0"/>
                <a:cs typeface="Arial" panose="020B0604020202020204" pitchFamily="34" charset="0"/>
              </a:rPr>
              <a:t>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vero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memorantur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Apollinis</a:t>
            </a:r>
            <a:r>
              <a:rPr lang="en-US" sz="2400" dirty="0">
                <a:solidFill>
                  <a:srgbClr val="FFFFFF"/>
                </a:solidFill>
                <a:ea typeface="Times New Roman" panose="02020603050405020304" pitchFamily="18" charset="0"/>
                <a:cs typeface="Arial" panose="020B0604020202020204" pitchFamily="34" charset="0"/>
              </a:rPr>
              <a:t> ore,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ecce cruor, qui </a:t>
            </a:r>
            <a:r>
              <a:rPr lang="en-US" sz="2400" dirty="0" err="1">
                <a:solidFill>
                  <a:srgbClr val="FFFFFF"/>
                </a:solidFill>
                <a:ea typeface="Times New Roman" panose="02020603050405020304" pitchFamily="18" charset="0"/>
                <a:cs typeface="Arial" panose="020B0604020202020204" pitchFamily="34" charset="0"/>
              </a:rPr>
              <a:t>fusus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humo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signaverat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herbas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desinit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esse</a:t>
            </a:r>
            <a:r>
              <a:rPr lang="en-US" sz="2400" dirty="0">
                <a:solidFill>
                  <a:srgbClr val="FFFFFF"/>
                </a:solidFill>
                <a:ea typeface="Times New Roman" panose="02020603050405020304" pitchFamily="18" charset="0"/>
                <a:cs typeface="Arial" panose="020B0604020202020204" pitchFamily="34" charset="0"/>
              </a:rPr>
              <a:t> cruor, </a:t>
            </a:r>
            <a:r>
              <a:rPr lang="en-US" sz="2400" dirty="0" err="1">
                <a:solidFill>
                  <a:srgbClr val="FFFFFF"/>
                </a:solidFill>
                <a:ea typeface="Times New Roman" panose="02020603050405020304" pitchFamily="18" charset="0"/>
                <a:cs typeface="Arial" panose="020B0604020202020204" pitchFamily="34" charset="0"/>
              </a:rPr>
              <a:t>Tyrioque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nitentior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ostro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flos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formamque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capit</a:t>
            </a:r>
            <a:r>
              <a:rPr lang="en-US" sz="2400" dirty="0">
                <a:solidFill>
                  <a:srgbClr val="FFFFFF"/>
                </a:solidFill>
                <a:ea typeface="Times New Roman" panose="02020603050405020304" pitchFamily="18" charset="0"/>
                <a:cs typeface="Arial" panose="020B0604020202020204" pitchFamily="34" charset="0"/>
              </a:rPr>
              <a:t>, quam </a:t>
            </a:r>
            <a:r>
              <a:rPr lang="en-US" sz="2400" dirty="0" err="1">
                <a:solidFill>
                  <a:srgbClr val="FFFFFF"/>
                </a:solidFill>
                <a:ea typeface="Times New Roman" panose="02020603050405020304" pitchFamily="18" charset="0"/>
                <a:cs typeface="Arial" panose="020B0604020202020204" pitchFamily="34" charset="0"/>
              </a:rPr>
              <a:t>lilia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a:t>
            </a:r>
            <a:r>
              <a:rPr lang="en-US" sz="2400" dirty="0">
                <a:solidFill>
                  <a:srgbClr val="FFFFFF"/>
                </a:solidFill>
                <a:ea typeface="Times New Roman" panose="02020603050405020304" pitchFamily="18" charset="0"/>
                <a:cs typeface="Arial" panose="020B0604020202020204" pitchFamily="34" charset="0"/>
              </a:rPr>
              <a:t> non</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purpureus</a:t>
            </a:r>
            <a:r>
              <a:rPr lang="en-US" sz="2400" dirty="0">
                <a:solidFill>
                  <a:srgbClr val="FFFFFF"/>
                </a:solidFill>
                <a:ea typeface="Times New Roman" panose="02020603050405020304" pitchFamily="18" charset="0"/>
                <a:cs typeface="Arial" panose="020B0604020202020204" pitchFamily="34" charset="0"/>
              </a:rPr>
              <a:t> color his, </a:t>
            </a:r>
            <a:r>
              <a:rPr lang="en-US" sz="2400" dirty="0" err="1">
                <a:solidFill>
                  <a:srgbClr val="FFFFFF"/>
                </a:solidFill>
                <a:ea typeface="Times New Roman" panose="02020603050405020304" pitchFamily="18" charset="0"/>
                <a:cs typeface="Arial" panose="020B0604020202020204" pitchFamily="34" charset="0"/>
              </a:rPr>
              <a:t>argenteus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esset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illis</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pPr>
            <a:r>
              <a:rPr lang="nl-NL" sz="2400" dirty="0" smtClean="0">
                <a:solidFill>
                  <a:srgbClr val="FFFFFF"/>
                </a:solidFill>
                <a:cs typeface="Arial" panose="020B0604020202020204" pitchFamily="34" charset="0"/>
              </a:rPr>
              <a:t>Non </a:t>
            </a:r>
            <a:r>
              <a:rPr lang="nl-NL" sz="2400" dirty="0" err="1" smtClean="0">
                <a:solidFill>
                  <a:srgbClr val="FFFFFF"/>
                </a:solidFill>
                <a:cs typeface="Arial" panose="020B0604020202020204" pitchFamily="34" charset="0"/>
              </a:rPr>
              <a:t>satis</a:t>
            </a:r>
            <a:r>
              <a:rPr lang="nl-NL" sz="2400" dirty="0" smtClean="0">
                <a:solidFill>
                  <a:srgbClr val="FFFFFF"/>
                </a:solidFill>
                <a:cs typeface="Arial" panose="020B0604020202020204" pitchFamily="34" charset="0"/>
              </a:rPr>
              <a:t> hoc </a:t>
            </a:r>
            <a:r>
              <a:rPr lang="nl-NL" sz="2400" dirty="0" err="1" smtClean="0">
                <a:solidFill>
                  <a:srgbClr val="FFFFFF"/>
                </a:solidFill>
                <a:cs typeface="Arial" panose="020B0604020202020204" pitchFamily="34" charset="0"/>
              </a:rPr>
              <a:t>Phoebo</a:t>
            </a:r>
            <a:r>
              <a:rPr lang="nl-NL" sz="2400" dirty="0" smtClean="0">
                <a:solidFill>
                  <a:srgbClr val="FFFFFF"/>
                </a:solidFill>
                <a:cs typeface="Arial" panose="020B0604020202020204" pitchFamily="34" charset="0"/>
              </a:rPr>
              <a:t> </a:t>
            </a:r>
            <a:r>
              <a:rPr lang="nl-NL" sz="2400" dirty="0" err="1" smtClean="0">
                <a:solidFill>
                  <a:srgbClr val="FFFFFF"/>
                </a:solidFill>
                <a:cs typeface="Arial" panose="020B0604020202020204" pitchFamily="34" charset="0"/>
              </a:rPr>
              <a:t>est</a:t>
            </a:r>
            <a:r>
              <a:rPr lang="nl-NL" sz="2400" dirty="0" smtClean="0">
                <a:solidFill>
                  <a:srgbClr val="FFFFFF"/>
                </a:solidFill>
                <a:cs typeface="Arial" panose="020B0604020202020204" pitchFamily="34" charset="0"/>
              </a:rPr>
              <a:t> (is </a:t>
            </a:r>
            <a:r>
              <a:rPr lang="nl-NL" sz="2400" dirty="0" err="1" smtClean="0">
                <a:solidFill>
                  <a:srgbClr val="FFFFFF"/>
                </a:solidFill>
                <a:cs typeface="Arial" panose="020B0604020202020204" pitchFamily="34" charset="0"/>
              </a:rPr>
              <a:t>enim</a:t>
            </a:r>
            <a:r>
              <a:rPr lang="nl-NL" sz="2400" dirty="0" smtClean="0">
                <a:solidFill>
                  <a:srgbClr val="FFFFFF"/>
                </a:solidFill>
                <a:cs typeface="Arial" panose="020B0604020202020204" pitchFamily="34" charset="0"/>
              </a:rPr>
              <a:t> </a:t>
            </a:r>
            <a:r>
              <a:rPr lang="nl-NL" sz="2400" dirty="0" err="1" smtClean="0">
                <a:solidFill>
                  <a:srgbClr val="FFFFFF"/>
                </a:solidFill>
                <a:cs typeface="Arial" panose="020B0604020202020204" pitchFamily="34" charset="0"/>
              </a:rPr>
              <a:t>fuit</a:t>
            </a:r>
            <a:r>
              <a:rPr lang="nl-NL" sz="2400" dirty="0" smtClean="0">
                <a:solidFill>
                  <a:srgbClr val="FFFFFF"/>
                </a:solidFill>
                <a:cs typeface="Arial" panose="020B0604020202020204" pitchFamily="34" charset="0"/>
              </a:rPr>
              <a:t> auctor </a:t>
            </a:r>
            <a:r>
              <a:rPr lang="nl-NL" sz="2400" dirty="0" err="1" smtClean="0">
                <a:solidFill>
                  <a:srgbClr val="FFFFFF"/>
                </a:solidFill>
                <a:cs typeface="Arial" panose="020B0604020202020204" pitchFamily="34" charset="0"/>
              </a:rPr>
              <a:t>honoris</a:t>
            </a:r>
            <a:r>
              <a:rPr lang="nl-NL" sz="2400" dirty="0" smtClean="0">
                <a:solidFill>
                  <a:srgbClr val="FFFFFF"/>
                </a:solidFill>
                <a:cs typeface="Arial" panose="020B0604020202020204" pitchFamily="34" charset="0"/>
              </a:rPr>
              <a:t>);</a:t>
            </a:r>
            <a:endParaRPr lang="en-US" sz="2400" dirty="0"/>
          </a:p>
        </p:txBody>
      </p:sp>
      <p:sp>
        <p:nvSpPr>
          <p:cNvPr id="3" name="Rechthoek 2"/>
          <p:cNvSpPr/>
          <p:nvPr/>
        </p:nvSpPr>
        <p:spPr>
          <a:xfrm>
            <a:off x="168873" y="3996547"/>
            <a:ext cx="11841893"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Terwijl </a:t>
            </a:r>
            <a:r>
              <a:rPr lang="nl-NL" sz="2400" dirty="0">
                <a:solidFill>
                  <a:srgbClr val="FF33CC"/>
                </a:solidFill>
              </a:rPr>
              <a:t>dergelijke dingen door de </a:t>
            </a:r>
            <a:r>
              <a:rPr lang="nl-NL" sz="2400" dirty="0" smtClean="0">
                <a:solidFill>
                  <a:srgbClr val="FF33CC"/>
                </a:solidFill>
              </a:rPr>
              <a:t>waarheid sprekende </a:t>
            </a:r>
            <a:r>
              <a:rPr lang="nl-NL" sz="2400" dirty="0">
                <a:solidFill>
                  <a:srgbClr val="FF33CC"/>
                </a:solidFill>
              </a:rPr>
              <a:t>mond van Apollo gememoreerd </a:t>
            </a:r>
            <a:r>
              <a:rPr lang="nl-NL" sz="2400" dirty="0" smtClean="0">
                <a:solidFill>
                  <a:srgbClr val="FF33CC"/>
                </a:solidFill>
              </a:rPr>
              <a:t>worden, kijk</a:t>
            </a:r>
            <a:r>
              <a:rPr lang="nl-NL" sz="2400" dirty="0">
                <a:solidFill>
                  <a:srgbClr val="FF33CC"/>
                </a:solidFill>
              </a:rPr>
              <a:t>, het bloed, dat, vergoten op de grond, het gras gekleurd had</a:t>
            </a:r>
            <a:r>
              <a:rPr lang="nl-NL" sz="2400" dirty="0" smtClean="0">
                <a:solidFill>
                  <a:srgbClr val="FF33CC"/>
                </a:solidFill>
              </a:rPr>
              <a:t>, houdt </a:t>
            </a:r>
            <a:r>
              <a:rPr lang="nl-NL" sz="2400" dirty="0">
                <a:solidFill>
                  <a:srgbClr val="FF33CC"/>
                </a:solidFill>
              </a:rPr>
              <a:t>op bloed te zijn, en stralender dan </a:t>
            </a:r>
            <a:r>
              <a:rPr lang="nl-NL" sz="2400" dirty="0" err="1">
                <a:solidFill>
                  <a:srgbClr val="FF33CC"/>
                </a:solidFill>
              </a:rPr>
              <a:t>Tyrisch</a:t>
            </a:r>
            <a:r>
              <a:rPr lang="nl-NL" sz="2400" dirty="0">
                <a:solidFill>
                  <a:srgbClr val="FF33CC"/>
                </a:solidFill>
              </a:rPr>
              <a:t> </a:t>
            </a:r>
            <a:r>
              <a:rPr lang="nl-NL" sz="2400" dirty="0" smtClean="0">
                <a:solidFill>
                  <a:srgbClr val="FF33CC"/>
                </a:solidFill>
              </a:rPr>
              <a:t>purper ontstaat </a:t>
            </a:r>
            <a:r>
              <a:rPr lang="nl-NL" sz="2400" dirty="0">
                <a:solidFill>
                  <a:srgbClr val="FF33CC"/>
                </a:solidFill>
              </a:rPr>
              <a:t>er een bloem en hij neemt dezelfde vorm aan als lelies, als </a:t>
            </a:r>
            <a:r>
              <a:rPr lang="nl-NL" sz="2400" dirty="0" smtClean="0">
                <a:solidFill>
                  <a:srgbClr val="FF33CC"/>
                </a:solidFill>
              </a:rPr>
              <a:t>niet de </a:t>
            </a:r>
            <a:r>
              <a:rPr lang="nl-NL" sz="2400" dirty="0">
                <a:solidFill>
                  <a:srgbClr val="FF33CC"/>
                </a:solidFill>
              </a:rPr>
              <a:t>purperen kleur in dezen/hierin was/zat, de zilveren daarin/in die</a:t>
            </a:r>
            <a:r>
              <a:rPr lang="nl-NL" sz="2400" dirty="0" smtClean="0">
                <a:solidFill>
                  <a:srgbClr val="FF33CC"/>
                </a:solidFill>
              </a:rPr>
              <a:t>. Dit </a:t>
            </a:r>
            <a:r>
              <a:rPr lang="nl-NL" sz="2400" dirty="0">
                <a:solidFill>
                  <a:srgbClr val="FF33CC"/>
                </a:solidFill>
              </a:rPr>
              <a:t>is niet genoeg voor </a:t>
            </a:r>
            <a:r>
              <a:rPr lang="nl-NL" sz="2400" dirty="0" err="1">
                <a:solidFill>
                  <a:srgbClr val="FF33CC"/>
                </a:solidFill>
              </a:rPr>
              <a:t>Phoebus</a:t>
            </a:r>
            <a:r>
              <a:rPr lang="nl-NL" sz="2400" dirty="0">
                <a:solidFill>
                  <a:srgbClr val="FF33CC"/>
                </a:solidFill>
              </a:rPr>
              <a:t> (want die was de veroorzaker van dit eerbetoon</a:t>
            </a:r>
            <a:r>
              <a:rPr lang="nl-NL" sz="2400" dirty="0" smtClean="0">
                <a:solidFill>
                  <a:srgbClr val="FF33CC"/>
                </a:solidFill>
              </a:rPr>
              <a:t>);</a:t>
            </a:r>
            <a:endParaRPr lang="en-US" sz="2400" dirty="0">
              <a:solidFill>
                <a:srgbClr val="FF33CC"/>
              </a:solidFill>
            </a:endParaRPr>
          </a:p>
        </p:txBody>
      </p:sp>
      <p:pic>
        <p:nvPicPr>
          <p:cNvPr id="28674" name="Picture 2" descr="http://www.dagshirt.nl/assets/img/_cache/7bc2c27185f44c70fc123cc5ff863a0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047961"/>
            <a:ext cx="2076450" cy="223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8115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ipse </a:t>
            </a:r>
            <a:r>
              <a:rPr lang="en-US" sz="2400" dirty="0" err="1">
                <a:solidFill>
                  <a:srgbClr val="FFFFFF"/>
                </a:solidFill>
                <a:ea typeface="Times New Roman" panose="02020603050405020304" pitchFamily="18" charset="0"/>
                <a:cs typeface="Arial" panose="020B0604020202020204" pitchFamily="34" charset="0"/>
              </a:rPr>
              <a:t>suos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gemitus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foliis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inscribit</a:t>
            </a:r>
            <a:r>
              <a:rPr lang="en-US" sz="2400" dirty="0">
                <a:solidFill>
                  <a:srgbClr val="FFFFFF"/>
                </a:solidFill>
                <a:ea typeface="Times New Roman" panose="02020603050405020304" pitchFamily="18" charset="0"/>
                <a:cs typeface="Arial" panose="020B0604020202020204" pitchFamily="34" charset="0"/>
              </a:rPr>
              <a:t>, et AI </a:t>
            </a:r>
            <a:r>
              <a:rPr lang="en-US" sz="2400" dirty="0" err="1">
                <a:solidFill>
                  <a:srgbClr val="FFFFFF"/>
                </a:solidFill>
                <a:ea typeface="Times New Roman" panose="02020603050405020304" pitchFamily="18" charset="0"/>
                <a:cs typeface="Arial" panose="020B0604020202020204" pitchFamily="34" charset="0"/>
              </a:rPr>
              <a:t>AI</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flos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habet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inscriptum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funestaque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littera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ducta</a:t>
            </a:r>
            <a:r>
              <a:rPr lang="en-US" sz="2400" dirty="0">
                <a:solidFill>
                  <a:srgbClr val="FFFFFF"/>
                </a:solidFill>
                <a:ea typeface="Times New Roman" panose="02020603050405020304" pitchFamily="18" charset="0"/>
                <a:cs typeface="Arial" panose="020B0604020202020204" pitchFamily="34" charset="0"/>
              </a:rPr>
              <a:t> est.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genuisse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pudet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Sparten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Hyacinthon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honorque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durat</a:t>
            </a:r>
            <a:r>
              <a:rPr lang="en-US" sz="2400" dirty="0">
                <a:solidFill>
                  <a:srgbClr val="FFFFFF"/>
                </a:solidFill>
                <a:ea typeface="Times New Roman" panose="02020603050405020304" pitchFamily="18" charset="0"/>
                <a:cs typeface="Arial" panose="020B0604020202020204" pitchFamily="34" charset="0"/>
              </a:rPr>
              <a:t> in hoc </a:t>
            </a:r>
            <a:r>
              <a:rPr lang="en-US" sz="2400" dirty="0" err="1">
                <a:solidFill>
                  <a:srgbClr val="FFFFFF"/>
                </a:solidFill>
                <a:ea typeface="Times New Roman" panose="02020603050405020304" pitchFamily="18" charset="0"/>
                <a:cs typeface="Arial" panose="020B0604020202020204" pitchFamily="34" charset="0"/>
              </a:rPr>
              <a:t>aevi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celebrandaque</a:t>
            </a:r>
            <a:r>
              <a:rPr lang="en-US" sz="2400" dirty="0">
                <a:solidFill>
                  <a:srgbClr val="FFFFFF"/>
                </a:solidFill>
                <a:ea typeface="Times New Roman" panose="02020603050405020304" pitchFamily="18" charset="0"/>
                <a:cs typeface="Arial" panose="020B0604020202020204" pitchFamily="34" charset="0"/>
              </a:rPr>
              <a:t> more </a:t>
            </a:r>
            <a:r>
              <a:rPr lang="en-US" sz="2400" dirty="0" err="1">
                <a:solidFill>
                  <a:srgbClr val="FFFFFF"/>
                </a:solidFill>
                <a:ea typeface="Times New Roman" panose="02020603050405020304" pitchFamily="18" charset="0"/>
                <a:cs typeface="Arial" panose="020B0604020202020204" pitchFamily="34" charset="0"/>
              </a:rPr>
              <a:t>priorum</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annua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praelata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redeunt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Hyacinthia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pompa</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3446245"/>
            <a:ext cx="11866606"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zelf </a:t>
            </a:r>
            <a:r>
              <a:rPr lang="nl-NL" sz="2400" dirty="0">
                <a:solidFill>
                  <a:srgbClr val="00B0F0"/>
                </a:solidFill>
              </a:rPr>
              <a:t>schrijft hij zijn eigen gezucht op de bladeren, en AI  </a:t>
            </a:r>
            <a:r>
              <a:rPr lang="nl-NL" sz="2400" dirty="0" err="1">
                <a:solidFill>
                  <a:srgbClr val="00B0F0"/>
                </a:solidFill>
              </a:rPr>
              <a:t>AI</a:t>
            </a:r>
            <a:r>
              <a:rPr lang="nl-NL" sz="2400" dirty="0">
                <a:solidFill>
                  <a:srgbClr val="00B0F0"/>
                </a:solidFill>
              </a:rPr>
              <a:t> </a:t>
            </a:r>
          </a:p>
          <a:p>
            <a:pPr>
              <a:spcAft>
                <a:spcPts val="1000"/>
              </a:spcAft>
            </a:pPr>
            <a:r>
              <a:rPr lang="nl-NL" sz="2400" dirty="0">
                <a:solidFill>
                  <a:srgbClr val="00B0F0"/>
                </a:solidFill>
              </a:rPr>
              <a:t>heeft de bloem als opschrift, en de letters die aan zijn dood herinneren zijn gevormd. En </a:t>
            </a:r>
            <a:r>
              <a:rPr lang="nl-NL" sz="2400" dirty="0" smtClean="0">
                <a:solidFill>
                  <a:srgbClr val="00B0F0"/>
                </a:solidFill>
              </a:rPr>
              <a:t>niet</a:t>
            </a:r>
          </a:p>
          <a:p>
            <a:pPr>
              <a:spcAft>
                <a:spcPts val="1000"/>
              </a:spcAft>
            </a:pPr>
            <a:r>
              <a:rPr lang="nl-NL" sz="2400" dirty="0" smtClean="0">
                <a:solidFill>
                  <a:srgbClr val="00B0F0"/>
                </a:solidFill>
              </a:rPr>
              <a:t>schaamt </a:t>
            </a:r>
            <a:r>
              <a:rPr lang="nl-NL" sz="2400" dirty="0">
                <a:solidFill>
                  <a:srgbClr val="00B0F0"/>
                </a:solidFill>
              </a:rPr>
              <a:t>Sparta zich ervoor </a:t>
            </a:r>
            <a:r>
              <a:rPr lang="nl-NL" sz="2400" dirty="0" err="1">
                <a:solidFill>
                  <a:srgbClr val="00B0F0"/>
                </a:solidFill>
              </a:rPr>
              <a:t>Hyacinthus</a:t>
            </a:r>
            <a:r>
              <a:rPr lang="nl-NL" sz="2400" dirty="0">
                <a:solidFill>
                  <a:srgbClr val="00B0F0"/>
                </a:solidFill>
              </a:rPr>
              <a:t> te hebben gebaard en het eerbetoon duurt voort tot </a:t>
            </a:r>
            <a:r>
              <a:rPr lang="nl-NL" sz="2400" dirty="0" smtClean="0">
                <a:solidFill>
                  <a:srgbClr val="00B0F0"/>
                </a:solidFill>
              </a:rPr>
              <a:t>in</a:t>
            </a:r>
          </a:p>
          <a:p>
            <a:pPr>
              <a:spcAft>
                <a:spcPts val="1000"/>
              </a:spcAft>
            </a:pPr>
            <a:r>
              <a:rPr lang="nl-NL" sz="2400" dirty="0" smtClean="0">
                <a:solidFill>
                  <a:srgbClr val="00B0F0"/>
                </a:solidFill>
              </a:rPr>
              <a:t>deze </a:t>
            </a:r>
            <a:r>
              <a:rPr lang="nl-NL" sz="2400" dirty="0">
                <a:solidFill>
                  <a:srgbClr val="00B0F0"/>
                </a:solidFill>
              </a:rPr>
              <a:t>tijd, en naar voorouders' gewoonte keren de jaarlijkse </a:t>
            </a:r>
            <a:r>
              <a:rPr lang="nl-NL" sz="2400" dirty="0" err="1">
                <a:solidFill>
                  <a:srgbClr val="00B0F0"/>
                </a:solidFill>
              </a:rPr>
              <a:t>Hyacinthia</a:t>
            </a:r>
            <a:r>
              <a:rPr lang="nl-NL" sz="2400" dirty="0">
                <a:solidFill>
                  <a:srgbClr val="00B0F0"/>
                </a:solidFill>
              </a:rPr>
              <a:t> die gevierd moeten </a:t>
            </a:r>
            <a:endParaRPr lang="nl-NL" sz="2400" dirty="0" smtClean="0">
              <a:solidFill>
                <a:srgbClr val="00B0F0"/>
              </a:solidFill>
            </a:endParaRPr>
          </a:p>
          <a:p>
            <a:pPr>
              <a:spcAft>
                <a:spcPts val="1000"/>
              </a:spcAft>
            </a:pPr>
            <a:r>
              <a:rPr lang="nl-NL" sz="2400" dirty="0" smtClean="0">
                <a:solidFill>
                  <a:srgbClr val="00B0F0"/>
                </a:solidFill>
              </a:rPr>
              <a:t>worden </a:t>
            </a:r>
            <a:r>
              <a:rPr lang="nl-NL" sz="2400" dirty="0">
                <a:solidFill>
                  <a:srgbClr val="00B0F0"/>
                </a:solidFill>
              </a:rPr>
              <a:t>terug, waarbij een feestelijke optocht getoond wordt.</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026" t="9717" r="15230" b="10025"/>
          <a:stretch/>
        </p:blipFill>
        <p:spPr>
          <a:xfrm>
            <a:off x="7675418" y="263743"/>
            <a:ext cx="4511433" cy="3167775"/>
          </a:xfrm>
          <a:prstGeom prst="rect">
            <a:avLst/>
          </a:prstGeom>
        </p:spPr>
      </p:pic>
    </p:spTree>
    <p:extLst>
      <p:ext uri="{BB962C8B-B14F-4D97-AF65-F5344CB8AC3E}">
        <p14:creationId xmlns:p14="http://schemas.microsoft.com/office/powerpoint/2010/main" val="408616461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vertelt hier precies over de </a:t>
            </a:r>
            <a:r>
              <a:rPr lang="nl-NL" sz="3200" dirty="0" err="1" smtClean="0">
                <a:solidFill>
                  <a:schemeClr val="bg1"/>
                </a:solidFill>
              </a:rPr>
              <a:t>Hyacinthia</a:t>
            </a:r>
            <a:r>
              <a:rPr lang="nl-NL" sz="3200" dirty="0" smtClean="0">
                <a:solidFill>
                  <a:schemeClr val="bg1"/>
                </a:solidFill>
              </a:rPr>
              <a:t>?</a:t>
            </a:r>
          </a:p>
          <a:p>
            <a:endParaRPr lang="nl-NL" sz="3200" dirty="0">
              <a:solidFill>
                <a:srgbClr val="92D050"/>
              </a:solidFill>
            </a:endParaRPr>
          </a:p>
          <a:p>
            <a:r>
              <a:rPr lang="nl-NL" sz="3200" dirty="0" smtClean="0">
                <a:solidFill>
                  <a:srgbClr val="92D050"/>
                </a:solidFill>
              </a:rPr>
              <a:t>A	je leraar Latijn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Orpheus: die vertelt de verhalen in Met. X</a:t>
            </a:r>
          </a:p>
          <a:p>
            <a:endParaRPr lang="nl-NL" sz="3200" dirty="0">
              <a:solidFill>
                <a:srgbClr val="92D050"/>
              </a:solidFill>
            </a:endParaRPr>
          </a:p>
          <a:p>
            <a:r>
              <a:rPr lang="nl-NL" sz="3200" dirty="0" smtClean="0">
                <a:solidFill>
                  <a:srgbClr val="92D050"/>
                </a:solidFill>
              </a:rPr>
              <a:t>C	Ovidius: die vertelt toch alles?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Apollo, want </a:t>
            </a:r>
            <a:r>
              <a:rPr lang="nl-NL" sz="3200" dirty="0" err="1" smtClean="0">
                <a:solidFill>
                  <a:srgbClr val="92D050"/>
                </a:solidFill>
              </a:rPr>
              <a:t>Hyacinthus</a:t>
            </a:r>
            <a:r>
              <a:rPr lang="nl-NL" sz="3200" dirty="0" smtClean="0">
                <a:solidFill>
                  <a:srgbClr val="92D050"/>
                </a:solidFill>
              </a:rPr>
              <a:t> kon het niet meer na vertellen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3001014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133 dia’s te gaan</a:t>
            </a:r>
            <a:endParaRPr lang="en-US" sz="4800" dirty="0"/>
          </a:p>
        </p:txBody>
      </p:sp>
    </p:spTree>
    <p:extLst>
      <p:ext uri="{BB962C8B-B14F-4D97-AF65-F5344CB8AC3E}">
        <p14:creationId xmlns:p14="http://schemas.microsoft.com/office/powerpoint/2010/main" val="156992018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Atalanta &amp; </a:t>
            </a:r>
            <a:r>
              <a:rPr lang="nl-NL" sz="8000" dirty="0" err="1" smtClean="0">
                <a:solidFill>
                  <a:schemeClr val="bg1"/>
                </a:solidFill>
                <a:latin typeface="+mn-lt"/>
              </a:rPr>
              <a:t>Hippomenes</a:t>
            </a:r>
            <a:endParaRPr lang="en-US" sz="8000" dirty="0">
              <a:solidFill>
                <a:schemeClr val="bg1"/>
              </a:solidFill>
              <a:latin typeface="+mn-lt"/>
            </a:endParaRPr>
          </a:p>
        </p:txBody>
      </p:sp>
      <p:pic>
        <p:nvPicPr>
          <p:cNvPr id="2" name="Afbeelding 1"/>
          <p:cNvPicPr>
            <a:picLocks noChangeAspect="1"/>
          </p:cNvPicPr>
          <p:nvPr/>
        </p:nvPicPr>
        <p:blipFill>
          <a:blip r:embed="rId3"/>
          <a:stretch>
            <a:fillRect/>
          </a:stretch>
        </p:blipFill>
        <p:spPr>
          <a:xfrm>
            <a:off x="586946" y="2975254"/>
            <a:ext cx="2567850" cy="3600000"/>
          </a:xfrm>
          <a:prstGeom prst="rect">
            <a:avLst/>
          </a:prstGeom>
        </p:spPr>
      </p:pic>
      <p:pic>
        <p:nvPicPr>
          <p:cNvPr id="3" name="Afbeelding 2"/>
          <p:cNvPicPr>
            <a:picLocks noChangeAspect="1"/>
          </p:cNvPicPr>
          <p:nvPr/>
        </p:nvPicPr>
        <p:blipFill rotWithShape="1">
          <a:blip r:embed="rId4"/>
          <a:srcRect l="8522" r="3838"/>
          <a:stretch/>
        </p:blipFill>
        <p:spPr>
          <a:xfrm>
            <a:off x="5782962" y="3373781"/>
            <a:ext cx="5008606" cy="2219325"/>
          </a:xfrm>
          <a:prstGeom prst="rect">
            <a:avLst/>
          </a:prstGeom>
        </p:spPr>
      </p:pic>
    </p:spTree>
    <p:extLst>
      <p:ext uri="{BB962C8B-B14F-4D97-AF65-F5344CB8AC3E}">
        <p14:creationId xmlns:p14="http://schemas.microsoft.com/office/powerpoint/2010/main" val="65675817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862322"/>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‘Non </a:t>
            </a:r>
            <a:r>
              <a:rPr lang="en-US" sz="2400" dirty="0" err="1">
                <a:solidFill>
                  <a:srgbClr val="FFFFFF"/>
                </a:solidFill>
                <a:ea typeface="Times New Roman" panose="02020603050405020304" pitchFamily="18" charset="0"/>
                <a:cs typeface="Arial" panose="020B0604020202020204" pitchFamily="34" charset="0"/>
              </a:rPr>
              <a:t>tamen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eventu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deterritus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horum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constitit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medio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vultuque</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virgine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fixo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Quid </a:t>
            </a:r>
            <a:r>
              <a:rPr lang="en-US" sz="2400" i="1" dirty="0" err="1">
                <a:solidFill>
                  <a:srgbClr val="FFFF00"/>
                </a:solidFill>
                <a:ea typeface="Times New Roman" panose="02020603050405020304" pitchFamily="18" charset="0"/>
                <a:cs typeface="Arial" panose="020B0604020202020204" pitchFamily="34" charset="0"/>
              </a:rPr>
              <a:t>facilem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titulum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superando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quaeris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inertes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Mecum confer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Seu</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fortuna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potentem</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fecerit</a:t>
            </a:r>
            <a:r>
              <a:rPr lang="en-US" sz="2400" i="1" dirty="0">
                <a:solidFill>
                  <a:srgbClr val="FFFF00"/>
                </a:solidFill>
                <a:ea typeface="Times New Roman" panose="02020603050405020304" pitchFamily="18" charset="0"/>
                <a:cs typeface="Arial" panose="020B0604020202020204" pitchFamily="34" charset="0"/>
              </a:rPr>
              <a:t>, a </a:t>
            </a:r>
            <a:r>
              <a:rPr lang="en-US" sz="2400" i="1" dirty="0" err="1">
                <a:solidFill>
                  <a:srgbClr val="FFFF00"/>
                </a:solidFill>
                <a:ea typeface="Times New Roman" panose="02020603050405020304" pitchFamily="18" charset="0"/>
                <a:cs typeface="Arial" panose="020B0604020202020204" pitchFamily="34" charset="0"/>
              </a:rPr>
              <a:t>tanto</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indignabere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vinci</a:t>
            </a:r>
            <a:r>
              <a:rPr lang="en-US" sz="2400" i="1" dirty="0" smtClean="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ndParaRPr>
          </a:p>
        </p:txBody>
      </p:sp>
      <p:sp>
        <p:nvSpPr>
          <p:cNvPr id="3" name="Rechthoek 2"/>
          <p:cNvSpPr/>
          <p:nvPr/>
        </p:nvSpPr>
        <p:spPr>
          <a:xfrm>
            <a:off x="168873" y="3881808"/>
            <a:ext cx="11841893"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a:t>
            </a:r>
            <a:r>
              <a:rPr lang="nl-NL" sz="2400" dirty="0">
                <a:solidFill>
                  <a:srgbClr val="FF33CC"/>
                </a:solidFill>
              </a:rPr>
              <a:t>Maar niet </a:t>
            </a:r>
            <a:r>
              <a:rPr lang="nl-NL" sz="2400" dirty="0" smtClean="0">
                <a:solidFill>
                  <a:srgbClr val="FF33CC"/>
                </a:solidFill>
              </a:rPr>
              <a:t>bang gemaakt </a:t>
            </a:r>
            <a:r>
              <a:rPr lang="nl-NL" sz="2400" dirty="0">
                <a:solidFill>
                  <a:srgbClr val="FF33CC"/>
                </a:solidFill>
              </a:rPr>
              <a:t>door de afloop van dezen bleef de </a:t>
            </a:r>
            <a:r>
              <a:rPr lang="nl-NL" sz="2400" dirty="0" smtClean="0">
                <a:solidFill>
                  <a:srgbClr val="FF33CC"/>
                </a:solidFill>
              </a:rPr>
              <a:t>jongeman in </a:t>
            </a:r>
            <a:r>
              <a:rPr lang="nl-NL" sz="2400" dirty="0">
                <a:solidFill>
                  <a:srgbClr val="FF33CC"/>
                </a:solidFill>
              </a:rPr>
              <a:t>het midden staan en met zijn gezicht strak gevestigd op het </a:t>
            </a:r>
            <a:r>
              <a:rPr lang="nl-NL" sz="2400" dirty="0" smtClean="0">
                <a:solidFill>
                  <a:srgbClr val="FF33CC"/>
                </a:solidFill>
              </a:rPr>
              <a:t>meisje zei </a:t>
            </a:r>
            <a:r>
              <a:rPr lang="nl-NL" sz="2400" dirty="0">
                <a:solidFill>
                  <a:srgbClr val="FF33CC"/>
                </a:solidFill>
              </a:rPr>
              <a:t>hij "Wat zoek jij een gemakkelijke overwinning door zwakkelingen te overwinnen</a:t>
            </a:r>
            <a:r>
              <a:rPr lang="nl-NL" sz="2400" dirty="0" smtClean="0">
                <a:solidFill>
                  <a:srgbClr val="FF33CC"/>
                </a:solidFill>
              </a:rPr>
              <a:t>? Meet </a:t>
            </a:r>
            <a:r>
              <a:rPr lang="nl-NL" sz="2400" dirty="0">
                <a:solidFill>
                  <a:srgbClr val="FF33CC"/>
                </a:solidFill>
              </a:rPr>
              <a:t>je met mij. Als het lot mij sterk zal hebben </a:t>
            </a:r>
            <a:r>
              <a:rPr lang="nl-NL" sz="2400" dirty="0" smtClean="0">
                <a:solidFill>
                  <a:srgbClr val="FF33CC"/>
                </a:solidFill>
              </a:rPr>
              <a:t>gemaakt</a:t>
            </a:r>
            <a:r>
              <a:rPr lang="nl-NL" sz="2400" dirty="0">
                <a:solidFill>
                  <a:srgbClr val="FF33CC"/>
                </a:solidFill>
              </a:rPr>
              <a:t>, </a:t>
            </a:r>
            <a:r>
              <a:rPr lang="nl-NL" sz="2400" dirty="0" err="1">
                <a:solidFill>
                  <a:srgbClr val="FF33CC"/>
                </a:solidFill>
              </a:rPr>
              <a:t>zul</a:t>
            </a:r>
            <a:r>
              <a:rPr lang="nl-NL" sz="2400" dirty="0">
                <a:solidFill>
                  <a:srgbClr val="FF33CC"/>
                </a:solidFill>
              </a:rPr>
              <a:t> jij het niet schandelijk vinden door een groot man overwonnen te worden</a:t>
            </a:r>
            <a:r>
              <a:rPr lang="nl-NL" sz="2400" dirty="0" smtClean="0">
                <a:solidFill>
                  <a:srgbClr val="FF33CC"/>
                </a:solidFill>
              </a:rPr>
              <a:t>; …</a:t>
            </a:r>
            <a:endParaRPr lang="nl-NL" sz="2400" dirty="0">
              <a:solidFill>
                <a:srgbClr val="FF33CC"/>
              </a:solidFill>
            </a:endParaRPr>
          </a:p>
        </p:txBody>
      </p:sp>
      <p:pic>
        <p:nvPicPr>
          <p:cNvPr id="7" name="Afbeelding 6"/>
          <p:cNvPicPr>
            <a:picLocks noChangeAspect="1"/>
          </p:cNvPicPr>
          <p:nvPr/>
        </p:nvPicPr>
        <p:blipFill>
          <a:blip r:embed="rId3"/>
          <a:stretch>
            <a:fillRect/>
          </a:stretch>
        </p:blipFill>
        <p:spPr>
          <a:xfrm>
            <a:off x="8353854" y="337751"/>
            <a:ext cx="3251200" cy="2438400"/>
          </a:xfrm>
          <a:prstGeom prst="rect">
            <a:avLst/>
          </a:prstGeom>
        </p:spPr>
      </p:pic>
    </p:spTree>
    <p:extLst>
      <p:ext uri="{BB962C8B-B14F-4D97-AF65-F5344CB8AC3E}">
        <p14:creationId xmlns:p14="http://schemas.microsoft.com/office/powerpoint/2010/main" val="30732550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was die “afloop van dezen” en wie zijn “dezen”?</a:t>
            </a:r>
          </a:p>
          <a:p>
            <a:endParaRPr lang="nl-NL" sz="3200" dirty="0">
              <a:solidFill>
                <a:srgbClr val="92D050"/>
              </a:solidFill>
            </a:endParaRPr>
          </a:p>
          <a:p>
            <a:r>
              <a:rPr lang="nl-NL" sz="3200" dirty="0" smtClean="0">
                <a:solidFill>
                  <a:srgbClr val="92D050"/>
                </a:solidFill>
              </a:rPr>
              <a:t>A	de </a:t>
            </a:r>
            <a:r>
              <a:rPr lang="nl-NL" sz="3200" dirty="0" err="1" smtClean="0">
                <a:solidFill>
                  <a:srgbClr val="92D050"/>
                </a:solidFill>
              </a:rPr>
              <a:t>loosers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uitdagers van Atalanta moesten naar de start lopen</a:t>
            </a:r>
          </a:p>
          <a:p>
            <a:endParaRPr lang="nl-NL" sz="3200" dirty="0">
              <a:solidFill>
                <a:srgbClr val="92D050"/>
              </a:solidFill>
            </a:endParaRPr>
          </a:p>
          <a:p>
            <a:r>
              <a:rPr lang="nl-NL" sz="3200" dirty="0" smtClean="0">
                <a:solidFill>
                  <a:srgbClr val="92D050"/>
                </a:solidFill>
              </a:rPr>
              <a:t>C	de verliezers van het hardlopen kregen Atalanta niet als vrouw</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de executie van de verliezers van de races tegen Atalanta</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59181463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namque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genitor </a:t>
            </a:r>
            <a:r>
              <a:rPr lang="en-US" sz="2400" i="1" dirty="0" err="1">
                <a:solidFill>
                  <a:srgbClr val="FFFF00"/>
                </a:solidFill>
                <a:ea typeface="Times New Roman" panose="02020603050405020304" pitchFamily="18" charset="0"/>
                <a:cs typeface="Arial" panose="020B0604020202020204" pitchFamily="34" charset="0"/>
              </a:rPr>
              <a:t>Megareus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Onchestius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illi</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est</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Neptunus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avus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pronepos</a:t>
            </a:r>
            <a:r>
              <a:rPr lang="en-US" sz="2400" i="1" dirty="0">
                <a:solidFill>
                  <a:srgbClr val="FFFF00"/>
                </a:solidFill>
                <a:ea typeface="Times New Roman" panose="02020603050405020304" pitchFamily="18" charset="0"/>
                <a:cs typeface="Arial" panose="020B0604020202020204" pitchFamily="34" charset="0"/>
              </a:rPr>
              <a:t> ego </a:t>
            </a:r>
            <a:r>
              <a:rPr lang="en-US" sz="2400" i="1" dirty="0" err="1">
                <a:solidFill>
                  <a:srgbClr val="FFFF00"/>
                </a:solidFill>
                <a:ea typeface="Times New Roman" panose="02020603050405020304" pitchFamily="18" charset="0"/>
                <a:cs typeface="Arial" panose="020B0604020202020204" pitchFamily="34" charset="0"/>
              </a:rPr>
              <a:t>regis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aquarum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nec</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citra</a:t>
            </a:r>
            <a:r>
              <a:rPr lang="en-US" sz="2400" i="1" dirty="0">
                <a:solidFill>
                  <a:srgbClr val="FFFF00"/>
                </a:solidFill>
                <a:ea typeface="Times New Roman" panose="02020603050405020304" pitchFamily="18" charset="0"/>
                <a:cs typeface="Arial" panose="020B0604020202020204" pitchFamily="34" charset="0"/>
              </a:rPr>
              <a:t> genus est. </a:t>
            </a:r>
            <a:r>
              <a:rPr lang="en-US" sz="2400" i="1" dirty="0" err="1">
                <a:solidFill>
                  <a:srgbClr val="FFFF00"/>
                </a:solidFill>
                <a:ea typeface="Times New Roman" panose="02020603050405020304" pitchFamily="18" charset="0"/>
                <a:cs typeface="Arial" panose="020B0604020202020204" pitchFamily="34" charset="0"/>
              </a:rPr>
              <a:t>Seu</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vincar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habebis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Hippomene</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victo</a:t>
            </a:r>
            <a:r>
              <a:rPr lang="en-US" sz="2400" i="1" dirty="0">
                <a:solidFill>
                  <a:srgbClr val="FFFF00"/>
                </a:solidFill>
                <a:ea typeface="Times New Roman" panose="02020603050405020304" pitchFamily="18" charset="0"/>
                <a:cs typeface="Arial" panose="020B0604020202020204" pitchFamily="34" charset="0"/>
              </a:rPr>
              <a:t> magnum et </a:t>
            </a:r>
            <a:r>
              <a:rPr lang="en-US" sz="2400" i="1" dirty="0" err="1">
                <a:solidFill>
                  <a:srgbClr val="FFFF00"/>
                </a:solidFill>
                <a:ea typeface="Times New Roman" panose="02020603050405020304" pitchFamily="18" charset="0"/>
                <a:cs typeface="Arial" panose="020B0604020202020204" pitchFamily="34" charset="0"/>
              </a:rPr>
              <a:t>memorabile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nomen</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effectLst/>
              <a:ea typeface="Times New Roman" panose="02020603050405020304" pitchFamily="18" charset="0"/>
              <a:cs typeface="Times New Roman" panose="02020603050405020304" pitchFamily="18" charset="0"/>
            </a:endParaRPr>
          </a:p>
        </p:txBody>
      </p:sp>
      <p:sp>
        <p:nvSpPr>
          <p:cNvPr id="3" name="Rechthoek 2"/>
          <p:cNvSpPr/>
          <p:nvPr/>
        </p:nvSpPr>
        <p:spPr>
          <a:xfrm>
            <a:off x="159607" y="3507846"/>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want </a:t>
            </a:r>
            <a:r>
              <a:rPr lang="nl-NL" sz="2400" dirty="0">
                <a:solidFill>
                  <a:srgbClr val="00B0F0"/>
                </a:solidFill>
              </a:rPr>
              <a:t>mijn vader is Megareus uit </a:t>
            </a:r>
            <a:r>
              <a:rPr lang="nl-NL" sz="2400" dirty="0" err="1">
                <a:solidFill>
                  <a:srgbClr val="00B0F0"/>
                </a:solidFill>
              </a:rPr>
              <a:t>Onchestus</a:t>
            </a:r>
            <a:r>
              <a:rPr lang="nl-NL" sz="2400" dirty="0">
                <a:solidFill>
                  <a:srgbClr val="00B0F0"/>
                </a:solidFill>
              </a:rPr>
              <a:t>, zijn grootvader is</a:t>
            </a:r>
          </a:p>
          <a:p>
            <a:pPr>
              <a:spcAft>
                <a:spcPts val="1000"/>
              </a:spcAft>
            </a:pPr>
            <a:r>
              <a:rPr lang="nl-NL" sz="2400" dirty="0">
                <a:solidFill>
                  <a:srgbClr val="00B0F0"/>
                </a:solidFill>
              </a:rPr>
              <a:t>Neptunus, ik ben de achterkleinzoon van de koning van de wateren,</a:t>
            </a:r>
          </a:p>
          <a:p>
            <a:pPr>
              <a:spcAft>
                <a:spcPts val="1000"/>
              </a:spcAft>
            </a:pPr>
            <a:r>
              <a:rPr lang="nl-NL" sz="2400" dirty="0">
                <a:solidFill>
                  <a:srgbClr val="00B0F0"/>
                </a:solidFill>
              </a:rPr>
              <a:t>en niet doet mijn moed onder voor mijn afkomst. Of als ik overwonnen zal worden, </a:t>
            </a:r>
            <a:r>
              <a:rPr lang="nl-NL" sz="2400" dirty="0" err="1">
                <a:solidFill>
                  <a:srgbClr val="00B0F0"/>
                </a:solidFill>
              </a:rPr>
              <a:t>zul</a:t>
            </a:r>
            <a:endParaRPr lang="nl-NL" sz="2400" dirty="0">
              <a:solidFill>
                <a:srgbClr val="00B0F0"/>
              </a:solidFill>
            </a:endParaRPr>
          </a:p>
          <a:p>
            <a:pPr>
              <a:spcAft>
                <a:spcPts val="1000"/>
              </a:spcAft>
            </a:pPr>
            <a:r>
              <a:rPr lang="nl-NL" sz="2400" dirty="0">
                <a:solidFill>
                  <a:srgbClr val="00B0F0"/>
                </a:solidFill>
              </a:rPr>
              <a:t>jij een grote en beroemde naam hebben, omdat  </a:t>
            </a:r>
            <a:r>
              <a:rPr lang="nl-NL" sz="2400" dirty="0" err="1">
                <a:solidFill>
                  <a:srgbClr val="00B0F0"/>
                </a:solidFill>
              </a:rPr>
              <a:t>Hippomenes</a:t>
            </a:r>
            <a:r>
              <a:rPr lang="nl-NL" sz="2400" dirty="0">
                <a:solidFill>
                  <a:srgbClr val="00B0F0"/>
                </a:solidFill>
              </a:rPr>
              <a:t> overwonnen is."</a:t>
            </a:r>
          </a:p>
        </p:txBody>
      </p:sp>
      <p:pic>
        <p:nvPicPr>
          <p:cNvPr id="1026" name="Picture 2" descr="http://www.geschiedenisklas.nl/images/goden/neptun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429" y="554200"/>
            <a:ext cx="352425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99993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54459" y="168875"/>
            <a:ext cx="11872784" cy="2862322"/>
          </a:xfrm>
          <a:prstGeom prst="rect">
            <a:avLst/>
          </a:prstGeom>
        </p:spPr>
        <p:txBody>
          <a:bodyPr wrap="square">
            <a:spAutoFit/>
          </a:bodyPr>
          <a:lstStyle/>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Talia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dicentem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molli</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Schoeneia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vultu</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aspicit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dubitat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superari</a:t>
            </a:r>
            <a:r>
              <a:rPr lang="en-US" sz="2400" dirty="0">
                <a:solidFill>
                  <a:srgbClr val="FFFFFF"/>
                </a:solidFill>
                <a:ea typeface="Times New Roman" panose="02020603050405020304" pitchFamily="18" charset="0"/>
                <a:cs typeface="Arial" panose="020B0604020202020204" pitchFamily="34" charset="0"/>
              </a:rPr>
              <a:t> an </a:t>
            </a:r>
            <a:r>
              <a:rPr lang="en-US" sz="2400" dirty="0" err="1">
                <a:solidFill>
                  <a:srgbClr val="FFFFFF"/>
                </a:solidFill>
                <a:ea typeface="Times New Roman" panose="02020603050405020304" pitchFamily="18" charset="0"/>
                <a:cs typeface="Arial" panose="020B0604020202020204" pitchFamily="34" charset="0"/>
              </a:rPr>
              <a:t>vincere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malit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ita</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hunc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formosis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inquit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iniquus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perdere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vult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caraeque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iubet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discrimine</a:t>
            </a:r>
            <a:r>
              <a:rPr lang="en-US" sz="2400" i="1" dirty="0">
                <a:solidFill>
                  <a:srgbClr val="FFFF00"/>
                </a:solidFill>
                <a:ea typeface="Times New Roman" panose="02020603050405020304" pitchFamily="18" charset="0"/>
                <a:cs typeface="Arial" panose="020B0604020202020204" pitchFamily="34" charset="0"/>
              </a:rPr>
              <a:t> vitae</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coniugium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petere</a:t>
            </a:r>
            <a:r>
              <a:rPr lang="en-US" sz="2400" i="1" dirty="0">
                <a:solidFill>
                  <a:srgbClr val="FFFF00"/>
                </a:solidFill>
                <a:ea typeface="Times New Roman" panose="02020603050405020304" pitchFamily="18" charset="0"/>
                <a:cs typeface="Arial" panose="020B0604020202020204" pitchFamily="34" charset="0"/>
              </a:rPr>
              <a:t> hoc? Non sum, me </a:t>
            </a:r>
            <a:r>
              <a:rPr lang="en-US" sz="2400" i="1" dirty="0" err="1">
                <a:solidFill>
                  <a:srgbClr val="FFFF00"/>
                </a:solidFill>
                <a:ea typeface="Times New Roman" panose="02020603050405020304" pitchFamily="18" charset="0"/>
                <a:cs typeface="Arial" panose="020B0604020202020204" pitchFamily="34" charset="0"/>
              </a:rPr>
              <a:t>iudice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tanti</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5" y="3548619"/>
            <a:ext cx="11872784"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Terwijl </a:t>
            </a:r>
            <a:r>
              <a:rPr lang="nl-NL" sz="2400" dirty="0">
                <a:solidFill>
                  <a:srgbClr val="00B0F0"/>
                </a:solidFill>
              </a:rPr>
              <a:t>hij dergelijke dingen zegt kijkt de dochter van </a:t>
            </a:r>
            <a:r>
              <a:rPr lang="nl-NL" sz="2400" dirty="0" err="1">
                <a:solidFill>
                  <a:srgbClr val="00B0F0"/>
                </a:solidFill>
              </a:rPr>
              <a:t>Schoeneus</a:t>
            </a:r>
            <a:r>
              <a:rPr lang="nl-NL" sz="2400" dirty="0">
                <a:solidFill>
                  <a:srgbClr val="00B0F0"/>
                </a:solidFill>
              </a:rPr>
              <a:t> hem met zachte blik</a:t>
            </a:r>
          </a:p>
          <a:p>
            <a:pPr>
              <a:spcAft>
                <a:spcPts val="1000"/>
              </a:spcAft>
            </a:pPr>
            <a:r>
              <a:rPr lang="nl-NL" sz="2400" dirty="0">
                <a:solidFill>
                  <a:srgbClr val="00B0F0"/>
                </a:solidFill>
              </a:rPr>
              <a:t>aan en ze twijfelt of ze liever overwonnen wil worden of wil winnen.</a:t>
            </a:r>
          </a:p>
          <a:p>
            <a:pPr>
              <a:spcAft>
                <a:spcPts val="1000"/>
              </a:spcAft>
            </a:pPr>
            <a:r>
              <a:rPr lang="nl-NL" sz="2400" dirty="0">
                <a:solidFill>
                  <a:srgbClr val="00B0F0"/>
                </a:solidFill>
              </a:rPr>
              <a:t>En zo sprak zij "Welke god, de </a:t>
            </a:r>
            <a:r>
              <a:rPr lang="nl-NL" sz="2400" dirty="0" smtClean="0">
                <a:solidFill>
                  <a:srgbClr val="00B0F0"/>
                </a:solidFill>
              </a:rPr>
              <a:t>mooie mensen </a:t>
            </a:r>
            <a:r>
              <a:rPr lang="nl-NL" sz="2400" dirty="0">
                <a:solidFill>
                  <a:srgbClr val="00B0F0"/>
                </a:solidFill>
              </a:rPr>
              <a:t>vijandig gezind, wil deze hier </a:t>
            </a:r>
          </a:p>
          <a:p>
            <a:pPr>
              <a:spcAft>
                <a:spcPts val="1000"/>
              </a:spcAft>
            </a:pPr>
            <a:r>
              <a:rPr lang="nl-NL" sz="2400" dirty="0">
                <a:solidFill>
                  <a:srgbClr val="00B0F0"/>
                </a:solidFill>
              </a:rPr>
              <a:t>te gronde richten en beveelt dat hij met gevaar voor zijn dierbare leven</a:t>
            </a:r>
          </a:p>
          <a:p>
            <a:pPr>
              <a:spcAft>
                <a:spcPts val="1000"/>
              </a:spcAft>
            </a:pPr>
            <a:r>
              <a:rPr lang="nl-NL" sz="2400" dirty="0">
                <a:solidFill>
                  <a:srgbClr val="00B0F0"/>
                </a:solidFill>
              </a:rPr>
              <a:t>naar dit huwelijk streeft? Ik ben niet, zo denk ik erover, zoveel waard!</a:t>
            </a:r>
          </a:p>
        </p:txBody>
      </p:sp>
      <p:pic>
        <p:nvPicPr>
          <p:cNvPr id="2050" name="Picture 2" descr="http://img2.wikia.nocookie.net/__cb20111108204016/olympians/images/b/b8/Atamaz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337751"/>
            <a:ext cx="308610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7143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189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god zou “knappe mensen vijandig gezind” zijn, hier?</a:t>
            </a:r>
          </a:p>
          <a:p>
            <a:endParaRPr lang="nl-NL" sz="3200" dirty="0">
              <a:solidFill>
                <a:srgbClr val="92D050"/>
              </a:solidFill>
            </a:endParaRPr>
          </a:p>
          <a:p>
            <a:r>
              <a:rPr lang="nl-NL" sz="3200" dirty="0" smtClean="0">
                <a:solidFill>
                  <a:srgbClr val="92D050"/>
                </a:solidFill>
              </a:rPr>
              <a:t>A	Apollo, want die had haar afgeraden te trouwen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Juno, want die is jaloers op alles wat Jupiter mooi vindt</a:t>
            </a:r>
          </a:p>
          <a:p>
            <a:endParaRPr lang="nl-NL" sz="3200" dirty="0">
              <a:solidFill>
                <a:srgbClr val="92D050"/>
              </a:solidFill>
            </a:endParaRPr>
          </a:p>
          <a:p>
            <a:r>
              <a:rPr lang="nl-NL" sz="3200" dirty="0" smtClean="0">
                <a:solidFill>
                  <a:srgbClr val="92D050"/>
                </a:solidFill>
              </a:rPr>
              <a:t>C	Venus, want haar gaat het om liefde, niet om “the looks”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Jupiter, want die vond zichzelf altijd de knapste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39130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72995" y="168874"/>
            <a:ext cx="11829535" cy="6133071"/>
          </a:xfrm>
          <a:prstGeom prst="rect">
            <a:avLst/>
          </a:prstGeom>
        </p:spPr>
        <p:txBody>
          <a:bodyPr>
            <a:noAutofit/>
          </a:bodyPr>
          <a:lstStyle/>
          <a:p>
            <a:pPr marL="0" marR="0" lvl="0" indent="0" defTabSz="914400" rtl="0" eaLnBrk="1" fontAlgn="auto" latinLnBrk="0" hangingPunct="1">
              <a:lnSpc>
                <a:spcPts val="2000"/>
              </a:lnSpc>
              <a:spcBef>
                <a:spcPct val="0"/>
              </a:spcBef>
              <a:spcAft>
                <a:spcPts val="0"/>
              </a:spcAft>
              <a:buClrTx/>
              <a:buSzTx/>
              <a:buFontTx/>
              <a:buNone/>
              <a:tabLst/>
              <a:defRPr/>
            </a:pPr>
            <a:r>
              <a:rPr lang="nl-NL" sz="3600" dirty="0" smtClean="0">
                <a:solidFill>
                  <a:schemeClr val="tx2">
                    <a:lumMod val="20000"/>
                    <a:lumOff val="80000"/>
                  </a:schemeClr>
                </a:solidFill>
                <a:ea typeface="+mj-ea"/>
                <a:cs typeface="+mj-cs"/>
              </a:rPr>
              <a:t>---------------------</a:t>
            </a:r>
          </a:p>
          <a:p>
            <a:pPr marL="0" marR="0" lvl="0" indent="0" defTabSz="914400" rtl="0" eaLnBrk="1" fontAlgn="auto" latinLnBrk="0" hangingPunct="1">
              <a:lnSpc>
                <a:spcPct val="150000"/>
              </a:lnSpc>
              <a:spcBef>
                <a:spcPct val="0"/>
              </a:spcBef>
              <a:spcAft>
                <a:spcPts val="0"/>
              </a:spcAft>
              <a:buClrTx/>
              <a:buSzTx/>
              <a:buFontTx/>
              <a:buNone/>
              <a:tabLst/>
              <a:defRPr/>
            </a:pPr>
            <a:r>
              <a:rPr kumimoji="0" lang="nl-NL" sz="3200" i="0" u="none" strike="noStrike" kern="1200" cap="none" spc="0" normalizeH="0" baseline="0" noProof="0" dirty="0" smtClean="0">
                <a:ln>
                  <a:noFill/>
                </a:ln>
                <a:solidFill>
                  <a:schemeClr val="tx2">
                    <a:lumMod val="20000"/>
                    <a:lumOff val="80000"/>
                  </a:schemeClr>
                </a:solidFill>
                <a:effectLst/>
                <a:uLnTx/>
                <a:uFillTx/>
                <a:ea typeface="+mj-ea"/>
                <a:cs typeface="+mj-cs"/>
              </a:rPr>
              <a:t>Noteer steeds het beste antwoord op</a:t>
            </a:r>
            <a:r>
              <a:rPr kumimoji="0" lang="nl-NL" sz="3200" i="0" u="none" strike="noStrike" kern="1200" cap="none" spc="0" normalizeH="0" noProof="0" dirty="0" smtClean="0">
                <a:ln>
                  <a:noFill/>
                </a:ln>
                <a:solidFill>
                  <a:schemeClr val="tx2">
                    <a:lumMod val="20000"/>
                    <a:lumOff val="80000"/>
                  </a:schemeClr>
                </a:solidFill>
                <a:effectLst/>
                <a:uLnTx/>
                <a:uFillTx/>
                <a:ea typeface="+mj-ea"/>
                <a:cs typeface="+mj-cs"/>
              </a:rPr>
              <a:t> de vragen op je papier door de </a:t>
            </a:r>
            <a:r>
              <a:rPr lang="nl-NL" sz="3200" dirty="0" smtClean="0">
                <a:solidFill>
                  <a:schemeClr val="tx2">
                    <a:lumMod val="20000"/>
                    <a:lumOff val="80000"/>
                  </a:schemeClr>
                </a:solidFill>
                <a:ea typeface="+mj-ea"/>
                <a:cs typeface="+mj-cs"/>
              </a:rPr>
              <a:t>juiste</a:t>
            </a:r>
            <a:r>
              <a:rPr kumimoji="0" lang="nl-NL" sz="3200" i="0" u="none" strike="noStrike" kern="1200" cap="none" spc="0" normalizeH="0" noProof="0" dirty="0" smtClean="0">
                <a:ln>
                  <a:noFill/>
                </a:ln>
                <a:solidFill>
                  <a:schemeClr val="tx2">
                    <a:lumMod val="20000"/>
                    <a:lumOff val="80000"/>
                  </a:schemeClr>
                </a:solidFill>
                <a:effectLst/>
                <a:uLnTx/>
                <a:uFillTx/>
                <a:ea typeface="+mj-ea"/>
                <a:cs typeface="+mj-cs"/>
              </a:rPr>
              <a:t> letter achter het juiste nummer over te nemen. Aan het eind van de marathon krijg je de antwoorden en kun je meteen zien hoe goed je voorbereid</a:t>
            </a:r>
            <a:r>
              <a:rPr lang="nl-NL" sz="3200" dirty="0" smtClean="0">
                <a:solidFill>
                  <a:schemeClr val="tx2">
                    <a:lumMod val="20000"/>
                    <a:lumOff val="80000"/>
                  </a:schemeClr>
                </a:solidFill>
                <a:ea typeface="+mj-ea"/>
                <a:cs typeface="+mj-cs"/>
              </a:rPr>
              <a:t> was/bent. Baseer steeds je antwoorden op de vlak daarvoor geprojecteerde teksten / afbeeldingen die natuurlijk niet nogmaals getoond worden! </a:t>
            </a:r>
            <a:r>
              <a:rPr lang="nl-NL" sz="3200" dirty="0" smtClean="0">
                <a:solidFill>
                  <a:schemeClr val="accent2">
                    <a:lumMod val="60000"/>
                    <a:lumOff val="40000"/>
                  </a:schemeClr>
                </a:solidFill>
                <a:ea typeface="+mj-ea"/>
                <a:cs typeface="+mj-cs"/>
              </a:rPr>
              <a:t>Je weet van tevoren dus niet of je een vraag krijgt bij een tekst of afbeelding</a:t>
            </a:r>
            <a:r>
              <a:rPr lang="nl-NL" sz="3200" dirty="0" smtClean="0">
                <a:solidFill>
                  <a:schemeClr val="tx2">
                    <a:lumMod val="20000"/>
                    <a:lumOff val="80000"/>
                  </a:schemeClr>
                </a:solidFill>
                <a:ea typeface="+mj-ea"/>
                <a:cs typeface="+mj-cs"/>
              </a:rPr>
              <a:t>. Train je geheugen, beste mensen</a:t>
            </a:r>
            <a:r>
              <a:rPr lang="nl-NL" sz="3200" dirty="0" smtClean="0">
                <a:solidFill>
                  <a:schemeClr val="tx2">
                    <a:lumMod val="20000"/>
                    <a:lumOff val="80000"/>
                  </a:schemeClr>
                </a:solidFill>
                <a:ea typeface="+mj-ea"/>
                <a:cs typeface="+mj-cs"/>
              </a:rPr>
              <a:t>! </a:t>
            </a:r>
            <a:r>
              <a:rPr lang="nl-NL" sz="3200" dirty="0" smtClean="0">
                <a:solidFill>
                  <a:srgbClr val="FF0000"/>
                </a:solidFill>
                <a:ea typeface="+mj-ea"/>
                <a:cs typeface="+mj-cs"/>
              </a:rPr>
              <a:t>Aan het eind krijg je een testimonium.</a:t>
            </a:r>
            <a:endParaRPr kumimoji="0" lang="nl-NL" sz="3200" i="0" u="none" strike="noStrike" kern="1200" cap="none" spc="0" normalizeH="0" baseline="0" noProof="0" dirty="0">
              <a:ln>
                <a:noFill/>
              </a:ln>
              <a:solidFill>
                <a:srgbClr val="FF0000"/>
              </a:solidFill>
              <a:effectLst/>
              <a:uLnTx/>
              <a:uFillTx/>
              <a:ea typeface="+mj-ea"/>
              <a:cs typeface="+mj-cs"/>
            </a:endParaRPr>
          </a:p>
        </p:txBody>
      </p:sp>
    </p:spTree>
    <p:extLst>
      <p:ext uri="{BB962C8B-B14F-4D97-AF65-F5344CB8AC3E}">
        <p14:creationId xmlns:p14="http://schemas.microsoft.com/office/powerpoint/2010/main" val="332252921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1200329"/>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forma </a:t>
            </a:r>
            <a:r>
              <a:rPr lang="en-US" sz="2400" i="1" dirty="0" err="1">
                <a:solidFill>
                  <a:srgbClr val="FFFF00"/>
                </a:solidFill>
                <a:ea typeface="Times New Roman" panose="02020603050405020304" pitchFamily="18" charset="0"/>
                <a:cs typeface="Arial" panose="020B0604020202020204" pitchFamily="34" charset="0"/>
              </a:rPr>
              <a:t>tangor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poteram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tangi</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sed</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quod </a:t>
            </a:r>
            <a:r>
              <a:rPr lang="en-US" sz="2400" i="1" dirty="0" err="1">
                <a:solidFill>
                  <a:srgbClr val="FFFF00"/>
                </a:solidFill>
                <a:ea typeface="Times New Roman" panose="02020603050405020304" pitchFamily="18" charset="0"/>
                <a:cs typeface="Arial" panose="020B0604020202020204" pitchFamily="34" charset="0"/>
              </a:rPr>
              <a:t>adhuc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puer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non me </a:t>
            </a:r>
            <a:r>
              <a:rPr lang="en-US" sz="2400" i="1" dirty="0" err="1">
                <a:solidFill>
                  <a:srgbClr val="FFFF00"/>
                </a:solidFill>
                <a:ea typeface="Times New Roman" panose="02020603050405020304" pitchFamily="18" charset="0"/>
                <a:cs typeface="Arial" panose="020B0604020202020204" pitchFamily="34" charset="0"/>
              </a:rPr>
              <a:t>movet</a:t>
            </a:r>
            <a:r>
              <a:rPr lang="en-US" sz="2400" i="1" dirty="0">
                <a:solidFill>
                  <a:srgbClr val="FFFF00"/>
                </a:solidFill>
                <a:ea typeface="Times New Roman" panose="02020603050405020304" pitchFamily="18" charset="0"/>
                <a:cs typeface="Arial" panose="020B0604020202020204" pitchFamily="34" charset="0"/>
              </a:rPr>
              <a:t> ipse, </a:t>
            </a:r>
            <a:r>
              <a:rPr lang="en-US" sz="2400" i="1" dirty="0" err="1">
                <a:solidFill>
                  <a:srgbClr val="FFFF00"/>
                </a:solidFill>
                <a:ea typeface="Times New Roman" panose="02020603050405020304" pitchFamily="18" charset="0"/>
                <a:cs typeface="Arial" panose="020B0604020202020204" pitchFamily="34" charset="0"/>
              </a:rPr>
              <a:t>sed</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aetas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4954198"/>
            <a:ext cx="11784228" cy="14568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niet word ik door zijn schoonheid geraakt (maar ook door deze kon ik geraakt worden),</a:t>
            </a:r>
          </a:p>
          <a:p>
            <a:pPr>
              <a:spcAft>
                <a:spcPts val="1000"/>
              </a:spcAft>
            </a:pPr>
            <a:r>
              <a:rPr lang="nl-NL" sz="2400" dirty="0">
                <a:solidFill>
                  <a:srgbClr val="00B0F0"/>
                </a:solidFill>
              </a:rPr>
              <a:t>maar omdat hij nog maar een jongen is; zelf raakt hij mij niet, nee zijn leeftijd.</a:t>
            </a:r>
          </a:p>
        </p:txBody>
      </p:sp>
      <p:pic>
        <p:nvPicPr>
          <p:cNvPr id="3074" name="Picture 2" descr="http://atalantaandhippomenes.weebly.com/uploads/1/8/6/7/18672826/2483541_ori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 b="98680" l="1892" r="100000">
                        <a14:foregroundMark x1="84865" y1="21782" x2="91622" y2="14521"/>
                        <a14:foregroundMark x1="90811" y1="15182" x2="95135" y2="6931"/>
                        <a14:foregroundMark x1="89730" y1="42574" x2="92703" y2="54785"/>
                        <a14:backgroundMark x1="74865" y1="97360" x2="77568" y2="87129"/>
                        <a14:backgroundMark x1="95676" y1="7591" x2="95946" y2="15512"/>
                        <a14:backgroundMark x1="78108" y1="19802" x2="79189" y2="26073"/>
                        <a14:backgroundMark x1="75676" y1="67657" x2="74595" y2="70297"/>
                      </a14:backgroundRemoval>
                    </a14:imgEffect>
                  </a14:imgLayer>
                </a14:imgProps>
              </a:ext>
              <a:ext uri="{28A0092B-C50C-407E-A947-70E740481C1C}">
                <a14:useLocalDpi xmlns:a14="http://schemas.microsoft.com/office/drawing/2010/main" val="0"/>
              </a:ext>
            </a:extLst>
          </a:blip>
          <a:srcRect/>
          <a:stretch>
            <a:fillRect/>
          </a:stretch>
        </p:blipFill>
        <p:spPr bwMode="auto">
          <a:xfrm>
            <a:off x="4038600" y="1985999"/>
            <a:ext cx="3524250" cy="288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0028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Quid</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inest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virtus</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mens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interrita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leti</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Quid</a:t>
            </a:r>
            <a:r>
              <a:rPr lang="en-US" sz="2400" i="1" dirty="0">
                <a:solidFill>
                  <a:srgbClr val="FFFF00"/>
                </a:solidFill>
                <a:ea typeface="Times New Roman" panose="02020603050405020304" pitchFamily="18" charset="0"/>
                <a:cs typeface="Arial" panose="020B0604020202020204" pitchFamily="34" charset="0"/>
              </a:rPr>
              <a:t>, quod ab </a:t>
            </a:r>
            <a:r>
              <a:rPr lang="en-US" sz="2400" i="1" dirty="0" err="1">
                <a:solidFill>
                  <a:srgbClr val="FFFF00"/>
                </a:solidFill>
                <a:ea typeface="Times New Roman" panose="02020603050405020304" pitchFamily="18" charset="0"/>
                <a:cs typeface="Arial" panose="020B0604020202020204" pitchFamily="34" charset="0"/>
              </a:rPr>
              <a:t>aequorea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numeratur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origine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quartus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Quid</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amat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tantique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putat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conubia</a:t>
            </a:r>
            <a:r>
              <a:rPr lang="en-US" sz="2400" i="1" dirty="0">
                <a:solidFill>
                  <a:srgbClr val="FFFF00"/>
                </a:solidFill>
                <a:ea typeface="Times New Roman" panose="02020603050405020304" pitchFamily="18" charset="0"/>
                <a:cs typeface="Arial" panose="020B0604020202020204" pitchFamily="34" charset="0"/>
              </a:rPr>
              <a:t> nostra,</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ut</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pereat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fors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illi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dura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negarit</a:t>
            </a:r>
            <a:r>
              <a:rPr lang="en-US" sz="2400" i="1" dirty="0" smtClean="0">
                <a:solidFill>
                  <a:srgbClr val="FFFF00"/>
                </a:solidFill>
                <a:ea typeface="Times New Roman" panose="02020603050405020304" pitchFamily="18" charset="0"/>
                <a:cs typeface="Arial" panose="020B0604020202020204" pitchFamily="34" charset="0"/>
              </a:rPr>
              <a:t>?</a:t>
            </a:r>
            <a:endParaRPr lang="en-US" sz="2400" dirty="0">
              <a:effectLst/>
              <a:ea typeface="Times New Roman" panose="02020603050405020304" pitchFamily="18" charset="0"/>
              <a:cs typeface="Times New Roman" panose="02020603050405020304" pitchFamily="18" charset="0"/>
            </a:endParaRPr>
          </a:p>
        </p:txBody>
      </p:sp>
      <p:sp>
        <p:nvSpPr>
          <p:cNvPr id="3" name="Rechthoek 2"/>
          <p:cNvSpPr/>
          <p:nvPr/>
        </p:nvSpPr>
        <p:spPr>
          <a:xfrm>
            <a:off x="168875" y="3874572"/>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Wat </a:t>
            </a:r>
            <a:r>
              <a:rPr lang="nl-NL" sz="2400" dirty="0">
                <a:solidFill>
                  <a:srgbClr val="00B0F0"/>
                </a:solidFill>
              </a:rPr>
              <a:t>ervan te zeggen, dat moed in hem aanwezig is en een geest zonder doodsangst?</a:t>
            </a:r>
          </a:p>
          <a:p>
            <a:pPr>
              <a:spcAft>
                <a:spcPts val="1000"/>
              </a:spcAft>
            </a:pPr>
            <a:r>
              <a:rPr lang="nl-NL" sz="2400" dirty="0">
                <a:solidFill>
                  <a:srgbClr val="00B0F0"/>
                </a:solidFill>
              </a:rPr>
              <a:t>Wat ervan te zeggen, dat hij als vierde geteld wordt vanaf de afstamming van de zee?</a:t>
            </a:r>
          </a:p>
          <a:p>
            <a:pPr>
              <a:spcAft>
                <a:spcPts val="1000"/>
              </a:spcAft>
            </a:pPr>
            <a:r>
              <a:rPr lang="nl-NL" sz="2400" dirty="0">
                <a:solidFill>
                  <a:srgbClr val="00B0F0"/>
                </a:solidFill>
              </a:rPr>
              <a:t>Wat ervan te zeggen, dat hij van mij houdt en een huwelijk met mij zoveel waard acht,</a:t>
            </a:r>
          </a:p>
          <a:p>
            <a:pPr>
              <a:spcAft>
                <a:spcPts val="1000"/>
              </a:spcAft>
            </a:pPr>
            <a:r>
              <a:rPr lang="nl-NL" sz="2400" dirty="0">
                <a:solidFill>
                  <a:srgbClr val="00B0F0"/>
                </a:solidFill>
              </a:rPr>
              <a:t>dat hij er aan gaat, als het harde lot mij aan hem zal hebben ontzegd/geweigerd</a:t>
            </a:r>
            <a:r>
              <a:rPr lang="nl-NL" sz="2400" dirty="0" smtClean="0">
                <a:solidFill>
                  <a:srgbClr val="00B0F0"/>
                </a:solidFill>
              </a:rPr>
              <a:t>?</a:t>
            </a:r>
            <a:endParaRPr lang="nl-NL" sz="2400" dirty="0">
              <a:solidFill>
                <a:srgbClr val="00B0F0"/>
              </a:solidFill>
            </a:endParaRPr>
          </a:p>
        </p:txBody>
      </p:sp>
    </p:spTree>
    <p:extLst>
      <p:ext uri="{BB962C8B-B14F-4D97-AF65-F5344CB8AC3E}">
        <p14:creationId xmlns:p14="http://schemas.microsoft.com/office/powerpoint/2010/main" val="3975233375"/>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53  </a:t>
            </a:r>
            <a:br>
              <a:rPr lang="nl-NL" sz="3600" dirty="0" smtClean="0">
                <a:solidFill>
                  <a:srgbClr val="FF99FF"/>
                </a:solidFill>
              </a:rPr>
            </a:br>
            <a:r>
              <a:rPr lang="nl-NL" sz="3600" dirty="0" smtClean="0">
                <a:solidFill>
                  <a:srgbClr val="FF99FF"/>
                </a:solidFill>
              </a:rPr>
              <a:t>------</a:t>
            </a:r>
          </a:p>
          <a:p>
            <a:r>
              <a:rPr lang="nl-NL" sz="3200" dirty="0" err="1" smtClean="0">
                <a:solidFill>
                  <a:schemeClr val="bg1"/>
                </a:solidFill>
              </a:rPr>
              <a:t>Hippomenes</a:t>
            </a:r>
            <a:r>
              <a:rPr lang="nl-NL" sz="3200" dirty="0" smtClean="0">
                <a:solidFill>
                  <a:schemeClr val="bg1"/>
                </a:solidFill>
              </a:rPr>
              <a:t> had ook motieven genoemd. Welk noemt zij wel, hij niet?</a:t>
            </a:r>
          </a:p>
          <a:p>
            <a:endParaRPr lang="nl-NL" sz="3200" dirty="0">
              <a:solidFill>
                <a:srgbClr val="92D050"/>
              </a:solidFill>
            </a:endParaRPr>
          </a:p>
          <a:p>
            <a:r>
              <a:rPr lang="nl-NL" sz="3200" dirty="0" smtClean="0">
                <a:solidFill>
                  <a:srgbClr val="92D050"/>
                </a:solidFill>
              </a:rPr>
              <a:t>A	dat hij een mooie serie voorvaderen heeft</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dat hij van haar houdt</a:t>
            </a:r>
          </a:p>
          <a:p>
            <a:endParaRPr lang="nl-NL" sz="3200" dirty="0">
              <a:solidFill>
                <a:srgbClr val="92D050"/>
              </a:solidFill>
            </a:endParaRPr>
          </a:p>
          <a:p>
            <a:r>
              <a:rPr lang="nl-NL" sz="3200" dirty="0" smtClean="0">
                <a:solidFill>
                  <a:srgbClr val="92D050"/>
                </a:solidFill>
              </a:rPr>
              <a:t>C	dat hij wel heel erg dapper is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hij noemt alles, wat zij ook noemt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62674628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Dum </a:t>
            </a:r>
            <a:r>
              <a:rPr lang="en-US" sz="2400" i="1" dirty="0">
                <a:solidFill>
                  <a:srgbClr val="FFFF00"/>
                </a:solidFill>
                <a:ea typeface="Times New Roman" panose="02020603050405020304" pitchFamily="18" charset="0"/>
                <a:cs typeface="Arial" panose="020B0604020202020204" pitchFamily="34" charset="0"/>
              </a:rPr>
              <a:t>licet, </a:t>
            </a:r>
            <a:r>
              <a:rPr lang="en-US" sz="2400" i="1" dirty="0" err="1">
                <a:solidFill>
                  <a:srgbClr val="FFFF00"/>
                </a:solidFill>
                <a:ea typeface="Times New Roman" panose="02020603050405020304" pitchFamily="18" charset="0"/>
                <a:cs typeface="Arial" panose="020B0604020202020204" pitchFamily="34" charset="0"/>
              </a:rPr>
              <a:t>hospes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thalamosque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relinque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cruentos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Coniugium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crudele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meum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nubere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nulla</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nolet</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optari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potes</a:t>
            </a:r>
            <a:r>
              <a:rPr lang="en-US" sz="2400" i="1" dirty="0">
                <a:solidFill>
                  <a:srgbClr val="FFFF00"/>
                </a:solidFill>
                <a:ea typeface="Times New Roman" panose="02020603050405020304" pitchFamily="18" charset="0"/>
                <a:cs typeface="Arial" panose="020B0604020202020204" pitchFamily="34" charset="0"/>
              </a:rPr>
              <a:t> a </a:t>
            </a:r>
            <a:r>
              <a:rPr lang="en-US" sz="2400" i="1" dirty="0" err="1">
                <a:solidFill>
                  <a:srgbClr val="FFFF00"/>
                </a:solidFill>
                <a:ea typeface="Times New Roman" panose="02020603050405020304" pitchFamily="18" charset="0"/>
                <a:cs typeface="Arial" panose="020B0604020202020204" pitchFamily="34" charset="0"/>
              </a:rPr>
              <a:t>sapiente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puella</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Cur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cura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tui</a:t>
            </a:r>
            <a:r>
              <a:rPr lang="en-US" sz="2400" i="1" dirty="0">
                <a:solidFill>
                  <a:srgbClr val="FFFF00"/>
                </a:solidFill>
                <a:ea typeface="Times New Roman" panose="02020603050405020304" pitchFamily="18" charset="0"/>
                <a:cs typeface="Arial" panose="020B0604020202020204" pitchFamily="34" charset="0"/>
              </a:rPr>
              <a:t> tot </a:t>
            </a:r>
            <a:r>
              <a:rPr lang="en-US" sz="2400" i="1" dirty="0" err="1">
                <a:solidFill>
                  <a:srgbClr val="FFFF00"/>
                </a:solidFill>
                <a:ea typeface="Times New Roman" panose="02020603050405020304" pitchFamily="18" charset="0"/>
                <a:cs typeface="Arial" panose="020B0604020202020204" pitchFamily="34" charset="0"/>
              </a:rPr>
              <a:t>iam</a:t>
            </a:r>
            <a:r>
              <a:rPr lang="en-US" sz="2400" i="1" dirty="0">
                <a:solidFill>
                  <a:srgbClr val="FFFF00"/>
                </a:solidFill>
                <a:ea typeface="Times New Roman" panose="02020603050405020304" pitchFamily="18" charset="0"/>
                <a:cs typeface="Arial" panose="020B0604020202020204" pitchFamily="34" charset="0"/>
              </a:rPr>
              <a:t> ante </a:t>
            </a:r>
            <a:r>
              <a:rPr lang="en-US" sz="2400" i="1" dirty="0" err="1">
                <a:solidFill>
                  <a:srgbClr val="FFFF00"/>
                </a:solidFill>
                <a:ea typeface="Times New Roman" panose="02020603050405020304" pitchFamily="18" charset="0"/>
                <a:cs typeface="Arial" panose="020B0604020202020204" pitchFamily="34" charset="0"/>
              </a:rPr>
              <a:t>peremptis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4263343"/>
            <a:ext cx="11841893"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Zolang </a:t>
            </a:r>
            <a:r>
              <a:rPr lang="nl-NL" sz="2400" dirty="0">
                <a:solidFill>
                  <a:srgbClr val="FF33CC"/>
                </a:solidFill>
              </a:rPr>
              <a:t>het geoorloofd is, vreemdeling, ga dan weg en zie af van een bloedig huwelijk</a:t>
            </a:r>
            <a:r>
              <a:rPr lang="nl-NL" sz="2400" dirty="0" smtClean="0">
                <a:solidFill>
                  <a:srgbClr val="FF33CC"/>
                </a:solidFill>
              </a:rPr>
              <a:t>. Een </a:t>
            </a:r>
            <a:r>
              <a:rPr lang="nl-NL" sz="2400" dirty="0">
                <a:solidFill>
                  <a:srgbClr val="FF33CC"/>
                </a:solidFill>
              </a:rPr>
              <a:t>huwelijk met mij is wreed; geen enkel meisje zal niet met jou </a:t>
            </a:r>
            <a:r>
              <a:rPr lang="nl-NL" sz="2400" dirty="0" smtClean="0">
                <a:solidFill>
                  <a:srgbClr val="FF33CC"/>
                </a:solidFill>
              </a:rPr>
              <a:t>willen trouwen</a:t>
            </a:r>
            <a:r>
              <a:rPr lang="nl-NL" sz="2400" dirty="0">
                <a:solidFill>
                  <a:srgbClr val="FF33CC"/>
                </a:solidFill>
              </a:rPr>
              <a:t>, en jij kunt gewenst worden door een verstandig meisje</a:t>
            </a:r>
            <a:r>
              <a:rPr lang="nl-NL" sz="2400" dirty="0" smtClean="0">
                <a:solidFill>
                  <a:srgbClr val="FF33CC"/>
                </a:solidFill>
              </a:rPr>
              <a:t>. Waarom </a:t>
            </a:r>
            <a:r>
              <a:rPr lang="nl-NL" sz="2400" dirty="0">
                <a:solidFill>
                  <a:srgbClr val="FF33CC"/>
                </a:solidFill>
              </a:rPr>
              <a:t>heb ik toch zorg voor jou, nu er tevoren al zovelen gedood zijn?</a:t>
            </a:r>
          </a:p>
        </p:txBody>
      </p:sp>
    </p:spTree>
    <p:extLst>
      <p:ext uri="{BB962C8B-B14F-4D97-AF65-F5344CB8AC3E}">
        <p14:creationId xmlns:p14="http://schemas.microsoft.com/office/powerpoint/2010/main" val="227210711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6536726" cy="2862322"/>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Viderit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Intereat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quoniam</a:t>
            </a:r>
            <a:r>
              <a:rPr lang="en-US" sz="2400" i="1" dirty="0">
                <a:solidFill>
                  <a:srgbClr val="FFFF00"/>
                </a:solidFill>
                <a:ea typeface="Times New Roman" panose="02020603050405020304" pitchFamily="18" charset="0"/>
                <a:cs typeface="Arial" panose="020B0604020202020204" pitchFamily="34" charset="0"/>
              </a:rPr>
              <a:t> tot </a:t>
            </a:r>
            <a:r>
              <a:rPr lang="en-US" sz="2400" i="1" dirty="0" err="1">
                <a:solidFill>
                  <a:srgbClr val="FFFF00"/>
                </a:solidFill>
                <a:ea typeface="Times New Roman" panose="02020603050405020304" pitchFamily="18" charset="0"/>
                <a:cs typeface="Arial" panose="020B0604020202020204" pitchFamily="34" charset="0"/>
              </a:rPr>
              <a:t>caede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procorum</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admonitus</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agiturque</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taedia</a:t>
            </a:r>
            <a:r>
              <a:rPr lang="en-US" sz="2400" i="1" dirty="0">
                <a:solidFill>
                  <a:srgbClr val="FFFF00"/>
                </a:solidFill>
                <a:ea typeface="Times New Roman" panose="02020603050405020304" pitchFamily="18" charset="0"/>
                <a:cs typeface="Arial" panose="020B0604020202020204" pitchFamily="34" charset="0"/>
              </a:rPr>
              <a:t> vitae.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Occidet</a:t>
            </a:r>
            <a:r>
              <a:rPr lang="en-US" sz="2400" i="1" dirty="0">
                <a:solidFill>
                  <a:srgbClr val="FFFF00"/>
                </a:solidFill>
                <a:ea typeface="Times New Roman" panose="02020603050405020304" pitchFamily="18" charset="0"/>
                <a:cs typeface="Arial" panose="020B0604020202020204" pitchFamily="34" charset="0"/>
              </a:rPr>
              <a:t> hic </a:t>
            </a:r>
            <a:r>
              <a:rPr lang="en-US" sz="2400" i="1" dirty="0" err="1">
                <a:solidFill>
                  <a:srgbClr val="FFFF00"/>
                </a:solidFill>
                <a:ea typeface="Times New Roman" panose="02020603050405020304" pitchFamily="18" charset="0"/>
                <a:cs typeface="Arial" panose="020B0604020202020204" pitchFamily="34" charset="0"/>
              </a:rPr>
              <a:t>igitur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voluit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vivere</a:t>
            </a:r>
            <a:r>
              <a:rPr lang="en-US" sz="2400" i="1" dirty="0">
                <a:solidFill>
                  <a:srgbClr val="FFFF00"/>
                </a:solidFill>
                <a:ea typeface="Times New Roman" panose="02020603050405020304" pitchFamily="18" charset="0"/>
                <a:cs typeface="Arial" panose="020B0604020202020204" pitchFamily="34" charset="0"/>
              </a:rPr>
              <a:t> mecum,</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indignamque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pretium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patietur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amoris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Non </a:t>
            </a:r>
            <a:r>
              <a:rPr lang="en-US" sz="2400" i="1" dirty="0" err="1">
                <a:solidFill>
                  <a:srgbClr val="FFFF00"/>
                </a:solidFill>
                <a:ea typeface="Times New Roman" panose="02020603050405020304" pitchFamily="18" charset="0"/>
                <a:cs typeface="Arial" panose="020B0604020202020204" pitchFamily="34" charset="0"/>
              </a:rPr>
              <a:t>erit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invidiae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victoria</a:t>
            </a:r>
            <a:r>
              <a:rPr lang="en-US" sz="2400" i="1" dirty="0">
                <a:solidFill>
                  <a:srgbClr val="FFFF00"/>
                </a:solidFill>
                <a:ea typeface="Times New Roman" panose="02020603050405020304" pitchFamily="18" charset="0"/>
                <a:cs typeface="Arial" panose="020B0604020202020204" pitchFamily="34" charset="0"/>
              </a:rPr>
              <a:t> nostra </a:t>
            </a:r>
            <a:r>
              <a:rPr lang="en-US" sz="2400" i="1" dirty="0" err="1">
                <a:solidFill>
                  <a:srgbClr val="FFFF00"/>
                </a:solidFill>
                <a:ea typeface="Times New Roman" panose="02020603050405020304" pitchFamily="18" charset="0"/>
                <a:cs typeface="Arial" panose="020B0604020202020204" pitchFamily="34" charset="0"/>
              </a:rPr>
              <a:t>ferendae</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4" y="3625729"/>
            <a:ext cx="11858369"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Laat </a:t>
            </a:r>
            <a:r>
              <a:rPr lang="nl-NL" sz="2400" dirty="0">
                <a:solidFill>
                  <a:srgbClr val="00B0F0"/>
                </a:solidFill>
              </a:rPr>
              <a:t>hij het maar bekijken! Laat hij maar omkomen, aangezien hij door de moord op </a:t>
            </a:r>
            <a:r>
              <a:rPr lang="nl-NL" sz="2400" dirty="0" smtClean="0">
                <a:solidFill>
                  <a:srgbClr val="00B0F0"/>
                </a:solidFill>
              </a:rPr>
              <a:t>zoveel</a:t>
            </a:r>
          </a:p>
          <a:p>
            <a:pPr>
              <a:spcAft>
                <a:spcPts val="1000"/>
              </a:spcAft>
            </a:pPr>
            <a:r>
              <a:rPr lang="nl-NL" sz="2400" dirty="0" smtClean="0">
                <a:solidFill>
                  <a:srgbClr val="00B0F0"/>
                </a:solidFill>
              </a:rPr>
              <a:t>minnaars </a:t>
            </a:r>
            <a:r>
              <a:rPr lang="nl-NL" sz="2400" dirty="0">
                <a:solidFill>
                  <a:srgbClr val="00B0F0"/>
                </a:solidFill>
              </a:rPr>
              <a:t>niet gewaarschuwd is en naar de afkeer van het leven geleid wordt.</a:t>
            </a:r>
          </a:p>
          <a:p>
            <a:pPr>
              <a:spcAft>
                <a:spcPts val="1000"/>
              </a:spcAft>
            </a:pPr>
            <a:r>
              <a:rPr lang="nl-NL" sz="2400" dirty="0">
                <a:solidFill>
                  <a:srgbClr val="00B0F0"/>
                </a:solidFill>
              </a:rPr>
              <a:t>Zal deze dus sterven, omdat hij met mij wilde leven,</a:t>
            </a:r>
          </a:p>
          <a:p>
            <a:pPr>
              <a:spcAft>
                <a:spcPts val="1000"/>
              </a:spcAft>
            </a:pPr>
            <a:r>
              <a:rPr lang="nl-NL" sz="2400" dirty="0">
                <a:solidFill>
                  <a:srgbClr val="00B0F0"/>
                </a:solidFill>
              </a:rPr>
              <a:t>en zal hij een onverdiende dood als prijs voor zijn liefde accepteren?</a:t>
            </a:r>
          </a:p>
          <a:p>
            <a:pPr>
              <a:spcAft>
                <a:spcPts val="1000"/>
              </a:spcAft>
            </a:pPr>
            <a:r>
              <a:rPr lang="nl-NL" sz="2400" dirty="0">
                <a:solidFill>
                  <a:srgbClr val="00B0F0"/>
                </a:solidFill>
              </a:rPr>
              <a:t>Mijn overwinning zal van een niet te verdragen/ondraaglijke haat zijn.</a:t>
            </a:r>
          </a:p>
        </p:txBody>
      </p:sp>
      <p:pic>
        <p:nvPicPr>
          <p:cNvPr id="7" name="Afbeelding 6"/>
          <p:cNvPicPr>
            <a:picLocks noChangeAspect="1"/>
          </p:cNvPicPr>
          <p:nvPr/>
        </p:nvPicPr>
        <p:blipFill rotWithShape="1">
          <a:blip r:embed="rId3"/>
          <a:srcRect l="7397" t="8766" r="8311" b="18877"/>
          <a:stretch/>
        </p:blipFill>
        <p:spPr>
          <a:xfrm>
            <a:off x="7002162" y="376716"/>
            <a:ext cx="3797643" cy="2446639"/>
          </a:xfrm>
          <a:prstGeom prst="rect">
            <a:avLst/>
          </a:prstGeom>
        </p:spPr>
      </p:pic>
      <p:sp>
        <p:nvSpPr>
          <p:cNvPr id="9" name="Stroomdiagram: Proces 8"/>
          <p:cNvSpPr/>
          <p:nvPr/>
        </p:nvSpPr>
        <p:spPr>
          <a:xfrm>
            <a:off x="6874476" y="2708652"/>
            <a:ext cx="4184822" cy="594532"/>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In die appel zit geen vitamine C hoor…</a:t>
            </a:r>
            <a:endParaRPr lang="en-US" sz="2000" dirty="0"/>
          </a:p>
        </p:txBody>
      </p:sp>
    </p:spTree>
    <p:extLst>
      <p:ext uri="{BB962C8B-B14F-4D97-AF65-F5344CB8AC3E}">
        <p14:creationId xmlns:p14="http://schemas.microsoft.com/office/powerpoint/2010/main" val="125240287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Sed</a:t>
            </a:r>
            <a:r>
              <a:rPr lang="en-US" sz="2400" i="1" dirty="0">
                <a:solidFill>
                  <a:srgbClr val="FFFF00"/>
                </a:solidFill>
                <a:ea typeface="Times New Roman" panose="02020603050405020304" pitchFamily="18" charset="0"/>
                <a:cs typeface="Arial" panose="020B0604020202020204" pitchFamily="34" charset="0"/>
              </a:rPr>
              <a:t> non culpa mea est. </a:t>
            </a:r>
            <a:r>
              <a:rPr lang="en-US" sz="2400" i="1" dirty="0" err="1">
                <a:solidFill>
                  <a:srgbClr val="FFFF00"/>
                </a:solidFill>
                <a:ea typeface="Times New Roman" panose="02020603050405020304" pitchFamily="18" charset="0"/>
                <a:cs typeface="Arial" panose="020B0604020202020204" pitchFamily="34" charset="0"/>
              </a:rPr>
              <a:t>Utinam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desistere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velles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aut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quoniam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demens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utinam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velocior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esses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At quam </a:t>
            </a:r>
            <a:r>
              <a:rPr lang="en-US" sz="2400" i="1" dirty="0" err="1">
                <a:solidFill>
                  <a:srgbClr val="FFFF00"/>
                </a:solidFill>
                <a:ea typeface="Times New Roman" panose="02020603050405020304" pitchFamily="18" charset="0"/>
                <a:cs typeface="Arial" panose="020B0604020202020204" pitchFamily="34" charset="0"/>
              </a:rPr>
              <a:t>virgineus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puerili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vultus</a:t>
            </a:r>
            <a:r>
              <a:rPr lang="en-US" sz="2400" i="1" dirty="0">
                <a:solidFill>
                  <a:srgbClr val="FFFF00"/>
                </a:solidFill>
                <a:ea typeface="Times New Roman" panose="02020603050405020304" pitchFamily="18" charset="0"/>
                <a:cs typeface="Arial" panose="020B0604020202020204" pitchFamily="34" charset="0"/>
              </a:rPr>
              <a:t> in ore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A! Miser </a:t>
            </a:r>
            <a:r>
              <a:rPr lang="en-US" sz="2400" i="1" dirty="0" err="1">
                <a:solidFill>
                  <a:srgbClr val="FFFF00"/>
                </a:solidFill>
                <a:ea typeface="Times New Roman" panose="02020603050405020304" pitchFamily="18" charset="0"/>
                <a:cs typeface="Arial" panose="020B0604020202020204" pitchFamily="34" charset="0"/>
              </a:rPr>
              <a:t>Hippomene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nollem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visa </a:t>
            </a:r>
            <a:r>
              <a:rPr lang="en-US" sz="2400" i="1" dirty="0" err="1">
                <a:solidFill>
                  <a:srgbClr val="FFFF00"/>
                </a:solidFill>
                <a:ea typeface="Times New Roman" panose="02020603050405020304" pitchFamily="18" charset="0"/>
                <a:cs typeface="Arial" panose="020B0604020202020204" pitchFamily="34" charset="0"/>
              </a:rPr>
              <a:t>fuissem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4518717"/>
            <a:ext cx="11841893"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Maar </a:t>
            </a:r>
            <a:r>
              <a:rPr lang="nl-NL" sz="2400" dirty="0">
                <a:solidFill>
                  <a:srgbClr val="FF33CC"/>
                </a:solidFill>
              </a:rPr>
              <a:t>het is niet mijn schuld. Oh, wilde jij er maar van afzien</a:t>
            </a:r>
            <a:r>
              <a:rPr lang="nl-NL" sz="2400" dirty="0" smtClean="0">
                <a:solidFill>
                  <a:srgbClr val="FF33CC"/>
                </a:solidFill>
              </a:rPr>
              <a:t>, of</a:t>
            </a:r>
            <a:r>
              <a:rPr lang="nl-NL" sz="2400" dirty="0">
                <a:solidFill>
                  <a:srgbClr val="FF33CC"/>
                </a:solidFill>
              </a:rPr>
              <a:t>, aangezien je verdwaasd bent, oh was je maar sneller</a:t>
            </a:r>
            <a:r>
              <a:rPr lang="nl-NL" sz="2400" dirty="0" smtClean="0">
                <a:solidFill>
                  <a:srgbClr val="FF33CC"/>
                </a:solidFill>
              </a:rPr>
              <a:t>! Maar </a:t>
            </a:r>
            <a:r>
              <a:rPr lang="nl-NL" sz="2400" dirty="0">
                <a:solidFill>
                  <a:srgbClr val="FF33CC"/>
                </a:solidFill>
              </a:rPr>
              <a:t>wat een maagdelijke blik is er op je jongensgezicht</a:t>
            </a:r>
            <a:r>
              <a:rPr lang="nl-NL" sz="2400" dirty="0" smtClean="0">
                <a:solidFill>
                  <a:srgbClr val="FF33CC"/>
                </a:solidFill>
              </a:rPr>
              <a:t>! Ach</a:t>
            </a:r>
            <a:r>
              <a:rPr lang="nl-NL" sz="2400" dirty="0">
                <a:solidFill>
                  <a:srgbClr val="FF33CC"/>
                </a:solidFill>
              </a:rPr>
              <a:t>! Arme </a:t>
            </a:r>
            <a:r>
              <a:rPr lang="nl-NL" sz="2400" dirty="0" err="1">
                <a:solidFill>
                  <a:srgbClr val="FF33CC"/>
                </a:solidFill>
              </a:rPr>
              <a:t>Hippomenes</a:t>
            </a:r>
            <a:r>
              <a:rPr lang="nl-NL" sz="2400" dirty="0">
                <a:solidFill>
                  <a:srgbClr val="FF33CC"/>
                </a:solidFill>
              </a:rPr>
              <a:t>, ik zou niet willen dat ik door je was gezien!</a:t>
            </a:r>
          </a:p>
        </p:txBody>
      </p:sp>
    </p:spTree>
    <p:extLst>
      <p:ext uri="{BB962C8B-B14F-4D97-AF65-F5344CB8AC3E}">
        <p14:creationId xmlns:p14="http://schemas.microsoft.com/office/powerpoint/2010/main" val="126049850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862322"/>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Vivere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dignus</a:t>
            </a:r>
            <a:r>
              <a:rPr lang="en-US" sz="2400" i="1" dirty="0">
                <a:solidFill>
                  <a:srgbClr val="FFFF00"/>
                </a:solidFill>
                <a:ea typeface="Times New Roman" panose="02020603050405020304" pitchFamily="18" charset="0"/>
                <a:cs typeface="Arial" panose="020B0604020202020204" pitchFamily="34" charset="0"/>
              </a:rPr>
              <a:t> eras. Quod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felicior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essem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coniugium</a:t>
            </a:r>
            <a:r>
              <a:rPr lang="en-US" sz="2400" i="1" dirty="0">
                <a:solidFill>
                  <a:srgbClr val="FFFF00"/>
                </a:solidFill>
                <a:ea typeface="Times New Roman" panose="02020603050405020304" pitchFamily="18" charset="0"/>
                <a:cs typeface="Arial" panose="020B0604020202020204" pitchFamily="34" charset="0"/>
              </a:rPr>
              <a:t> fata </a:t>
            </a:r>
            <a:r>
              <a:rPr lang="en-US" sz="2400" i="1" dirty="0" err="1">
                <a:solidFill>
                  <a:srgbClr val="FFFF00"/>
                </a:solidFill>
                <a:ea typeface="Times New Roman" panose="02020603050405020304" pitchFamily="18" charset="0"/>
                <a:cs typeface="Arial" panose="020B0604020202020204" pitchFamily="34" charset="0"/>
              </a:rPr>
              <a:t>importuna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negarent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unus</a:t>
            </a:r>
            <a:r>
              <a:rPr lang="en-US" sz="2400" i="1" dirty="0">
                <a:solidFill>
                  <a:srgbClr val="FFFF00"/>
                </a:solidFill>
                <a:ea typeface="Times New Roman" panose="02020603050405020304" pitchFamily="18" charset="0"/>
                <a:cs typeface="Arial" panose="020B0604020202020204" pitchFamily="34" charset="0"/>
              </a:rPr>
              <a:t> eras, cum quo </a:t>
            </a:r>
            <a:r>
              <a:rPr lang="en-US" sz="2400" i="1" dirty="0" err="1">
                <a:solidFill>
                  <a:srgbClr val="FFFF00"/>
                </a:solidFill>
                <a:ea typeface="Times New Roman" panose="02020603050405020304" pitchFamily="18" charset="0"/>
                <a:cs typeface="Arial" panose="020B0604020202020204" pitchFamily="34" charset="0"/>
              </a:rPr>
              <a:t>sociare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cubilia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vellem</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chemeClr val="bg1"/>
                </a:solidFill>
                <a:ea typeface="Times New Roman" panose="02020603050405020304" pitchFamily="18" charset="0"/>
                <a:cs typeface="Arial" panose="020B0604020202020204" pitchFamily="34" charset="0"/>
              </a:rPr>
              <a:t>Dixerat</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utque</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rudis</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primoque</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cupidine</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tacta</a:t>
            </a:r>
            <a:r>
              <a:rPr lang="en-US" sz="2400" dirty="0">
                <a:solidFill>
                  <a:schemeClr val="bg1"/>
                </a:solidFill>
                <a:ea typeface="Times New Roman" panose="02020603050405020304" pitchFamily="18" charset="0"/>
                <a:cs typeface="Arial" panose="020B0604020202020204" pitchFamily="34" charset="0"/>
              </a:rPr>
              <a:t>,</a:t>
            </a:r>
            <a:endParaRPr lang="en-US" sz="2400" dirty="0">
              <a:solidFill>
                <a:schemeClr val="bg1"/>
              </a:solidFill>
              <a:ea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ea typeface="Times New Roman" panose="02020603050405020304" pitchFamily="18" charset="0"/>
                <a:cs typeface="Arial" panose="020B0604020202020204" pitchFamily="34" charset="0"/>
              </a:rPr>
              <a:t>quod </a:t>
            </a:r>
            <a:r>
              <a:rPr lang="en-US" sz="2400" dirty="0" err="1">
                <a:solidFill>
                  <a:schemeClr val="bg1"/>
                </a:solidFill>
                <a:ea typeface="Times New Roman" panose="02020603050405020304" pitchFamily="18" charset="0"/>
                <a:cs typeface="Arial" panose="020B0604020202020204" pitchFamily="34" charset="0"/>
              </a:rPr>
              <a:t>facit</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ignorans</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amat</a:t>
            </a:r>
            <a:r>
              <a:rPr lang="en-US" sz="2400" dirty="0">
                <a:solidFill>
                  <a:schemeClr val="bg1"/>
                </a:solidFill>
                <a:ea typeface="Times New Roman" panose="02020603050405020304" pitchFamily="18" charset="0"/>
                <a:cs typeface="Arial" panose="020B0604020202020204" pitchFamily="34" charset="0"/>
              </a:rPr>
              <a:t> et non </a:t>
            </a:r>
            <a:r>
              <a:rPr lang="en-US" sz="2400" dirty="0" err="1">
                <a:solidFill>
                  <a:schemeClr val="bg1"/>
                </a:solidFill>
                <a:ea typeface="Times New Roman" panose="02020603050405020304" pitchFamily="18" charset="0"/>
                <a:cs typeface="Arial" panose="020B0604020202020204" pitchFamily="34" charset="0"/>
              </a:rPr>
              <a:t>sentit</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amorem</a:t>
            </a:r>
            <a:r>
              <a:rPr lang="en-US" sz="2400" dirty="0">
                <a:solidFill>
                  <a:schemeClr val="bg1"/>
                </a:solidFill>
                <a:ea typeface="Times New Roman" panose="02020603050405020304" pitchFamily="18" charset="0"/>
                <a:cs typeface="Arial" panose="020B0604020202020204" pitchFamily="34" charset="0"/>
              </a:rPr>
              <a:t>.</a:t>
            </a:r>
            <a:endParaRPr lang="en-US" sz="2400" dirty="0">
              <a:solidFill>
                <a:schemeClr val="bg1"/>
              </a:solidFill>
            </a:endParaRPr>
          </a:p>
        </p:txBody>
      </p:sp>
      <p:sp>
        <p:nvSpPr>
          <p:cNvPr id="3" name="Rechthoek 2"/>
          <p:cNvSpPr/>
          <p:nvPr/>
        </p:nvSpPr>
        <p:spPr>
          <a:xfrm>
            <a:off x="168875" y="3646690"/>
            <a:ext cx="11866606"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Je </a:t>
            </a:r>
            <a:r>
              <a:rPr lang="nl-NL" sz="2400" dirty="0">
                <a:solidFill>
                  <a:srgbClr val="00B0F0"/>
                </a:solidFill>
              </a:rPr>
              <a:t>verdiende het om te leven/in leven te blijven. Maar als ik gelukkiger zou zijn,</a:t>
            </a:r>
          </a:p>
          <a:p>
            <a:pPr>
              <a:spcAft>
                <a:spcPts val="1000"/>
              </a:spcAft>
            </a:pPr>
            <a:r>
              <a:rPr lang="nl-NL" sz="2400" dirty="0">
                <a:solidFill>
                  <a:srgbClr val="00B0F0"/>
                </a:solidFill>
              </a:rPr>
              <a:t>en het lot mij niet het huwelijk zou ontzeggen/weigeren,</a:t>
            </a:r>
          </a:p>
          <a:p>
            <a:pPr>
              <a:spcAft>
                <a:spcPts val="1000"/>
              </a:spcAft>
            </a:pPr>
            <a:r>
              <a:rPr lang="nl-NL" sz="2400" dirty="0">
                <a:solidFill>
                  <a:srgbClr val="00B0F0"/>
                </a:solidFill>
              </a:rPr>
              <a:t>dan was jij de enige, met wie ik het huwelijksbed zou willen delen."</a:t>
            </a:r>
          </a:p>
          <a:p>
            <a:pPr>
              <a:spcAft>
                <a:spcPts val="1000"/>
              </a:spcAft>
            </a:pPr>
            <a:r>
              <a:rPr lang="nl-NL" sz="2400" dirty="0">
                <a:solidFill>
                  <a:srgbClr val="00B0F0"/>
                </a:solidFill>
              </a:rPr>
              <a:t>Zij had gesproken, en als een onervarene en voor het eerst geraakt door verlangen,</a:t>
            </a:r>
          </a:p>
          <a:p>
            <a:pPr>
              <a:spcAft>
                <a:spcPts val="1000"/>
              </a:spcAft>
            </a:pPr>
            <a:r>
              <a:rPr lang="nl-NL" sz="2400" dirty="0">
                <a:solidFill>
                  <a:srgbClr val="00B0F0"/>
                </a:solidFill>
              </a:rPr>
              <a:t>is zij, niet beseffend wat ze doet, verliefd en zij voelt de liefde niet. </a:t>
            </a:r>
          </a:p>
        </p:txBody>
      </p:sp>
    </p:spTree>
    <p:extLst>
      <p:ext uri="{BB962C8B-B14F-4D97-AF65-F5344CB8AC3E}">
        <p14:creationId xmlns:p14="http://schemas.microsoft.com/office/powerpoint/2010/main" val="356469887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Tegen wie praat Atalanta de hele tijd, althans het merendeel ervan?</a:t>
            </a:r>
          </a:p>
          <a:p>
            <a:endParaRPr lang="nl-NL" sz="3200" dirty="0">
              <a:solidFill>
                <a:srgbClr val="92D050"/>
              </a:solidFill>
            </a:endParaRPr>
          </a:p>
          <a:p>
            <a:r>
              <a:rPr lang="nl-NL" sz="3200" dirty="0" smtClean="0">
                <a:solidFill>
                  <a:srgbClr val="92D050"/>
                </a:solidFill>
              </a:rPr>
              <a:t>A	hallo! Tegen </a:t>
            </a:r>
            <a:r>
              <a:rPr lang="nl-NL" sz="3200" dirty="0" err="1" smtClean="0">
                <a:solidFill>
                  <a:srgbClr val="92D050"/>
                </a:solidFill>
              </a:rPr>
              <a:t>Hippomenes</a:t>
            </a:r>
            <a:r>
              <a:rPr lang="nl-NL" sz="3200" dirty="0" smtClean="0">
                <a:solidFill>
                  <a:srgbClr val="92D050"/>
                </a:solidFill>
              </a:rPr>
              <a:t>! Zijn we wakker?</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tegen de verteller die nieuwsgierig is naar zijn eigen verhaal</a:t>
            </a:r>
          </a:p>
          <a:p>
            <a:endParaRPr lang="nl-NL" sz="3200" dirty="0">
              <a:solidFill>
                <a:srgbClr val="92D050"/>
              </a:solidFill>
            </a:endParaRPr>
          </a:p>
          <a:p>
            <a:r>
              <a:rPr lang="nl-NL" sz="3200" dirty="0" smtClean="0">
                <a:solidFill>
                  <a:srgbClr val="92D050"/>
                </a:solidFill>
              </a:rPr>
              <a:t>C	tegen de scheidsrechter die ze wil beïnvloeden: tja, een vrouw</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tegen zichzelf: het is een monologue  intérieur</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7884690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dirty="0" err="1">
                <a:solidFill>
                  <a:srgbClr val="FFFFFF"/>
                </a:solidFill>
                <a:ea typeface="Times New Roman" panose="02020603050405020304" pitchFamily="18" charset="0"/>
                <a:cs typeface="Arial" panose="020B0604020202020204" pitchFamily="34" charset="0"/>
              </a:rPr>
              <a:t>Iam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solitos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poscunt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populusque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paterque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cum me </a:t>
            </a:r>
            <a:r>
              <a:rPr lang="en-US" sz="2400" dirty="0" err="1">
                <a:solidFill>
                  <a:srgbClr val="FFFFFF"/>
                </a:solidFill>
                <a:ea typeface="Times New Roman" panose="02020603050405020304" pitchFamily="18" charset="0"/>
                <a:cs typeface="Arial" panose="020B0604020202020204" pitchFamily="34" charset="0"/>
              </a:rPr>
              <a:t>sollicita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proles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Neptunia</a:t>
            </a:r>
            <a:r>
              <a:rPr lang="en-US" sz="2400" dirty="0">
                <a:solidFill>
                  <a:srgbClr val="FFFFFF"/>
                </a:solidFill>
                <a:ea typeface="Times New Roman" panose="02020603050405020304" pitchFamily="18" charset="0"/>
                <a:cs typeface="Arial" panose="020B0604020202020204" pitchFamily="34" charset="0"/>
              </a:rPr>
              <a:t> voce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invocat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Hippomenes</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Cytherea</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que</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comprecor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ausis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adsit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nostris</a:t>
            </a:r>
            <a:r>
              <a:rPr lang="en-US" sz="2400" i="1" dirty="0">
                <a:solidFill>
                  <a:srgbClr val="FFFF00"/>
                </a:solidFill>
                <a:ea typeface="Times New Roman" panose="02020603050405020304" pitchFamily="18" charset="0"/>
                <a:cs typeface="Arial" panose="020B0604020202020204" pitchFamily="34" charset="0"/>
              </a:rPr>
              <a:t> et quos </a:t>
            </a:r>
            <a:r>
              <a:rPr lang="en-US" sz="2400" i="1" dirty="0" err="1">
                <a:solidFill>
                  <a:srgbClr val="FFFF00"/>
                </a:solidFill>
                <a:ea typeface="Times New Roman" panose="02020603050405020304" pitchFamily="18" charset="0"/>
                <a:cs typeface="Arial" panose="020B0604020202020204" pitchFamily="34" charset="0"/>
              </a:rPr>
              <a:t>dedit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adiuvet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ignes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7845" y="3871435"/>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t>
            </a:r>
            <a:r>
              <a:rPr lang="nl-NL" sz="2400" dirty="0">
                <a:solidFill>
                  <a:srgbClr val="00B0F0"/>
                </a:solidFill>
              </a:rPr>
              <a:t>Én het volk én haar vader vragen al om de gebruikelijke races,</a:t>
            </a:r>
          </a:p>
          <a:p>
            <a:pPr>
              <a:spcAft>
                <a:spcPts val="1000"/>
              </a:spcAft>
            </a:pPr>
            <a:r>
              <a:rPr lang="nl-NL" sz="2400" dirty="0">
                <a:solidFill>
                  <a:srgbClr val="00B0F0"/>
                </a:solidFill>
              </a:rPr>
              <a:t>wanneer Neptunus' nakomeling </a:t>
            </a:r>
            <a:r>
              <a:rPr lang="nl-NL" sz="2400" dirty="0" err="1">
                <a:solidFill>
                  <a:srgbClr val="00B0F0"/>
                </a:solidFill>
              </a:rPr>
              <a:t>Hippomenes</a:t>
            </a:r>
            <a:r>
              <a:rPr lang="nl-NL" sz="2400" dirty="0">
                <a:solidFill>
                  <a:srgbClr val="00B0F0"/>
                </a:solidFill>
              </a:rPr>
              <a:t> mij met bezorgde stem </a:t>
            </a:r>
          </a:p>
          <a:p>
            <a:pPr>
              <a:spcAft>
                <a:spcPts val="1000"/>
              </a:spcAft>
            </a:pPr>
            <a:r>
              <a:rPr lang="nl-NL" sz="2400" dirty="0">
                <a:solidFill>
                  <a:srgbClr val="00B0F0"/>
                </a:solidFill>
              </a:rPr>
              <a:t>aanroept en zegt "Laat/moge de godin van </a:t>
            </a:r>
            <a:r>
              <a:rPr lang="nl-NL" sz="2400" dirty="0" err="1">
                <a:solidFill>
                  <a:srgbClr val="00B0F0"/>
                </a:solidFill>
              </a:rPr>
              <a:t>Cythera</a:t>
            </a:r>
            <a:r>
              <a:rPr lang="nl-NL" sz="2400" dirty="0">
                <a:solidFill>
                  <a:srgbClr val="00B0F0"/>
                </a:solidFill>
              </a:rPr>
              <a:t>, ik smeek het, mijn</a:t>
            </a:r>
          </a:p>
          <a:p>
            <a:pPr>
              <a:spcAft>
                <a:spcPts val="1000"/>
              </a:spcAft>
            </a:pPr>
            <a:r>
              <a:rPr lang="nl-NL" sz="2400" dirty="0">
                <a:solidFill>
                  <a:srgbClr val="00B0F0"/>
                </a:solidFill>
              </a:rPr>
              <a:t>onderneming bijstaan en laat zij het vuur dat ze gegeven heeft helpen."</a:t>
            </a:r>
          </a:p>
        </p:txBody>
      </p:sp>
    </p:spTree>
    <p:extLst>
      <p:ext uri="{BB962C8B-B14F-4D97-AF65-F5344CB8AC3E}">
        <p14:creationId xmlns:p14="http://schemas.microsoft.com/office/powerpoint/2010/main" val="70166084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199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vertelt dit verhaal en wat voor vertelsituatie hebben we hier?</a:t>
            </a:r>
          </a:p>
          <a:p>
            <a:endParaRPr lang="nl-NL" sz="3200" dirty="0">
              <a:solidFill>
                <a:srgbClr val="92D050"/>
              </a:solidFill>
            </a:endParaRPr>
          </a:p>
          <a:p>
            <a:r>
              <a:rPr lang="nl-NL" sz="3200" dirty="0" smtClean="0">
                <a:solidFill>
                  <a:srgbClr val="92D050"/>
                </a:solidFill>
              </a:rPr>
              <a:t>A	Orpheus, want die vertelt de verhalen in Met. X</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Venus. Een dubbel ingebed verhaal: Orpheus vertelt over Venus</a:t>
            </a:r>
          </a:p>
          <a:p>
            <a:endParaRPr lang="nl-NL" sz="3200" dirty="0">
              <a:solidFill>
                <a:srgbClr val="92D050"/>
              </a:solidFill>
            </a:endParaRPr>
          </a:p>
          <a:p>
            <a:r>
              <a:rPr lang="nl-NL" sz="3200" dirty="0" smtClean="0">
                <a:solidFill>
                  <a:srgbClr val="92D050"/>
                </a:solidFill>
              </a:rPr>
              <a:t>C	Adonis, want Venus wilde hem en dus vertelde hij iets leuks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Ovidius, want deze passage komt niet uit Met. X, maar uit Met. II</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946677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smtClean="0">
                <a:solidFill>
                  <a:schemeClr val="bg1"/>
                </a:solidFill>
              </a:rPr>
              <a:t>Latijnmarathon</a:t>
            </a:r>
            <a:r>
              <a:rPr lang="en-US" sz="800" dirty="0" smtClean="0">
                <a:solidFill>
                  <a:schemeClr val="bg1"/>
                </a:solidFill>
              </a:rPr>
              <a:t> 6 </a:t>
            </a:r>
            <a:r>
              <a:rPr lang="en-US" sz="800" dirty="0" err="1" smtClean="0">
                <a:solidFill>
                  <a:schemeClr val="bg1"/>
                </a:solidFill>
              </a:rPr>
              <a:t>mei</a:t>
            </a:r>
            <a:r>
              <a:rPr lang="en-US" sz="800" dirty="0" smtClean="0">
                <a:solidFill>
                  <a:schemeClr val="bg1"/>
                </a:solidFill>
              </a:rPr>
              <a:t> 2014	</a:t>
            </a:r>
            <a:r>
              <a:rPr lang="en-US" sz="800" dirty="0" err="1" smtClean="0">
                <a:solidFill>
                  <a:schemeClr val="bg1"/>
                </a:solidFill>
              </a:rPr>
              <a:t>Ovidius</a:t>
            </a:r>
            <a:r>
              <a:rPr lang="en-US" sz="800" dirty="0" smtClean="0">
                <a:solidFill>
                  <a:schemeClr val="bg1"/>
                </a:solidFill>
              </a:rPr>
              <a:t>, CSE 2014  --  M. de Hoon</a:t>
            </a:r>
            <a:endParaRPr lang="en-US" sz="800" dirty="0">
              <a:solidFill>
                <a:schemeClr val="bg1"/>
              </a:solidFill>
            </a:endParaRP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a:t>
            </a:fld>
            <a:endParaRPr lang="en-US" dirty="0">
              <a:solidFill>
                <a:schemeClr val="bg1"/>
              </a:solidFill>
            </a:endParaRPr>
          </a:p>
        </p:txBody>
      </p:sp>
      <p:sp>
        <p:nvSpPr>
          <p:cNvPr id="2" name="Tekstvak 1"/>
          <p:cNvSpPr txBox="1"/>
          <p:nvPr/>
        </p:nvSpPr>
        <p:spPr>
          <a:xfrm>
            <a:off x="168876" y="168875"/>
            <a:ext cx="11833654" cy="5432256"/>
          </a:xfrm>
          <a:prstGeom prst="rect">
            <a:avLst/>
          </a:prstGeom>
          <a:noFill/>
        </p:spPr>
        <p:txBody>
          <a:bodyPr wrap="square" rtlCol="0">
            <a:spAutoFit/>
          </a:bodyPr>
          <a:lstStyle/>
          <a:p>
            <a:pPr algn="ctr"/>
            <a:r>
              <a:rPr lang="nl-NL" sz="11500" dirty="0" smtClean="0">
                <a:solidFill>
                  <a:srgbClr val="FF99FF"/>
                </a:solidFill>
              </a:rPr>
              <a:t>De Latijnmarathon</a:t>
            </a:r>
          </a:p>
          <a:p>
            <a:pPr algn="ctr"/>
            <a:endParaRPr lang="nl-NL" sz="7200" dirty="0" smtClean="0">
              <a:solidFill>
                <a:schemeClr val="bg1"/>
              </a:solidFill>
            </a:endParaRPr>
          </a:p>
          <a:p>
            <a:pPr algn="ctr"/>
            <a:r>
              <a:rPr lang="nl-NL" sz="7200" dirty="0" smtClean="0">
                <a:solidFill>
                  <a:schemeClr val="bg1"/>
                </a:solidFill>
              </a:rPr>
              <a:t>Dinsdag  6 mei  2014</a:t>
            </a:r>
          </a:p>
          <a:p>
            <a:pPr algn="ctr"/>
            <a:r>
              <a:rPr lang="nl-NL" sz="8800" dirty="0" smtClean="0">
                <a:solidFill>
                  <a:schemeClr val="bg1"/>
                </a:solidFill>
              </a:rPr>
              <a:t>14:00  –  17:00</a:t>
            </a:r>
            <a:endParaRPr lang="en-US" sz="8800" dirty="0">
              <a:solidFill>
                <a:schemeClr val="bg1"/>
              </a:solidFill>
            </a:endParaRPr>
          </a:p>
        </p:txBody>
      </p:sp>
      <p:sp>
        <p:nvSpPr>
          <p:cNvPr id="6" name="Rechthoekige driehoek 5"/>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hoekige driehoek 7"/>
          <p:cNvSpPr/>
          <p:nvPr/>
        </p:nvSpPr>
        <p:spPr>
          <a:xfrm rot="5400000">
            <a:off x="1"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79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PROEFVRAAG (antwoord niet op de kaart noteren!)</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In welke kleur stonden </a:t>
            </a:r>
            <a:r>
              <a:rPr lang="nl-NL" sz="3200" dirty="0" smtClean="0">
                <a:solidFill>
                  <a:srgbClr val="FFFF00"/>
                </a:solidFill>
              </a:rPr>
              <a:t>citaten</a:t>
            </a:r>
            <a:r>
              <a:rPr lang="nl-NL" sz="3200" dirty="0" smtClean="0">
                <a:solidFill>
                  <a:schemeClr val="bg1"/>
                </a:solidFill>
              </a:rPr>
              <a:t> ook al weer aangegeven?</a:t>
            </a:r>
          </a:p>
          <a:p>
            <a:endParaRPr lang="nl-NL" sz="3200" dirty="0">
              <a:solidFill>
                <a:srgbClr val="92D050"/>
              </a:solidFill>
            </a:endParaRPr>
          </a:p>
          <a:p>
            <a:r>
              <a:rPr lang="nl-NL" sz="3200" dirty="0" smtClean="0">
                <a:solidFill>
                  <a:srgbClr val="92D050"/>
                </a:solidFill>
              </a:rPr>
              <a:t>A	ik ben kleurenblind dus het maakt mij niet uit</a:t>
            </a:r>
          </a:p>
          <a:p>
            <a:endParaRPr lang="nl-NL" sz="3200" dirty="0">
              <a:solidFill>
                <a:srgbClr val="92D050"/>
              </a:solidFill>
            </a:endParaRPr>
          </a:p>
          <a:p>
            <a:r>
              <a:rPr lang="nl-NL" sz="3200" dirty="0" smtClean="0">
                <a:solidFill>
                  <a:srgbClr val="92D050"/>
                </a:solidFill>
              </a:rPr>
              <a:t>B	in geel</a:t>
            </a:r>
          </a:p>
          <a:p>
            <a:endParaRPr lang="nl-NL" sz="3200" dirty="0">
              <a:solidFill>
                <a:srgbClr val="92D050"/>
              </a:solidFill>
            </a:endParaRPr>
          </a:p>
          <a:p>
            <a:r>
              <a:rPr lang="nl-NL" sz="3200" dirty="0" smtClean="0">
                <a:solidFill>
                  <a:srgbClr val="92D050"/>
                </a:solidFill>
              </a:rPr>
              <a:t>C	in blauwachtig roze, maar witachtig paars kan ook. Tja, LSD…</a:t>
            </a:r>
          </a:p>
          <a:p>
            <a:endParaRPr lang="nl-NL" sz="3200" dirty="0">
              <a:solidFill>
                <a:srgbClr val="92D050"/>
              </a:solidFill>
            </a:endParaRPr>
          </a:p>
          <a:p>
            <a:r>
              <a:rPr lang="nl-NL" sz="3200" dirty="0" smtClean="0">
                <a:solidFill>
                  <a:srgbClr val="92D050"/>
                </a:solidFill>
              </a:rPr>
              <a:t>D	feestje gehad gisterenavond…. Vergeten!</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80287094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08941" cy="1200329"/>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Detulit</a:t>
            </a:r>
            <a:r>
              <a:rPr lang="en-US" sz="2400" dirty="0">
                <a:solidFill>
                  <a:srgbClr val="FFFFFF"/>
                </a:solidFill>
                <a:ea typeface="Times New Roman" panose="02020603050405020304" pitchFamily="18" charset="0"/>
                <a:cs typeface="Arial" panose="020B0604020202020204" pitchFamily="34" charset="0"/>
              </a:rPr>
              <a:t> aura </a:t>
            </a:r>
            <a:r>
              <a:rPr lang="en-US" sz="2400" dirty="0" err="1">
                <a:solidFill>
                  <a:srgbClr val="FFFFFF"/>
                </a:solidFill>
                <a:ea typeface="Times New Roman" panose="02020603050405020304" pitchFamily="18" charset="0"/>
                <a:cs typeface="Arial" panose="020B0604020202020204" pitchFamily="34" charset="0"/>
              </a:rPr>
              <a:t>preces</a:t>
            </a:r>
            <a:r>
              <a:rPr lang="en-US" sz="2400" dirty="0">
                <a:solidFill>
                  <a:srgbClr val="FFFFFF"/>
                </a:solidFill>
                <a:ea typeface="Times New Roman" panose="02020603050405020304" pitchFamily="18" charset="0"/>
                <a:cs typeface="Arial" panose="020B0604020202020204" pitchFamily="34" charset="0"/>
              </a:rPr>
              <a:t> ad me non </a:t>
            </a:r>
            <a:r>
              <a:rPr lang="en-US" sz="2400" dirty="0" err="1">
                <a:solidFill>
                  <a:srgbClr val="FFFFFF"/>
                </a:solidFill>
                <a:ea typeface="Times New Roman" panose="02020603050405020304" pitchFamily="18" charset="0"/>
                <a:cs typeface="Arial" panose="020B0604020202020204" pitchFamily="34" charset="0"/>
              </a:rPr>
              <a:t>invida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blandas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motaque</a:t>
            </a:r>
            <a:r>
              <a:rPr lang="en-US" sz="2400" dirty="0">
                <a:solidFill>
                  <a:srgbClr val="FFFFFF"/>
                </a:solidFill>
                <a:ea typeface="Times New Roman" panose="02020603050405020304" pitchFamily="18" charset="0"/>
                <a:cs typeface="Arial" panose="020B0604020202020204" pitchFamily="34" charset="0"/>
              </a:rPr>
              <a:t> sum, </a:t>
            </a:r>
            <a:r>
              <a:rPr lang="en-US" sz="2400" dirty="0" err="1">
                <a:solidFill>
                  <a:srgbClr val="FFFFFF"/>
                </a:solidFill>
                <a:ea typeface="Times New Roman" panose="02020603050405020304" pitchFamily="18" charset="0"/>
                <a:cs typeface="Arial" panose="020B0604020202020204" pitchFamily="34" charset="0"/>
              </a:rPr>
              <a:t>fateor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opis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mora</a:t>
            </a:r>
            <a:r>
              <a:rPr lang="en-US" sz="2400" dirty="0">
                <a:solidFill>
                  <a:srgbClr val="FFFFFF"/>
                </a:solidFill>
                <a:ea typeface="Times New Roman" panose="02020603050405020304" pitchFamily="18" charset="0"/>
                <a:cs typeface="Arial" panose="020B0604020202020204" pitchFamily="34" charset="0"/>
              </a:rPr>
              <a:t> longa </a:t>
            </a:r>
            <a:r>
              <a:rPr lang="en-US" sz="2400" dirty="0" err="1">
                <a:solidFill>
                  <a:srgbClr val="FFFFFF"/>
                </a:solidFill>
                <a:ea typeface="Times New Roman" panose="02020603050405020304" pitchFamily="18" charset="0"/>
                <a:cs typeface="Arial" panose="020B0604020202020204" pitchFamily="34" charset="0"/>
              </a:rPr>
              <a:t>dabatur</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4909518"/>
            <a:ext cx="11808941" cy="14568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Niet </a:t>
            </a:r>
            <a:r>
              <a:rPr lang="nl-NL" sz="2400" dirty="0">
                <a:solidFill>
                  <a:srgbClr val="00B0F0"/>
                </a:solidFill>
              </a:rPr>
              <a:t>afgunstig bracht de lucht zijn vleiende smeekbeden over naar mij;</a:t>
            </a:r>
          </a:p>
          <a:p>
            <a:pPr>
              <a:spcAft>
                <a:spcPts val="1000"/>
              </a:spcAft>
            </a:pPr>
            <a:r>
              <a:rPr lang="nl-NL" sz="2400" dirty="0">
                <a:solidFill>
                  <a:srgbClr val="00B0F0"/>
                </a:solidFill>
              </a:rPr>
              <a:t>en ik werd ontroerd, ik geef het toe, en er werd geen lang oponthoud van hulp gegeven.</a:t>
            </a:r>
          </a:p>
        </p:txBody>
      </p:sp>
      <p:pic>
        <p:nvPicPr>
          <p:cNvPr id="4098" name="Picture 2" descr="http://t0.gstatic.com/images?q=tbn:ANd9GcQOI2uzRnQjVJTmT4wy5kBcXLhIfVzH_cYPWM92aaR-sxc03yP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83" y="1605348"/>
            <a:ext cx="5512058" cy="33920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webklik.nl/user_files/2011_02/222014/venus_site_b_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047" b="100000" l="2578" r="100000"/>
                    </a14:imgEffect>
                  </a14:imgLayer>
                </a14:imgProps>
              </a:ext>
              <a:ext uri="{28A0092B-C50C-407E-A947-70E740481C1C}">
                <a14:useLocalDpi xmlns:a14="http://schemas.microsoft.com/office/drawing/2010/main" val="0"/>
              </a:ext>
            </a:extLst>
          </a:blip>
          <a:srcRect/>
          <a:stretch>
            <a:fillRect/>
          </a:stretch>
        </p:blipFill>
        <p:spPr bwMode="auto">
          <a:xfrm>
            <a:off x="9521998" y="834511"/>
            <a:ext cx="1500230" cy="154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37159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08941" cy="2862322"/>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Est </a:t>
            </a:r>
            <a:r>
              <a:rPr lang="en-US" sz="2400" dirty="0">
                <a:solidFill>
                  <a:srgbClr val="FFFFFF"/>
                </a:solidFill>
                <a:ea typeface="Times New Roman" panose="02020603050405020304" pitchFamily="18" charset="0"/>
                <a:cs typeface="Arial" panose="020B0604020202020204" pitchFamily="34" charset="0"/>
              </a:rPr>
              <a:t>ager, </a:t>
            </a:r>
            <a:r>
              <a:rPr lang="en-US" sz="2400" dirty="0" err="1">
                <a:solidFill>
                  <a:srgbClr val="FFFFFF"/>
                </a:solidFill>
                <a:ea typeface="Times New Roman" panose="02020603050405020304" pitchFamily="18" charset="0"/>
                <a:cs typeface="Arial" panose="020B0604020202020204" pitchFamily="34" charset="0"/>
              </a:rPr>
              <a:t>indigenae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Tamasenum</a:t>
            </a:r>
            <a:r>
              <a:rPr lang="en-US" sz="2400" dirty="0">
                <a:solidFill>
                  <a:srgbClr val="FFFFFF"/>
                </a:solidFill>
                <a:ea typeface="Times New Roman" panose="02020603050405020304" pitchFamily="18" charset="0"/>
                <a:cs typeface="Arial" panose="020B0604020202020204" pitchFamily="34" charset="0"/>
              </a:rPr>
              <a:t> nomine </a:t>
            </a:r>
            <a:r>
              <a:rPr lang="en-US" sz="2400" dirty="0" err="1">
                <a:solidFill>
                  <a:srgbClr val="FFFFFF"/>
                </a:solidFill>
                <a:ea typeface="Times New Roman" panose="02020603050405020304" pitchFamily="18" charset="0"/>
                <a:cs typeface="Arial" panose="020B0604020202020204" pitchFamily="34" charset="0"/>
              </a:rPr>
              <a:t>dicunt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telluris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Cypriae</a:t>
            </a:r>
            <a:r>
              <a:rPr lang="en-US" sz="2400" dirty="0">
                <a:solidFill>
                  <a:srgbClr val="FFFFFF"/>
                </a:solidFill>
                <a:ea typeface="Times New Roman" panose="02020603050405020304" pitchFamily="18" charset="0"/>
                <a:cs typeface="Arial" panose="020B0604020202020204" pitchFamily="34" charset="0"/>
              </a:rPr>
              <a:t> pars optima, </a:t>
            </a:r>
            <a:r>
              <a:rPr lang="en-US" sz="2400" dirty="0" err="1">
                <a:solidFill>
                  <a:srgbClr val="FFFFFF"/>
                </a:solidFill>
                <a:ea typeface="Times New Roman" panose="02020603050405020304" pitchFamily="18" charset="0"/>
                <a:cs typeface="Arial" panose="020B0604020202020204" pitchFamily="34" charset="0"/>
              </a:rPr>
              <a:t>quem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mihi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prisci</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sacravere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senes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templisque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accedere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dotem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hanc</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iussere</a:t>
            </a:r>
            <a:r>
              <a:rPr lang="nl-NL" sz="2400" dirty="0">
                <a:solidFill>
                  <a:srgbClr val="FFFFFF"/>
                </a:solidFill>
                <a:ea typeface="Times New Roman" panose="02020603050405020304" pitchFamily="18" charset="0"/>
                <a:cs typeface="Arial" panose="020B0604020202020204" pitchFamily="34" charset="0"/>
              </a:rPr>
              <a:t> meis; medio </a:t>
            </a:r>
            <a:r>
              <a:rPr lang="nl-NL" sz="2400" dirty="0" err="1">
                <a:solidFill>
                  <a:srgbClr val="FFFFFF"/>
                </a:solidFill>
                <a:ea typeface="Times New Roman" panose="02020603050405020304" pitchFamily="18" charset="0"/>
                <a:cs typeface="Arial" panose="020B0604020202020204" pitchFamily="34" charset="0"/>
              </a:rPr>
              <a:t>nitet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arbor</a:t>
            </a:r>
            <a:r>
              <a:rPr lang="nl-NL" sz="2400" dirty="0">
                <a:solidFill>
                  <a:srgbClr val="FFFFFF"/>
                </a:solidFill>
                <a:ea typeface="Times New Roman" panose="02020603050405020304" pitchFamily="18" charset="0"/>
                <a:cs typeface="Arial" panose="020B0604020202020204" pitchFamily="34" charset="0"/>
              </a:rPr>
              <a:t> in </a:t>
            </a:r>
            <a:r>
              <a:rPr lang="nl-NL" sz="2400" dirty="0" err="1">
                <a:solidFill>
                  <a:srgbClr val="FFFFFF"/>
                </a:solidFill>
                <a:ea typeface="Times New Roman" panose="02020603050405020304" pitchFamily="18" charset="0"/>
                <a:cs typeface="Arial" panose="020B0604020202020204" pitchFamily="34" charset="0"/>
              </a:rPr>
              <a:t>arvo</a:t>
            </a:r>
            <a:r>
              <a:rPr lang="nl-NL"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fulva</a:t>
            </a:r>
            <a:r>
              <a:rPr lang="en-US" sz="2400" dirty="0">
                <a:solidFill>
                  <a:srgbClr val="FFFFFF"/>
                </a:solidFill>
                <a:ea typeface="Times New Roman" panose="02020603050405020304" pitchFamily="18" charset="0"/>
                <a:cs typeface="Arial" panose="020B0604020202020204" pitchFamily="34" charset="0"/>
              </a:rPr>
              <a:t> comas, </a:t>
            </a:r>
            <a:r>
              <a:rPr lang="en-US" sz="2400" dirty="0" err="1">
                <a:solidFill>
                  <a:srgbClr val="FFFFFF"/>
                </a:solidFill>
                <a:ea typeface="Times New Roman" panose="02020603050405020304" pitchFamily="18" charset="0"/>
                <a:cs typeface="Arial" panose="020B0604020202020204" pitchFamily="34" charset="0"/>
              </a:rPr>
              <a:t>fulvo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ramis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crepitantibus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auro</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182489"/>
            <a:ext cx="11808941"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Er </a:t>
            </a:r>
            <a:r>
              <a:rPr lang="nl-NL" sz="2400" dirty="0">
                <a:solidFill>
                  <a:srgbClr val="FF33CC"/>
                </a:solidFill>
              </a:rPr>
              <a:t>is een akker, de </a:t>
            </a:r>
            <a:r>
              <a:rPr lang="nl-NL" sz="2400" dirty="0" smtClean="0">
                <a:solidFill>
                  <a:srgbClr val="FF33CC"/>
                </a:solidFill>
              </a:rPr>
              <a:t>autochtone </a:t>
            </a:r>
            <a:r>
              <a:rPr lang="nl-NL" sz="2400" dirty="0">
                <a:solidFill>
                  <a:srgbClr val="FF33CC"/>
                </a:solidFill>
              </a:rPr>
              <a:t>inwoners noemen die met de naam </a:t>
            </a:r>
            <a:r>
              <a:rPr lang="nl-NL" sz="2400" dirty="0" err="1">
                <a:solidFill>
                  <a:srgbClr val="FF33CC"/>
                </a:solidFill>
              </a:rPr>
              <a:t>Tamasus</a:t>
            </a:r>
            <a:r>
              <a:rPr lang="nl-NL" sz="2400" dirty="0" smtClean="0">
                <a:solidFill>
                  <a:srgbClr val="FF33CC"/>
                </a:solidFill>
              </a:rPr>
              <a:t>, het </a:t>
            </a:r>
            <a:r>
              <a:rPr lang="nl-NL" sz="2400" dirty="0">
                <a:solidFill>
                  <a:srgbClr val="FF33CC"/>
                </a:solidFill>
              </a:rPr>
              <a:t>beste gedeelte Cypriotische land, dat oude mannen van </a:t>
            </a:r>
            <a:r>
              <a:rPr lang="nl-NL" sz="2400" dirty="0" smtClean="0">
                <a:solidFill>
                  <a:srgbClr val="FF33CC"/>
                </a:solidFill>
              </a:rPr>
              <a:t>vroeger aan </a:t>
            </a:r>
            <a:r>
              <a:rPr lang="nl-NL" sz="2400" dirty="0">
                <a:solidFill>
                  <a:srgbClr val="FF33CC"/>
                </a:solidFill>
              </a:rPr>
              <a:t>mij hebben gewijd en waarvan ze hebben opgedragen dat dit als </a:t>
            </a:r>
            <a:r>
              <a:rPr lang="nl-NL" sz="2400" dirty="0" smtClean="0">
                <a:solidFill>
                  <a:srgbClr val="FF33CC"/>
                </a:solidFill>
              </a:rPr>
              <a:t>gift bij </a:t>
            </a:r>
            <a:r>
              <a:rPr lang="nl-NL" sz="2400" dirty="0">
                <a:solidFill>
                  <a:srgbClr val="FF33CC"/>
                </a:solidFill>
              </a:rPr>
              <a:t>mijn tempel er bij kwam; midden in het veld schittert een boom</a:t>
            </a:r>
            <a:r>
              <a:rPr lang="nl-NL" sz="2400" dirty="0" smtClean="0">
                <a:solidFill>
                  <a:srgbClr val="FF33CC"/>
                </a:solidFill>
              </a:rPr>
              <a:t>, bruingeel </a:t>
            </a:r>
            <a:r>
              <a:rPr lang="nl-NL" sz="2400" dirty="0">
                <a:solidFill>
                  <a:srgbClr val="FF33CC"/>
                </a:solidFill>
              </a:rPr>
              <a:t>qua bladeren, terwijl de takken rinkelen door het roodgele goud.</a:t>
            </a:r>
          </a:p>
        </p:txBody>
      </p:sp>
      <p:pic>
        <p:nvPicPr>
          <p:cNvPr id="5122" name="Picture 2" descr="http://www.prakkenedelmetaal.nl/module_images/newsitems/227_monytree_ori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42" b="89981" l="0" r="89990">
                        <a14:backgroundMark x1="12212" y1="42764" x2="26026" y2="49814"/>
                        <a14:backgroundMark x1="22222" y1="61688" x2="40941" y2="79314"/>
                        <a14:backgroundMark x1="36837" y1="85065" x2="36837" y2="85065"/>
                        <a14:backgroundMark x1="40641" y1="79963" x2="27127" y2="94991"/>
                        <a14:backgroundMark x1="37137" y1="86364" x2="32332" y2="86364"/>
                        <a14:backgroundMark x1="34334" y1="87662" x2="22923" y2="84137"/>
                        <a14:backgroundMark x1="22222" y1="61317" x2="22222" y2="80519"/>
                      </a14:backgroundRemoval>
                    </a14:imgEffect>
                  </a14:imgLayer>
                </a14:imgProps>
              </a:ext>
              <a:ext uri="{28A0092B-C50C-407E-A947-70E740481C1C}">
                <a14:useLocalDpi xmlns:a14="http://schemas.microsoft.com/office/drawing/2010/main" val="0"/>
              </a:ext>
            </a:extLst>
          </a:blip>
          <a:srcRect/>
          <a:stretch>
            <a:fillRect/>
          </a:stretch>
        </p:blipFill>
        <p:spPr bwMode="auto">
          <a:xfrm>
            <a:off x="9349033" y="168875"/>
            <a:ext cx="2668942" cy="288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gva.be/ahimgpath/assets_img_gvl/2010/11/15/1676943/lichtgevende-bomen-in-plaats-van-straatlampen-id1452063-1000x800-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8787" y="2674245"/>
            <a:ext cx="2421370" cy="1646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2336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Hinc</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tria</a:t>
            </a:r>
            <a:r>
              <a:rPr lang="en-US" sz="2400" dirty="0">
                <a:solidFill>
                  <a:srgbClr val="FFFFFF"/>
                </a:solidFill>
                <a:ea typeface="Times New Roman" panose="02020603050405020304" pitchFamily="18" charset="0"/>
                <a:cs typeface="Arial" panose="020B0604020202020204" pitchFamily="34" charset="0"/>
              </a:rPr>
              <a:t> forte mea </a:t>
            </a:r>
            <a:r>
              <a:rPr lang="en-US" sz="2400" dirty="0" err="1">
                <a:solidFill>
                  <a:srgbClr val="FFFFFF"/>
                </a:solidFill>
                <a:ea typeface="Times New Roman" panose="02020603050405020304" pitchFamily="18" charset="0"/>
                <a:cs typeface="Arial" panose="020B0604020202020204" pitchFamily="34" charset="0"/>
              </a:rPr>
              <a:t>veniens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decerpta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ferebam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aurea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poma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manu</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nullique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videnda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nisi</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ipsi</a:t>
            </a:r>
            <a:r>
              <a:rPr lang="nl-NL"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nl-NL" sz="2400" dirty="0" err="1">
                <a:solidFill>
                  <a:srgbClr val="FFFFFF"/>
                </a:solidFill>
                <a:ea typeface="Times New Roman" panose="02020603050405020304" pitchFamily="18" charset="0"/>
                <a:cs typeface="Arial" panose="020B0604020202020204" pitchFamily="34" charset="0"/>
              </a:rPr>
              <a:t>Hippomenen</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adii</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docuique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quis</a:t>
            </a:r>
            <a:r>
              <a:rPr lang="nl-NL" sz="2400" dirty="0">
                <a:solidFill>
                  <a:srgbClr val="FFFFFF"/>
                </a:solidFill>
                <a:ea typeface="Times New Roman" panose="02020603050405020304" pitchFamily="18" charset="0"/>
                <a:cs typeface="Arial" panose="020B0604020202020204" pitchFamily="34" charset="0"/>
              </a:rPr>
              <a:t> usus in </a:t>
            </a:r>
            <a:r>
              <a:rPr lang="nl-NL" sz="2400" dirty="0" err="1">
                <a:solidFill>
                  <a:srgbClr val="FFFFFF"/>
                </a:solidFill>
                <a:ea typeface="Times New Roman" panose="02020603050405020304" pitchFamily="18" charset="0"/>
                <a:cs typeface="Arial" panose="020B0604020202020204" pitchFamily="34" charset="0"/>
              </a:rPr>
              <a:t>illis</a:t>
            </a:r>
            <a:r>
              <a:rPr lang="nl-NL"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446540"/>
            <a:ext cx="11833655"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Toen </a:t>
            </a:r>
            <a:r>
              <a:rPr lang="nl-NL" sz="2400" dirty="0">
                <a:solidFill>
                  <a:srgbClr val="00B0F0"/>
                </a:solidFill>
              </a:rPr>
              <a:t>ik toevallig hiervandaan kwam droeg ik drie geplukte gouden </a:t>
            </a:r>
          </a:p>
          <a:p>
            <a:pPr>
              <a:spcAft>
                <a:spcPts val="1000"/>
              </a:spcAft>
            </a:pPr>
            <a:r>
              <a:rPr lang="nl-NL" sz="2400" dirty="0">
                <a:solidFill>
                  <a:srgbClr val="00B0F0"/>
                </a:solidFill>
              </a:rPr>
              <a:t>appels in mijn hand; en voor niemand zichtbaar behalve voor hem zelf</a:t>
            </a:r>
          </a:p>
          <a:p>
            <a:pPr>
              <a:spcAft>
                <a:spcPts val="1000"/>
              </a:spcAft>
            </a:pPr>
            <a:r>
              <a:rPr lang="nl-NL" sz="2400" dirty="0">
                <a:solidFill>
                  <a:srgbClr val="00B0F0"/>
                </a:solidFill>
              </a:rPr>
              <a:t>ging ik naar </a:t>
            </a:r>
            <a:r>
              <a:rPr lang="nl-NL" sz="2400" dirty="0" err="1">
                <a:solidFill>
                  <a:srgbClr val="00B0F0"/>
                </a:solidFill>
              </a:rPr>
              <a:t>Hippomenes</a:t>
            </a:r>
            <a:r>
              <a:rPr lang="nl-NL" sz="2400" dirty="0">
                <a:solidFill>
                  <a:srgbClr val="00B0F0"/>
                </a:solidFill>
              </a:rPr>
              <a:t> toe en ik legde hem uit, welk nut daar in zat. </a:t>
            </a:r>
          </a:p>
        </p:txBody>
      </p:sp>
      <p:pic>
        <p:nvPicPr>
          <p:cNvPr id="6146" name="Picture 2" descr="http://astrologyincrime.files.wordpress.com/2012/09/goldenapples.jpe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974" b="71795" l="3861" r="95367">
                        <a14:foregroundMark x1="12355" y1="27692" x2="7336" y2="43077"/>
                        <a14:foregroundMark x1="6950" y1="43590" x2="13514" y2="61538"/>
                        <a14:backgroundMark x1="33591" y1="46154" x2="27799" y2="57436"/>
                        <a14:backgroundMark x1="49807" y1="57436" x2="54826" y2="64103"/>
                        <a14:backgroundMark x1="54440" y1="59487" x2="61390" y2="62051"/>
                        <a14:backgroundMark x1="13514" y1="61538" x2="33205" y2="61538"/>
                        <a14:backgroundMark x1="15444" y1="28205" x2="6564" y2="33846"/>
                        <a14:backgroundMark x1="8108" y1="35385" x2="7722" y2="45128"/>
                      </a14:backgroundRemoval>
                    </a14:imgEffect>
                  </a14:imgLayer>
                </a14:imgProps>
              </a:ext>
              <a:ext uri="{28A0092B-C50C-407E-A947-70E740481C1C}">
                <a14:useLocalDpi xmlns:a14="http://schemas.microsoft.com/office/drawing/2010/main" val="0"/>
              </a:ext>
            </a:extLst>
          </a:blip>
          <a:srcRect l="4872" t="17397" r="4578" b="30577"/>
          <a:stretch/>
        </p:blipFill>
        <p:spPr bwMode="auto">
          <a:xfrm>
            <a:off x="7236753" y="2370335"/>
            <a:ext cx="3288146" cy="142240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rotWithShape="1">
          <a:blip r:embed="rId5">
            <a:extLst>
              <a:ext uri="{BEBA8EAE-BF5A-486C-A8C5-ECC9F3942E4B}">
                <a14:imgProps xmlns:a14="http://schemas.microsoft.com/office/drawing/2010/main">
                  <a14:imgLayer r:embed="rId6">
                    <a14:imgEffect>
                      <a14:backgroundRemoval t="136" b="100000" l="18750" r="84135"/>
                    </a14:imgEffect>
                  </a14:imgLayer>
                </a14:imgProps>
              </a:ext>
            </a:extLst>
          </a:blip>
          <a:srcRect l="18878" r="17282"/>
          <a:stretch/>
        </p:blipFill>
        <p:spPr>
          <a:xfrm>
            <a:off x="9947562" y="582724"/>
            <a:ext cx="2244438" cy="4152409"/>
          </a:xfrm>
          <a:prstGeom prst="rect">
            <a:avLst/>
          </a:prstGeom>
        </p:spPr>
      </p:pic>
      <p:sp>
        <p:nvSpPr>
          <p:cNvPr id="9" name="Ovale toelichting 8"/>
          <p:cNvSpPr/>
          <p:nvPr/>
        </p:nvSpPr>
        <p:spPr>
          <a:xfrm>
            <a:off x="5774723" y="337751"/>
            <a:ext cx="4341715" cy="1178011"/>
          </a:xfrm>
          <a:prstGeom prst="wedgeEllipseCallout">
            <a:avLst>
              <a:gd name="adj1" fmla="val 68533"/>
              <a:gd name="adj2" fmla="val 2194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Hallo schatje! Wil jij een appeltje van mij? Ik kan er een leuk trucje mee…</a:t>
            </a:r>
            <a:endParaRPr lang="en-US" sz="2000" dirty="0"/>
          </a:p>
        </p:txBody>
      </p:sp>
    </p:spTree>
    <p:extLst>
      <p:ext uri="{BB962C8B-B14F-4D97-AF65-F5344CB8AC3E}">
        <p14:creationId xmlns:p14="http://schemas.microsoft.com/office/powerpoint/2010/main" val="99710982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toont Venus zich echt de godin van de liefde in dit verhaal?</a:t>
            </a:r>
          </a:p>
          <a:p>
            <a:endParaRPr lang="nl-NL" sz="3200" dirty="0">
              <a:solidFill>
                <a:srgbClr val="92D050"/>
              </a:solidFill>
            </a:endParaRPr>
          </a:p>
          <a:p>
            <a:r>
              <a:rPr lang="nl-NL" sz="3200" dirty="0" smtClean="0">
                <a:solidFill>
                  <a:srgbClr val="92D050"/>
                </a:solidFill>
              </a:rPr>
              <a:t>A	zij zorgt ervoor dat Atalanta en </a:t>
            </a:r>
            <a:r>
              <a:rPr lang="nl-NL" sz="3200" dirty="0" err="1" smtClean="0">
                <a:solidFill>
                  <a:srgbClr val="92D050"/>
                </a:solidFill>
              </a:rPr>
              <a:t>Hippomenes</a:t>
            </a:r>
            <a:r>
              <a:rPr lang="nl-NL" sz="3200" dirty="0" smtClean="0">
                <a:solidFill>
                  <a:srgbClr val="92D050"/>
                </a:solidFill>
              </a:rPr>
              <a:t> elkaar toch krijgen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zij geeft hem een paar kilo appels die leuk zijn voor in bed</a:t>
            </a:r>
          </a:p>
          <a:p>
            <a:endParaRPr lang="nl-NL" sz="3200" dirty="0">
              <a:solidFill>
                <a:srgbClr val="92D050"/>
              </a:solidFill>
            </a:endParaRPr>
          </a:p>
          <a:p>
            <a:r>
              <a:rPr lang="nl-NL" sz="3200" dirty="0" smtClean="0">
                <a:solidFill>
                  <a:srgbClr val="92D050"/>
                </a:solidFill>
              </a:rPr>
              <a:t>C	Atalanta moet door haar wel bukken om de appels op te rapen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vrouwen houden van goud, dus op die manier verovert hij haar</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56376979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74844" cy="2251065"/>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Signa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tubae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dederant</a:t>
            </a:r>
            <a:r>
              <a:rPr lang="en-US" sz="2400" dirty="0">
                <a:solidFill>
                  <a:srgbClr val="FFFFFF"/>
                </a:solidFill>
                <a:ea typeface="Times New Roman" panose="02020603050405020304" pitchFamily="18" charset="0"/>
                <a:cs typeface="Arial" panose="020B0604020202020204" pitchFamily="34" charset="0"/>
              </a:rPr>
              <a:t>, cum </a:t>
            </a:r>
            <a:r>
              <a:rPr lang="en-US" sz="2400" dirty="0" err="1">
                <a:solidFill>
                  <a:srgbClr val="FFFFFF"/>
                </a:solidFill>
                <a:ea typeface="Times New Roman" panose="02020603050405020304" pitchFamily="18" charset="0"/>
                <a:cs typeface="Arial" panose="020B0604020202020204" pitchFamily="34" charset="0"/>
              </a:rPr>
              <a:t>carcere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uterque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emicat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summam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celeri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pede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libat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harenam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posse </a:t>
            </a:r>
            <a:r>
              <a:rPr lang="en-US" sz="2400" dirty="0" err="1">
                <a:solidFill>
                  <a:srgbClr val="FFFFFF"/>
                </a:solidFill>
                <a:ea typeface="Times New Roman" panose="02020603050405020304" pitchFamily="18" charset="0"/>
                <a:cs typeface="Arial" panose="020B0604020202020204" pitchFamily="34" charset="0"/>
              </a:rPr>
              <a:t>putes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sicco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freta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passu</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segetis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stantes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percurrere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aristas</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5" y="4483075"/>
            <a:ext cx="11874844"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De </a:t>
            </a:r>
            <a:r>
              <a:rPr lang="nl-NL" sz="2400" dirty="0">
                <a:solidFill>
                  <a:srgbClr val="FF33CC"/>
                </a:solidFill>
              </a:rPr>
              <a:t>trompetten hadden het teken gegeven, toen elk van beiden voorover gebogen vanaf </a:t>
            </a:r>
            <a:r>
              <a:rPr lang="nl-NL" sz="2400" dirty="0" smtClean="0">
                <a:solidFill>
                  <a:srgbClr val="FF33CC"/>
                </a:solidFill>
              </a:rPr>
              <a:t>de start </a:t>
            </a:r>
            <a:r>
              <a:rPr lang="nl-NL" sz="2400" dirty="0">
                <a:solidFill>
                  <a:srgbClr val="FF33CC"/>
                </a:solidFill>
              </a:rPr>
              <a:t>naar voren schiet en met snelle voet de toplaag van het zand aanraakt</a:t>
            </a:r>
            <a:r>
              <a:rPr lang="nl-NL" sz="2400" dirty="0" smtClean="0">
                <a:solidFill>
                  <a:srgbClr val="FF33CC"/>
                </a:solidFill>
              </a:rPr>
              <a:t>; je </a:t>
            </a:r>
            <a:r>
              <a:rPr lang="nl-NL" sz="2400" dirty="0">
                <a:solidFill>
                  <a:srgbClr val="FF33CC"/>
                </a:solidFill>
              </a:rPr>
              <a:t>zou kunnen denken dat zij met droge voeten over de golven konden </a:t>
            </a:r>
            <a:r>
              <a:rPr lang="nl-NL" sz="2400" dirty="0" smtClean="0">
                <a:solidFill>
                  <a:srgbClr val="FF33CC"/>
                </a:solidFill>
              </a:rPr>
              <a:t>scheren en </a:t>
            </a:r>
            <a:r>
              <a:rPr lang="nl-NL" sz="2400" dirty="0">
                <a:solidFill>
                  <a:srgbClr val="FF33CC"/>
                </a:solidFill>
              </a:rPr>
              <a:t>over de rechtop staande korenaren van het grijze korenveld konden snellen.</a:t>
            </a:r>
          </a:p>
        </p:txBody>
      </p:sp>
      <p:pic>
        <p:nvPicPr>
          <p:cNvPr id="7170" name="Picture 2" descr="http://blogimages.bloggen.be/uno_two_games/1940720-8d506b60fc39c1d55963af359384d650.jpe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31" b="100000" l="0" r="99614"/>
                    </a14:imgEffect>
                  </a14:imgLayer>
                </a14:imgProps>
              </a:ext>
              <a:ext uri="{28A0092B-C50C-407E-A947-70E740481C1C}">
                <a14:useLocalDpi xmlns:a14="http://schemas.microsoft.com/office/drawing/2010/main" val="0"/>
              </a:ext>
            </a:extLst>
          </a:blip>
          <a:srcRect/>
          <a:stretch>
            <a:fillRect/>
          </a:stretch>
        </p:blipFill>
        <p:spPr bwMode="auto">
          <a:xfrm>
            <a:off x="9431552" y="223201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blogimages.bloggen.be/uno_two_games/1940720-8d506b60fc39c1d55963af359384d650.jpe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31" b="100000" l="0" r="99614"/>
                    </a14:imgEffect>
                  </a14:imgLayer>
                </a14:imgProps>
              </a:ext>
              <a:ext uri="{28A0092B-C50C-407E-A947-70E740481C1C}">
                <a14:useLocalDpi xmlns:a14="http://schemas.microsoft.com/office/drawing/2010/main" val="0"/>
              </a:ext>
            </a:extLst>
          </a:blip>
          <a:srcRect/>
          <a:stretch>
            <a:fillRect/>
          </a:stretch>
        </p:blipFill>
        <p:spPr bwMode="auto">
          <a:xfrm>
            <a:off x="7509522" y="106480"/>
            <a:ext cx="2466975" cy="1847851"/>
          </a:xfrm>
          <a:prstGeom prst="rect">
            <a:avLst/>
          </a:prstGeom>
          <a:noFill/>
          <a:scene3d>
            <a:camera prst="orthographicFront">
              <a:rot lat="1200000" lon="21594000" rev="1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7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Adiciunt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animos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clamorque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favorque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verbaque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dicentum</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incumbere</a:t>
            </a:r>
            <a:r>
              <a:rPr lang="en-US" sz="2400" i="1" dirty="0">
                <a:solidFill>
                  <a:srgbClr val="FFFF00"/>
                </a:solidFill>
                <a:ea typeface="Times New Roman" panose="02020603050405020304" pitchFamily="18" charset="0"/>
                <a:cs typeface="Arial" panose="020B0604020202020204" pitchFamily="34" charset="0"/>
              </a:rPr>
              <a:t> tempus;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Hippomene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propera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viribus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utere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totis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pelle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moram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vinces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Dubium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Megareius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heros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gaudeat</a:t>
            </a:r>
            <a:r>
              <a:rPr lang="en-US" sz="2400" dirty="0">
                <a:solidFill>
                  <a:srgbClr val="FFFFFF"/>
                </a:solidFill>
                <a:ea typeface="Times New Roman" panose="02020603050405020304" pitchFamily="18" charset="0"/>
                <a:cs typeface="Arial" panose="020B0604020202020204" pitchFamily="34" charset="0"/>
              </a:rPr>
              <a:t> an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magis</a:t>
            </a:r>
            <a:r>
              <a:rPr lang="en-US" sz="2400" dirty="0">
                <a:solidFill>
                  <a:srgbClr val="FFFFFF"/>
                </a:solidFill>
                <a:ea typeface="Times New Roman" panose="02020603050405020304" pitchFamily="18" charset="0"/>
                <a:cs typeface="Arial" panose="020B0604020202020204" pitchFamily="34" charset="0"/>
              </a:rPr>
              <a:t> his </a:t>
            </a:r>
            <a:r>
              <a:rPr lang="en-US" sz="2400" dirty="0" err="1">
                <a:solidFill>
                  <a:srgbClr val="FFFFFF"/>
                </a:solidFill>
                <a:ea typeface="Times New Roman" panose="02020603050405020304" pitchFamily="18" charset="0"/>
                <a:cs typeface="Arial" panose="020B0604020202020204" pitchFamily="34" charset="0"/>
              </a:rPr>
              <a:t>Schoeneia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dictis</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3" y="3543350"/>
            <a:ext cx="11841893"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Én </a:t>
            </a:r>
            <a:r>
              <a:rPr lang="nl-NL" sz="2400" dirty="0">
                <a:solidFill>
                  <a:srgbClr val="00B0F0"/>
                </a:solidFill>
              </a:rPr>
              <a:t>gejuich én bijval voegen enthousiasme toe aan de jongeman en ook </a:t>
            </a:r>
          </a:p>
          <a:p>
            <a:pPr>
              <a:spcAft>
                <a:spcPts val="1000"/>
              </a:spcAft>
            </a:pPr>
            <a:r>
              <a:rPr lang="nl-NL" sz="2400" dirty="0">
                <a:solidFill>
                  <a:srgbClr val="00B0F0"/>
                </a:solidFill>
              </a:rPr>
              <a:t>de woorden van degenen die zeggen: "Nu, nu is het tijd ervoor te gaan;</a:t>
            </a:r>
          </a:p>
          <a:p>
            <a:pPr>
              <a:spcAft>
                <a:spcPts val="1000"/>
              </a:spcAft>
            </a:pPr>
            <a:r>
              <a:rPr lang="nl-NL" sz="2400" dirty="0" err="1">
                <a:solidFill>
                  <a:srgbClr val="00B0F0"/>
                </a:solidFill>
              </a:rPr>
              <a:t>Hippomenes</a:t>
            </a:r>
            <a:r>
              <a:rPr lang="nl-NL" sz="2400" dirty="0">
                <a:solidFill>
                  <a:srgbClr val="00B0F0"/>
                </a:solidFill>
              </a:rPr>
              <a:t>, haast je! Nu moet je al je krachten gebruiken;</a:t>
            </a:r>
          </a:p>
          <a:p>
            <a:pPr>
              <a:spcAft>
                <a:spcPts val="1000"/>
              </a:spcAft>
            </a:pPr>
            <a:r>
              <a:rPr lang="nl-NL" sz="2400" dirty="0">
                <a:solidFill>
                  <a:srgbClr val="00B0F0"/>
                </a:solidFill>
              </a:rPr>
              <a:t>vermijd vertraging, je gaat winnen!" Het is onzeker, of de held van </a:t>
            </a:r>
            <a:r>
              <a:rPr lang="nl-NL" sz="2400" dirty="0" err="1">
                <a:solidFill>
                  <a:srgbClr val="00B0F0"/>
                </a:solidFill>
              </a:rPr>
              <a:t>Megara</a:t>
            </a:r>
            <a:endParaRPr lang="nl-NL" sz="2400" dirty="0">
              <a:solidFill>
                <a:srgbClr val="00B0F0"/>
              </a:solidFill>
            </a:endParaRPr>
          </a:p>
          <a:p>
            <a:pPr>
              <a:spcAft>
                <a:spcPts val="1000"/>
              </a:spcAft>
            </a:pPr>
            <a:r>
              <a:rPr lang="nl-NL" sz="2400" dirty="0">
                <a:solidFill>
                  <a:srgbClr val="00B0F0"/>
                </a:solidFill>
              </a:rPr>
              <a:t>zich over deze woorden meer verheugt of het meisje, dochter van </a:t>
            </a:r>
            <a:r>
              <a:rPr lang="nl-NL" sz="2400" dirty="0" err="1">
                <a:solidFill>
                  <a:srgbClr val="00B0F0"/>
                </a:solidFill>
              </a:rPr>
              <a:t>Schoeneus</a:t>
            </a:r>
            <a:r>
              <a:rPr lang="nl-NL" sz="2400" dirty="0">
                <a:solidFill>
                  <a:srgbClr val="00B0F0"/>
                </a:solidFill>
              </a:rPr>
              <a:t>.</a:t>
            </a:r>
          </a:p>
        </p:txBody>
      </p:sp>
      <p:pic>
        <p:nvPicPr>
          <p:cNvPr id="8194" name="Picture 2" descr="http://www.ondertussen.nl/img/nieuws/imagebig/12/06/1340017828_bert%20ernie.jpg-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2469" t="13978" r="3676" b="400"/>
          <a:stretch/>
        </p:blipFill>
        <p:spPr bwMode="auto">
          <a:xfrm>
            <a:off x="7002161" y="903666"/>
            <a:ext cx="3265688" cy="195331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speelkwartierveenendaal.nl/sites/default/files/10.ouderavo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3988" y="3324637"/>
            <a:ext cx="2386778" cy="1693476"/>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4670853" y="2919515"/>
            <a:ext cx="3128319" cy="713371"/>
          </a:xfrm>
          <a:prstGeom prst="wedgeEllipseCallout">
            <a:avLst>
              <a:gd name="adj1" fmla="val 50529"/>
              <a:gd name="adj2" fmla="val -121646"/>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Hup </a:t>
            </a:r>
            <a:r>
              <a:rPr lang="nl-NL" sz="2000" dirty="0" err="1" smtClean="0"/>
              <a:t>Hippomenesje</a:t>
            </a:r>
            <a:r>
              <a:rPr lang="nl-NL" sz="2000" dirty="0" smtClean="0"/>
              <a:t>!</a:t>
            </a:r>
            <a:endParaRPr lang="en-US" sz="2000" dirty="0"/>
          </a:p>
        </p:txBody>
      </p:sp>
      <p:sp>
        <p:nvSpPr>
          <p:cNvPr id="9" name="Wolkvormige toelichting 8"/>
          <p:cNvSpPr/>
          <p:nvPr/>
        </p:nvSpPr>
        <p:spPr>
          <a:xfrm>
            <a:off x="8546141" y="187909"/>
            <a:ext cx="3443416" cy="576649"/>
          </a:xfrm>
          <a:prstGeom prst="cloudCallout">
            <a:avLst>
              <a:gd name="adj1" fmla="val -27771"/>
              <a:gd name="adj2" fmla="val 86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smtClean="0"/>
              <a:t>Shut</a:t>
            </a:r>
            <a:r>
              <a:rPr lang="nl-NL" sz="2400" dirty="0" smtClean="0"/>
              <a:t> up, Ernie…</a:t>
            </a:r>
            <a:endParaRPr lang="en-US" sz="2400" dirty="0"/>
          </a:p>
        </p:txBody>
      </p:sp>
      <p:sp>
        <p:nvSpPr>
          <p:cNvPr id="10" name="Stroomdiagram: Proces 9"/>
          <p:cNvSpPr/>
          <p:nvPr/>
        </p:nvSpPr>
        <p:spPr>
          <a:xfrm>
            <a:off x="10050162" y="5055594"/>
            <a:ext cx="1798938" cy="362464"/>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err="1" smtClean="0"/>
              <a:t>Hoeraaaaaaa</a:t>
            </a:r>
            <a:endParaRPr lang="en-US" sz="2000" dirty="0"/>
          </a:p>
        </p:txBody>
      </p:sp>
    </p:spTree>
    <p:extLst>
      <p:ext uri="{BB962C8B-B14F-4D97-AF65-F5344CB8AC3E}">
        <p14:creationId xmlns:p14="http://schemas.microsoft.com/office/powerpoint/2010/main" val="127580102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O </a:t>
            </a:r>
            <a:r>
              <a:rPr lang="en-US" sz="2400" dirty="0" err="1">
                <a:solidFill>
                  <a:srgbClr val="FFFFFF"/>
                </a:solidFill>
                <a:ea typeface="Times New Roman" panose="02020603050405020304" pitchFamily="18" charset="0"/>
                <a:cs typeface="Arial" panose="020B0604020202020204" pitchFamily="34" charset="0"/>
              </a:rPr>
              <a:t>quotiens</a:t>
            </a:r>
            <a:r>
              <a:rPr lang="en-US" sz="2400" dirty="0">
                <a:solidFill>
                  <a:srgbClr val="FFFFFF"/>
                </a:solidFill>
                <a:ea typeface="Times New Roman" panose="02020603050405020304" pitchFamily="18" charset="0"/>
                <a:cs typeface="Arial" panose="020B0604020202020204" pitchFamily="34" charset="0"/>
              </a:rPr>
              <a:t>, cum </a:t>
            </a:r>
            <a:r>
              <a:rPr lang="en-US" sz="2400" dirty="0" err="1">
                <a:solidFill>
                  <a:srgbClr val="FFFFFF"/>
                </a:solidFill>
                <a:ea typeface="Times New Roman" panose="02020603050405020304" pitchFamily="18" charset="0"/>
                <a:cs typeface="Arial" panose="020B0604020202020204" pitchFamily="34" charset="0"/>
              </a:rPr>
              <a:t>iam</a:t>
            </a:r>
            <a:r>
              <a:rPr lang="en-US" sz="2400" dirty="0">
                <a:solidFill>
                  <a:srgbClr val="FFFFFF"/>
                </a:solidFill>
                <a:ea typeface="Times New Roman" panose="02020603050405020304" pitchFamily="18" charset="0"/>
                <a:cs typeface="Arial" panose="020B0604020202020204" pitchFamily="34" charset="0"/>
              </a:rPr>
              <a:t> posset </a:t>
            </a:r>
            <a:r>
              <a:rPr lang="en-US" sz="2400" dirty="0" err="1">
                <a:solidFill>
                  <a:srgbClr val="FFFFFF"/>
                </a:solidFill>
                <a:ea typeface="Times New Roman" panose="02020603050405020304" pitchFamily="18" charset="0"/>
                <a:cs typeface="Arial" panose="020B0604020202020204" pitchFamily="34" charset="0"/>
              </a:rPr>
              <a:t>transire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spectatosque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invita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reliquit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Aridus</a:t>
            </a:r>
            <a:r>
              <a:rPr lang="en-US" sz="2400" dirty="0">
                <a:solidFill>
                  <a:srgbClr val="FFFFFF"/>
                </a:solidFill>
                <a:ea typeface="Times New Roman" panose="02020603050405020304" pitchFamily="18" charset="0"/>
                <a:cs typeface="Arial" panose="020B0604020202020204" pitchFamily="34" charset="0"/>
              </a:rPr>
              <a:t> e lasso </a:t>
            </a:r>
            <a:r>
              <a:rPr lang="en-US" sz="2400" dirty="0" err="1">
                <a:solidFill>
                  <a:srgbClr val="FFFFFF"/>
                </a:solidFill>
                <a:ea typeface="Times New Roman" panose="02020603050405020304" pitchFamily="18" charset="0"/>
                <a:cs typeface="Arial" panose="020B0604020202020204" pitchFamily="34" charset="0"/>
              </a:rPr>
              <a:t>veniebat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anhelitus</a:t>
            </a:r>
            <a:r>
              <a:rPr lang="en-US" sz="2400" dirty="0">
                <a:solidFill>
                  <a:srgbClr val="FFFFFF"/>
                </a:solidFill>
                <a:ea typeface="Times New Roman" panose="02020603050405020304" pitchFamily="18" charset="0"/>
                <a:cs typeface="Arial" panose="020B0604020202020204" pitchFamily="34" charset="0"/>
              </a:rPr>
              <a:t> ore,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metaque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longe</a:t>
            </a:r>
            <a:r>
              <a:rPr lang="en-US" sz="2400" dirty="0">
                <a:solidFill>
                  <a:srgbClr val="FFFFFF"/>
                </a:solidFill>
                <a:ea typeface="Times New Roman" panose="02020603050405020304" pitchFamily="18" charset="0"/>
                <a:cs typeface="Arial" panose="020B0604020202020204" pitchFamily="34" charset="0"/>
              </a:rPr>
              <a:t>; tum </a:t>
            </a:r>
            <a:r>
              <a:rPr lang="en-US" sz="2400" dirty="0" err="1">
                <a:solidFill>
                  <a:srgbClr val="FFFFFF"/>
                </a:solidFill>
                <a:ea typeface="Times New Roman" panose="02020603050405020304" pitchFamily="18" charset="0"/>
                <a:cs typeface="Arial" panose="020B0604020202020204" pitchFamily="34" charset="0"/>
              </a:rPr>
              <a:t>denique</a:t>
            </a:r>
            <a:r>
              <a:rPr lang="en-US" sz="2400" dirty="0">
                <a:solidFill>
                  <a:srgbClr val="FFFFFF"/>
                </a:solidFill>
                <a:ea typeface="Times New Roman" panose="02020603050405020304" pitchFamily="18" charset="0"/>
                <a:cs typeface="Arial" panose="020B0604020202020204" pitchFamily="34" charset="0"/>
              </a:rPr>
              <a:t> de </a:t>
            </a:r>
            <a:r>
              <a:rPr lang="en-US" sz="2400" dirty="0" err="1">
                <a:solidFill>
                  <a:srgbClr val="FFFFFF"/>
                </a:solidFill>
                <a:ea typeface="Times New Roman" panose="02020603050405020304" pitchFamily="18" charset="0"/>
                <a:cs typeface="Arial" panose="020B0604020202020204" pitchFamily="34" charset="0"/>
              </a:rPr>
              <a:t>tribus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unum</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fetibus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arboreis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proles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Neptunia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misit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4" y="3625729"/>
            <a:ext cx="11817179"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O </a:t>
            </a:r>
            <a:r>
              <a:rPr lang="nl-NL" sz="2400" dirty="0">
                <a:solidFill>
                  <a:srgbClr val="00B0F0"/>
                </a:solidFill>
              </a:rPr>
              <a:t>hoe vaak, hoewel zij hem al voorbij kon gaan, heeft ze zich ingehouden</a:t>
            </a:r>
          </a:p>
          <a:p>
            <a:pPr>
              <a:spcAft>
                <a:spcPts val="1000"/>
              </a:spcAft>
            </a:pPr>
            <a:r>
              <a:rPr lang="nl-NL" sz="2400" dirty="0">
                <a:solidFill>
                  <a:srgbClr val="00B0F0"/>
                </a:solidFill>
              </a:rPr>
              <a:t>en tegen haar zin zijn gezicht, waar ze lang naar gekeken had, achter zich gelaten!</a:t>
            </a:r>
          </a:p>
          <a:p>
            <a:pPr>
              <a:spcAft>
                <a:spcPts val="1000"/>
              </a:spcAft>
            </a:pPr>
            <a:r>
              <a:rPr lang="nl-NL" sz="2400" dirty="0">
                <a:solidFill>
                  <a:srgbClr val="00B0F0"/>
                </a:solidFill>
              </a:rPr>
              <a:t>Een droog gehijg kwam (steeds) uit zijn vermoeide mond,</a:t>
            </a:r>
          </a:p>
          <a:p>
            <a:pPr>
              <a:spcAft>
                <a:spcPts val="1000"/>
              </a:spcAft>
            </a:pPr>
            <a:r>
              <a:rPr lang="nl-NL" sz="2400" dirty="0">
                <a:solidFill>
                  <a:srgbClr val="00B0F0"/>
                </a:solidFill>
              </a:rPr>
              <a:t>en de eindstreep was ver weg; op dat moment tenslotte gooide Neptunus' </a:t>
            </a:r>
          </a:p>
          <a:p>
            <a:pPr>
              <a:spcAft>
                <a:spcPts val="1000"/>
              </a:spcAft>
            </a:pPr>
            <a:r>
              <a:rPr lang="nl-NL" sz="2400" dirty="0">
                <a:solidFill>
                  <a:srgbClr val="00B0F0"/>
                </a:solidFill>
              </a:rPr>
              <a:t>nakomeling één van de drie boomvruchten.</a:t>
            </a:r>
          </a:p>
        </p:txBody>
      </p:sp>
      <p:pic>
        <p:nvPicPr>
          <p:cNvPr id="9218" name="Picture 2" descr="http://variousgods.com/atalanta_by_namesrundry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18" t="1143" r="3893" b="4680"/>
          <a:stretch/>
        </p:blipFill>
        <p:spPr bwMode="auto">
          <a:xfrm>
            <a:off x="6645382" y="1571406"/>
            <a:ext cx="1882839" cy="2519200"/>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8616777" y="568411"/>
            <a:ext cx="3426941" cy="733167"/>
          </a:xfrm>
          <a:prstGeom prst="wedgeEllipseCallout">
            <a:avLst>
              <a:gd name="adj1" fmla="val -63141"/>
              <a:gd name="adj2" fmla="val 115309"/>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Wacht, wacht, er ligt iets op de grond!</a:t>
            </a:r>
            <a:endParaRPr lang="en-US" sz="2000" dirty="0"/>
          </a:p>
        </p:txBody>
      </p:sp>
      <p:sp>
        <p:nvSpPr>
          <p:cNvPr id="9" name="Wolkvormige toelichting 8"/>
          <p:cNvSpPr/>
          <p:nvPr/>
        </p:nvSpPr>
        <p:spPr>
          <a:xfrm>
            <a:off x="3245708" y="2875446"/>
            <a:ext cx="2940908" cy="1215160"/>
          </a:xfrm>
          <a:prstGeom prst="cloudCallout">
            <a:avLst>
              <a:gd name="adj1" fmla="val 76366"/>
              <a:gd name="adj2" fmla="val -122573"/>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000" dirty="0" smtClean="0"/>
              <a:t>Hè, hè, dat heb ik daar gegooid, tuthola</a:t>
            </a:r>
            <a:endParaRPr lang="en-US" sz="2000" dirty="0"/>
          </a:p>
        </p:txBody>
      </p:sp>
    </p:spTree>
    <p:extLst>
      <p:ext uri="{BB962C8B-B14F-4D97-AF65-F5344CB8AC3E}">
        <p14:creationId xmlns:p14="http://schemas.microsoft.com/office/powerpoint/2010/main" val="30471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1749"/>
                                          </p:stCondLst>
                                        </p:cTn>
                                        <p:tgtEl>
                                          <p:spTgt spid="7"/>
                                        </p:tgtEl>
                                        <p:attrNameLst>
                                          <p:attrName>style.visibility</p:attrName>
                                        </p:attrNameLst>
                                      </p:cBhvr>
                                      <p:to>
                                        <p:strVal val="visible"/>
                                      </p:to>
                                    </p:set>
                                  </p:childTnLst>
                                </p:cTn>
                              </p:par>
                            </p:childTnLst>
                          </p:cTn>
                        </p:par>
                        <p:par>
                          <p:cTn id="7" fill="hold">
                            <p:stCondLst>
                              <p:cond delay="2250"/>
                            </p:stCondLst>
                            <p:childTnLst>
                              <p:par>
                                <p:cTn id="8" presetID="1" presetClass="entr" presetSubtype="0" fill="hold" grpId="0" nodeType="afterEffect">
                                  <p:stCondLst>
                                    <p:cond delay="750"/>
                                  </p:stCondLst>
                                  <p:childTnLst>
                                    <p:set>
                                      <p:cBhvr>
                                        <p:cTn id="9" dur="1" fill="hold">
                                          <p:stCondLst>
                                            <p:cond delay="1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805063"/>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Obstipuit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nitidique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cupidine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pomi</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declinat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aurumque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volubile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tollit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Praeterit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Hippomenes</a:t>
            </a:r>
            <a:r>
              <a:rPr lang="en-US" sz="2400" dirty="0">
                <a:solidFill>
                  <a:srgbClr val="FFFFFF"/>
                </a:solidFill>
                <a:ea typeface="Times New Roman" panose="02020603050405020304" pitchFamily="18" charset="0"/>
                <a:cs typeface="Arial" panose="020B0604020202020204" pitchFamily="34" charset="0"/>
              </a:rPr>
              <a:t>; resonant </a:t>
            </a:r>
            <a:r>
              <a:rPr lang="en-US" sz="2400" dirty="0" err="1">
                <a:solidFill>
                  <a:srgbClr val="FFFFFF"/>
                </a:solidFill>
                <a:ea typeface="Times New Roman" panose="02020603050405020304" pitchFamily="18" charset="0"/>
                <a:cs typeface="Arial" panose="020B0604020202020204" pitchFamily="34" charset="0"/>
              </a:rPr>
              <a:t>spectacula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plausu</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Illa</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celeri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cessataque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tempora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cursu</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corrigit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iterum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iuvenem</a:t>
            </a:r>
            <a:r>
              <a:rPr lang="en-US" sz="2400" dirty="0">
                <a:solidFill>
                  <a:srgbClr val="FFFFFF"/>
                </a:solidFill>
                <a:ea typeface="Times New Roman" panose="02020603050405020304" pitchFamily="18" charset="0"/>
                <a:cs typeface="Arial" panose="020B0604020202020204" pitchFamily="34" charset="0"/>
              </a:rPr>
              <a:t> post </a:t>
            </a: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relinquit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5" y="3543350"/>
            <a:ext cx="11850130"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Het </a:t>
            </a:r>
            <a:r>
              <a:rPr lang="nl-NL" sz="2400" dirty="0">
                <a:solidFill>
                  <a:srgbClr val="00B0F0"/>
                </a:solidFill>
              </a:rPr>
              <a:t>meisje stond perplex en uit begeerte naar de glanzende appel</a:t>
            </a:r>
          </a:p>
          <a:p>
            <a:pPr>
              <a:spcAft>
                <a:spcPts val="1000"/>
              </a:spcAft>
            </a:pPr>
            <a:r>
              <a:rPr lang="nl-NL" sz="2400" dirty="0">
                <a:solidFill>
                  <a:srgbClr val="00B0F0"/>
                </a:solidFill>
              </a:rPr>
              <a:t>week/wijkt ze af van haar koers en raapte het rollende goud op.</a:t>
            </a:r>
          </a:p>
          <a:p>
            <a:pPr>
              <a:spcAft>
                <a:spcPts val="1000"/>
              </a:spcAft>
            </a:pPr>
            <a:r>
              <a:rPr lang="nl-NL" sz="2400" dirty="0" err="1">
                <a:solidFill>
                  <a:srgbClr val="00B0F0"/>
                </a:solidFill>
              </a:rPr>
              <a:t>Hippomenes</a:t>
            </a:r>
            <a:r>
              <a:rPr lang="nl-NL" sz="2400" dirty="0">
                <a:solidFill>
                  <a:srgbClr val="00B0F0"/>
                </a:solidFill>
              </a:rPr>
              <a:t> gaat haar voorbij; de tribunes weerklinken van het applaus</a:t>
            </a:r>
            <a:r>
              <a:rPr lang="nl-NL" sz="2400" dirty="0" smtClean="0">
                <a:solidFill>
                  <a:srgbClr val="00B0F0"/>
                </a:solidFill>
              </a:rPr>
              <a:t>.</a:t>
            </a:r>
          </a:p>
          <a:p>
            <a:pPr>
              <a:spcAft>
                <a:spcPts val="1000"/>
              </a:spcAft>
            </a:pPr>
            <a:r>
              <a:rPr lang="nl-NL" sz="2400" dirty="0">
                <a:solidFill>
                  <a:srgbClr val="00B0F0"/>
                </a:solidFill>
              </a:rPr>
              <a:t>Zij herstelt het oponthoud en de verspilde tijd door het snelle lopen</a:t>
            </a:r>
            <a:endParaRPr lang="en-US" sz="2400" dirty="0">
              <a:solidFill>
                <a:srgbClr val="00B0F0"/>
              </a:solidFill>
            </a:endParaRPr>
          </a:p>
          <a:p>
            <a:pPr>
              <a:spcAft>
                <a:spcPts val="1000"/>
              </a:spcAft>
            </a:pPr>
            <a:r>
              <a:rPr lang="nl-NL" sz="2400" dirty="0">
                <a:solidFill>
                  <a:srgbClr val="00B0F0"/>
                </a:solidFill>
              </a:rPr>
              <a:t>en opnieuw laat zij de jongeman achter zich</a:t>
            </a:r>
            <a:r>
              <a:rPr lang="nl-NL" sz="2400" dirty="0" smtClean="0">
                <a:solidFill>
                  <a:srgbClr val="00B0F0"/>
                </a:solidFill>
              </a:rPr>
              <a:t>;</a:t>
            </a:r>
            <a:endParaRPr lang="en-US" sz="2400" dirty="0">
              <a:solidFill>
                <a:srgbClr val="00B0F0"/>
              </a:solidFill>
            </a:endParaRPr>
          </a:p>
        </p:txBody>
      </p:sp>
      <p:pic>
        <p:nvPicPr>
          <p:cNvPr id="10242" name="Picture 2" descr="http://caution.files.wordpress.com/2008/05/atalanta_the_race_by_trix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618" y="1627230"/>
            <a:ext cx="2857500" cy="2466975"/>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7964445" y="168875"/>
            <a:ext cx="4138483" cy="1120267"/>
          </a:xfrm>
          <a:prstGeom prst="cloudCallout">
            <a:avLst>
              <a:gd name="adj1" fmla="val -50492"/>
              <a:gd name="adj2" fmla="val 103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Hè, wat doet een appel nou op de grond?? Hij is </a:t>
            </a:r>
            <a:r>
              <a:rPr lang="nl-NL" sz="2000" dirty="0" err="1" smtClean="0"/>
              <a:t>mooooooiiiii</a:t>
            </a:r>
            <a:r>
              <a:rPr lang="nl-NL" sz="2000" dirty="0" smtClean="0"/>
              <a:t>. Joepie!</a:t>
            </a:r>
            <a:endParaRPr lang="en-US" sz="2000" dirty="0"/>
          </a:p>
        </p:txBody>
      </p:sp>
    </p:spTree>
    <p:extLst>
      <p:ext uri="{BB962C8B-B14F-4D97-AF65-F5344CB8AC3E}">
        <p14:creationId xmlns:p14="http://schemas.microsoft.com/office/powerpoint/2010/main" val="34872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is kennelijk de bedoeling van het gooien van de gouden appels?</a:t>
            </a:r>
          </a:p>
          <a:p>
            <a:endParaRPr lang="nl-NL" sz="3200" dirty="0">
              <a:solidFill>
                <a:srgbClr val="92D050"/>
              </a:solidFill>
            </a:endParaRPr>
          </a:p>
          <a:p>
            <a:r>
              <a:rPr lang="nl-NL" sz="3200" dirty="0" smtClean="0">
                <a:solidFill>
                  <a:srgbClr val="92D050"/>
                </a:solidFill>
              </a:rPr>
              <a:t>A	eten kun je ze niet, weg keilen wel</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extra onderdeel van het hardlopen: appeltje eitje</a:t>
            </a:r>
          </a:p>
          <a:p>
            <a:endParaRPr lang="nl-NL" sz="3200" dirty="0">
              <a:solidFill>
                <a:srgbClr val="92D050"/>
              </a:solidFill>
            </a:endParaRPr>
          </a:p>
          <a:p>
            <a:r>
              <a:rPr lang="nl-NL" sz="3200" dirty="0" smtClean="0">
                <a:solidFill>
                  <a:srgbClr val="92D050"/>
                </a:solidFill>
              </a:rPr>
              <a:t>C	aan de zijkant zitten altijd lastige mensen: daarmee dood je ze</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Atalanta moet die oprapen en daardoor vertraging oplopen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56193092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209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862322"/>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rursus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pomi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iactu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remorata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secundi</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consequitur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transitque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virum</a:t>
            </a:r>
            <a:r>
              <a:rPr lang="en-US" sz="2400" dirty="0">
                <a:solidFill>
                  <a:srgbClr val="FFFFFF"/>
                </a:solidFill>
                <a:ea typeface="Times New Roman" panose="02020603050405020304" pitchFamily="18" charset="0"/>
                <a:cs typeface="Arial" panose="020B0604020202020204" pitchFamily="34" charset="0"/>
              </a:rPr>
              <a:t>. Pars </a:t>
            </a:r>
            <a:r>
              <a:rPr lang="en-US" sz="2400" dirty="0" err="1">
                <a:solidFill>
                  <a:srgbClr val="FFFFFF"/>
                </a:solidFill>
                <a:ea typeface="Times New Roman" panose="02020603050405020304" pitchFamily="18" charset="0"/>
                <a:cs typeface="Arial" panose="020B0604020202020204" pitchFamily="34" charset="0"/>
              </a:rPr>
              <a:t>ultima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cursus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restabat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Nunc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inquit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ades</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dea</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muneris</a:t>
            </a:r>
            <a:r>
              <a:rPr lang="en-US" sz="2400" dirty="0">
                <a:solidFill>
                  <a:srgbClr val="FFFF00"/>
                </a:solidFill>
                <a:ea typeface="Times New Roman" panose="02020603050405020304" pitchFamily="18" charset="0"/>
                <a:cs typeface="Arial" panose="020B0604020202020204" pitchFamily="34" charset="0"/>
              </a:rPr>
              <a:t> </a:t>
            </a:r>
            <a:r>
              <a:rPr lang="en-US" sz="2400" dirty="0" err="1">
                <a:solidFill>
                  <a:srgbClr val="FFFF00"/>
                </a:solidFill>
                <a:ea typeface="Times New Roman" panose="02020603050405020304" pitchFamily="18" charset="0"/>
                <a:cs typeface="Arial" panose="020B0604020202020204" pitchFamily="34" charset="0"/>
              </a:rPr>
              <a:t>auctor</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campi</a:t>
            </a:r>
            <a:r>
              <a:rPr lang="en-US" sz="2400" dirty="0">
                <a:solidFill>
                  <a:srgbClr val="FFFFFF"/>
                </a:solidFill>
                <a:ea typeface="Times New Roman" panose="02020603050405020304" pitchFamily="18" charset="0"/>
                <a:cs typeface="Arial" panose="020B0604020202020204" pitchFamily="34" charset="0"/>
              </a:rPr>
              <a:t>, quo </a:t>
            </a:r>
            <a:r>
              <a:rPr lang="en-US" sz="2400" dirty="0" err="1">
                <a:solidFill>
                  <a:srgbClr val="FFFFFF"/>
                </a:solidFill>
                <a:ea typeface="Times New Roman" panose="02020603050405020304" pitchFamily="18" charset="0"/>
                <a:cs typeface="Arial" panose="020B0604020202020204" pitchFamily="34" charset="0"/>
              </a:rPr>
              <a:t>tardius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rediret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iecit</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obliquo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nitidum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iuvenaliter</a:t>
            </a:r>
            <a:r>
              <a:rPr lang="en-US" sz="2400" dirty="0">
                <a:solidFill>
                  <a:srgbClr val="FFFFFF"/>
                </a:solidFill>
                <a:ea typeface="Times New Roman" panose="02020603050405020304" pitchFamily="18" charset="0"/>
                <a:cs typeface="Arial" panose="020B0604020202020204" pitchFamily="34" charset="0"/>
              </a:rPr>
              <a:t> aurum. </a:t>
            </a:r>
            <a:endParaRPr lang="en-US" sz="2400" dirty="0"/>
          </a:p>
        </p:txBody>
      </p:sp>
      <p:sp>
        <p:nvSpPr>
          <p:cNvPr id="3" name="Rechthoek 2"/>
          <p:cNvSpPr/>
          <p:nvPr/>
        </p:nvSpPr>
        <p:spPr>
          <a:xfrm>
            <a:off x="168873" y="3543350"/>
            <a:ext cx="11825417"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opnieuw door het gooien van de tweede appel vertraagd</a:t>
            </a:r>
          </a:p>
          <a:p>
            <a:pPr>
              <a:spcAft>
                <a:spcPts val="1000"/>
              </a:spcAft>
            </a:pPr>
            <a:r>
              <a:rPr lang="nl-NL" sz="2400" dirty="0">
                <a:solidFill>
                  <a:srgbClr val="00B0F0"/>
                </a:solidFill>
              </a:rPr>
              <a:t>haalt ze hem in en gaat de man voorbij. Het laatste gedeelte van de baan</a:t>
            </a:r>
          </a:p>
          <a:p>
            <a:pPr>
              <a:spcAft>
                <a:spcPts val="1000"/>
              </a:spcAft>
            </a:pPr>
            <a:r>
              <a:rPr lang="nl-NL" sz="2400" dirty="0">
                <a:solidFill>
                  <a:srgbClr val="00B0F0"/>
                </a:solidFill>
              </a:rPr>
              <a:t>bleef over. "Nu", sprak hij, "moet u (me) helpen, godin, geefster van het geschenk"</a:t>
            </a:r>
          </a:p>
          <a:p>
            <a:pPr>
              <a:spcAft>
                <a:spcPts val="1000"/>
              </a:spcAft>
            </a:pPr>
            <a:r>
              <a:rPr lang="nl-NL" sz="2400" dirty="0">
                <a:solidFill>
                  <a:srgbClr val="00B0F0"/>
                </a:solidFill>
              </a:rPr>
              <a:t>en naar de zijkant van het veld gooide hij, opdat zij trager terugkeerde,</a:t>
            </a:r>
          </a:p>
          <a:p>
            <a:pPr>
              <a:spcAft>
                <a:spcPts val="1000"/>
              </a:spcAft>
            </a:pPr>
            <a:r>
              <a:rPr lang="nl-NL" sz="2400" dirty="0">
                <a:solidFill>
                  <a:srgbClr val="00B0F0"/>
                </a:solidFill>
              </a:rPr>
              <a:t>met jeugdige kracht het schitterende goud schuin weg .</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9736" b="92901" l="9732" r="94076"/>
                    </a14:imgEffect>
                  </a14:imgLayer>
                </a14:imgProps>
              </a:ext>
            </a:extLst>
          </a:blip>
          <a:srcRect l="10478" t="15923" r="46950" b="8117"/>
          <a:stretch/>
        </p:blipFill>
        <p:spPr>
          <a:xfrm>
            <a:off x="6853882" y="428368"/>
            <a:ext cx="2875005" cy="3566984"/>
          </a:xfrm>
          <a:prstGeom prst="rect">
            <a:avLst/>
          </a:prstGeom>
        </p:spPr>
      </p:pic>
      <p:pic>
        <p:nvPicPr>
          <p:cNvPr id="9" name="Afbeelding 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97" t="13605" r="6509" b="7693"/>
          <a:stretch/>
        </p:blipFill>
        <p:spPr>
          <a:xfrm>
            <a:off x="8723871" y="297103"/>
            <a:ext cx="1005016" cy="1095632"/>
          </a:xfrm>
          <a:prstGeom prst="rect">
            <a:avLst/>
          </a:prstGeom>
        </p:spPr>
      </p:pic>
    </p:spTree>
    <p:extLst>
      <p:ext uri="{BB962C8B-B14F-4D97-AF65-F5344CB8AC3E}">
        <p14:creationId xmlns:p14="http://schemas.microsoft.com/office/powerpoint/2010/main" val="136749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
        <p:nvSpPr>
          <p:cNvPr id="3" name="Tekstvak 2"/>
          <p:cNvSpPr txBox="1"/>
          <p:nvPr/>
        </p:nvSpPr>
        <p:spPr>
          <a:xfrm>
            <a:off x="3608172" y="528875"/>
            <a:ext cx="4942703" cy="830997"/>
          </a:xfrm>
          <a:prstGeom prst="rect">
            <a:avLst/>
          </a:prstGeom>
          <a:noFill/>
        </p:spPr>
        <p:txBody>
          <a:bodyPr wrap="square" rtlCol="0">
            <a:spAutoFit/>
          </a:bodyPr>
          <a:lstStyle/>
          <a:p>
            <a:r>
              <a:rPr lang="nl-NL" sz="2400" dirty="0" smtClean="0">
                <a:solidFill>
                  <a:srgbClr val="00B0F0"/>
                </a:solidFill>
              </a:rPr>
              <a:t>je ziet rechtsboven bij elke vraag een timer. Die loopt van 10 terug naar 0…</a:t>
            </a:r>
            <a:endParaRPr lang="en-US" sz="2400" dirty="0">
              <a:solidFill>
                <a:srgbClr val="00B0F0"/>
              </a:solidFill>
            </a:endParaRPr>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342" y="1556951"/>
            <a:ext cx="3476368" cy="3476368"/>
          </a:xfrm>
          <a:prstGeom prst="rect">
            <a:avLst/>
          </a:prstGeom>
        </p:spPr>
      </p:pic>
    </p:spTree>
    <p:extLst>
      <p:ext uri="{BB962C8B-B14F-4D97-AF65-F5344CB8AC3E}">
        <p14:creationId xmlns:p14="http://schemas.microsoft.com/office/powerpoint/2010/main" val="87231662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An </a:t>
            </a:r>
            <a:r>
              <a:rPr lang="en-US" sz="2400" dirty="0" err="1">
                <a:solidFill>
                  <a:srgbClr val="FFFFFF"/>
                </a:solidFill>
                <a:ea typeface="Times New Roman" panose="02020603050405020304" pitchFamily="18" charset="0"/>
                <a:cs typeface="Arial" panose="020B0604020202020204" pitchFamily="34" charset="0"/>
              </a:rPr>
              <a:t>peteret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visa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dubitare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coegi</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tollere</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adieci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sublato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pondera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malo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impediique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oneris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pariter</a:t>
            </a:r>
            <a:r>
              <a:rPr lang="en-US" sz="2400" dirty="0">
                <a:solidFill>
                  <a:srgbClr val="FFFFFF"/>
                </a:solidFill>
                <a:ea typeface="Times New Roman" panose="02020603050405020304" pitchFamily="18" charset="0"/>
                <a:cs typeface="Arial" panose="020B0604020202020204" pitchFamily="34" charset="0"/>
              </a:rPr>
              <a:t> gravitate </a:t>
            </a:r>
            <a:r>
              <a:rPr lang="en-US" sz="2400" dirty="0" err="1">
                <a:solidFill>
                  <a:srgbClr val="FFFFFF"/>
                </a:solidFill>
                <a:ea typeface="Times New Roman" panose="02020603050405020304" pitchFamily="18" charset="0"/>
                <a:cs typeface="Arial" panose="020B0604020202020204" pitchFamily="34" charset="0"/>
              </a:rPr>
              <a:t>moraque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Neve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sermo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cursu</a:t>
            </a:r>
            <a:r>
              <a:rPr lang="en-US" sz="2400" dirty="0">
                <a:solidFill>
                  <a:srgbClr val="FFFFFF"/>
                </a:solidFill>
                <a:ea typeface="Times New Roman" panose="02020603050405020304" pitchFamily="18" charset="0"/>
                <a:cs typeface="Arial" panose="020B0604020202020204" pitchFamily="34" charset="0"/>
              </a:rPr>
              <a:t> sit </a:t>
            </a:r>
            <a:r>
              <a:rPr lang="en-US" sz="2400" dirty="0" err="1">
                <a:solidFill>
                  <a:srgbClr val="FFFFFF"/>
                </a:solidFill>
                <a:ea typeface="Times New Roman" panose="02020603050405020304" pitchFamily="18" charset="0"/>
                <a:cs typeface="Arial" panose="020B0604020202020204" pitchFamily="34" charset="0"/>
              </a:rPr>
              <a:t>tardior</a:t>
            </a:r>
            <a:r>
              <a:rPr lang="en-US" sz="2400" dirty="0">
                <a:solidFill>
                  <a:srgbClr val="FFFFFF"/>
                </a:solidFill>
                <a:ea typeface="Times New Roman" panose="02020603050405020304" pitchFamily="18" charset="0"/>
                <a:cs typeface="Arial" panose="020B0604020202020204" pitchFamily="34" charset="0"/>
              </a:rPr>
              <a:t> ipso,</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praeterita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duxit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praemia</a:t>
            </a:r>
            <a:r>
              <a:rPr lang="en-US" sz="2400" dirty="0">
                <a:solidFill>
                  <a:srgbClr val="FFFFFF"/>
                </a:solidFill>
                <a:ea typeface="Times New Roman" panose="02020603050405020304" pitchFamily="18" charset="0"/>
                <a:cs typeface="Arial" panose="020B0604020202020204" pitchFamily="34" charset="0"/>
              </a:rPr>
              <a:t> victor.</a:t>
            </a:r>
            <a:endParaRPr lang="en-US" sz="2400" dirty="0"/>
          </a:p>
        </p:txBody>
      </p:sp>
      <p:sp>
        <p:nvSpPr>
          <p:cNvPr id="3" name="Rechthoek 2"/>
          <p:cNvSpPr/>
          <p:nvPr/>
        </p:nvSpPr>
        <p:spPr>
          <a:xfrm>
            <a:off x="168873" y="4056311"/>
            <a:ext cx="11833655"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Van </a:t>
            </a:r>
            <a:r>
              <a:rPr lang="nl-NL" sz="2400" dirty="0">
                <a:solidFill>
                  <a:srgbClr val="FF33CC"/>
                </a:solidFill>
              </a:rPr>
              <a:t>het meisje zag men/werd gezien, dat zij aarzelde of ze die zou gaan halen; ik </a:t>
            </a:r>
            <a:r>
              <a:rPr lang="nl-NL" sz="2400" dirty="0" smtClean="0">
                <a:solidFill>
                  <a:srgbClr val="FF33CC"/>
                </a:solidFill>
              </a:rPr>
              <a:t>dwong haar </a:t>
            </a:r>
            <a:r>
              <a:rPr lang="nl-NL" sz="2400" dirty="0">
                <a:solidFill>
                  <a:srgbClr val="FF33CC"/>
                </a:solidFill>
              </a:rPr>
              <a:t>die op te rapen en ik voegde aan de appel, toen die opgetild was, gewicht </a:t>
            </a:r>
            <a:r>
              <a:rPr lang="nl-NL" sz="2400" dirty="0" smtClean="0">
                <a:solidFill>
                  <a:srgbClr val="FF33CC"/>
                </a:solidFill>
              </a:rPr>
              <a:t>toe en </a:t>
            </a:r>
            <a:r>
              <a:rPr lang="nl-NL" sz="2400" dirty="0">
                <a:solidFill>
                  <a:srgbClr val="FF33CC"/>
                </a:solidFill>
              </a:rPr>
              <a:t>ik hinderde haar evenzeer door de zwaarte van het gewicht als door het oponthoud</a:t>
            </a:r>
            <a:r>
              <a:rPr lang="nl-NL" sz="2400" dirty="0" smtClean="0">
                <a:solidFill>
                  <a:srgbClr val="FF33CC"/>
                </a:solidFill>
              </a:rPr>
              <a:t>. En </a:t>
            </a:r>
            <a:r>
              <a:rPr lang="nl-NL" sz="2400" dirty="0">
                <a:solidFill>
                  <a:srgbClr val="FF33CC"/>
                </a:solidFill>
              </a:rPr>
              <a:t>om te voorkomen dat mijn verhaal trager is dan de race zelf</a:t>
            </a:r>
            <a:r>
              <a:rPr lang="nl-NL" sz="2400" dirty="0" smtClean="0">
                <a:solidFill>
                  <a:srgbClr val="FF33CC"/>
                </a:solidFill>
              </a:rPr>
              <a:t>, werd </a:t>
            </a:r>
            <a:r>
              <a:rPr lang="nl-NL" sz="2400" dirty="0">
                <a:solidFill>
                  <a:srgbClr val="FF33CC"/>
                </a:solidFill>
              </a:rPr>
              <a:t>het meisje gepasseerd, nam de overwinnaar zijn prijs mee.</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49512" t="23116" r="12551" b="16537"/>
          <a:stretch/>
        </p:blipFill>
        <p:spPr>
          <a:xfrm>
            <a:off x="8661057" y="902042"/>
            <a:ext cx="2561967" cy="2833817"/>
          </a:xfrm>
          <a:prstGeom prst="rect">
            <a:avLst/>
          </a:prstGeom>
        </p:spPr>
      </p:pic>
      <p:pic>
        <p:nvPicPr>
          <p:cNvPr id="9" name="Afbeelding 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97" t="13605" r="6509" b="7693"/>
          <a:stretch/>
        </p:blipFill>
        <p:spPr>
          <a:xfrm>
            <a:off x="7974227" y="786334"/>
            <a:ext cx="1005016" cy="1095632"/>
          </a:xfrm>
          <a:prstGeom prst="rect">
            <a:avLst/>
          </a:prstGeom>
        </p:spPr>
      </p:pic>
    </p:spTree>
    <p:extLst>
      <p:ext uri="{BB962C8B-B14F-4D97-AF65-F5344CB8AC3E}">
        <p14:creationId xmlns:p14="http://schemas.microsoft.com/office/powerpoint/2010/main" val="3449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loopt het met de twee geliefden af?</a:t>
            </a:r>
          </a:p>
          <a:p>
            <a:endParaRPr lang="nl-NL" sz="3200" dirty="0">
              <a:solidFill>
                <a:srgbClr val="92D050"/>
              </a:solidFill>
            </a:endParaRPr>
          </a:p>
          <a:p>
            <a:r>
              <a:rPr lang="nl-NL" sz="3200" dirty="0" smtClean="0">
                <a:solidFill>
                  <a:srgbClr val="92D050"/>
                </a:solidFill>
              </a:rPr>
              <a:t>A	ze testen een matras in de tempel en worden ongelukkig</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ze danken Venus, gaan tekeer in een tempel, worden lammetjes</a:t>
            </a:r>
          </a:p>
          <a:p>
            <a:endParaRPr lang="nl-NL" sz="3200" dirty="0">
              <a:solidFill>
                <a:srgbClr val="92D050"/>
              </a:solidFill>
            </a:endParaRPr>
          </a:p>
          <a:p>
            <a:r>
              <a:rPr lang="nl-NL" sz="3200" dirty="0" smtClean="0">
                <a:solidFill>
                  <a:srgbClr val="92D050"/>
                </a:solidFill>
              </a:rPr>
              <a:t>C	ze danken Venus niet, ontheiligen een tempel, worden leeuwen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ze besluiten </a:t>
            </a:r>
            <a:r>
              <a:rPr lang="nl-NL" sz="3200" dirty="0" err="1" smtClean="0">
                <a:solidFill>
                  <a:srgbClr val="92D050"/>
                </a:solidFill>
              </a:rPr>
              <a:t>Hippomenes</a:t>
            </a:r>
            <a:r>
              <a:rPr lang="nl-NL" sz="3200" dirty="0" smtClean="0">
                <a:solidFill>
                  <a:srgbClr val="92D050"/>
                </a:solidFill>
              </a:rPr>
              <a:t> toch maar te laten castreren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6539700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104 dia’s te gaan</a:t>
            </a:r>
            <a:endParaRPr lang="en-US" sz="4800" dirty="0"/>
          </a:p>
        </p:txBody>
      </p:sp>
    </p:spTree>
    <p:extLst>
      <p:ext uri="{BB962C8B-B14F-4D97-AF65-F5344CB8AC3E}">
        <p14:creationId xmlns:p14="http://schemas.microsoft.com/office/powerpoint/2010/main" val="75297822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9600" dirty="0" smtClean="0">
                <a:solidFill>
                  <a:schemeClr val="bg1"/>
                </a:solidFill>
                <a:latin typeface="+mn-lt"/>
              </a:rPr>
              <a:t>Venus &amp; Adonis</a:t>
            </a:r>
            <a:endParaRPr lang="en-US" sz="9600" dirty="0">
              <a:solidFill>
                <a:schemeClr val="bg1"/>
              </a:solidFill>
              <a:latin typeface="+mn-lt"/>
            </a:endParaRPr>
          </a:p>
        </p:txBody>
      </p:sp>
      <p:pic>
        <p:nvPicPr>
          <p:cNvPr id="2" name="Afbeelding 1"/>
          <p:cNvPicPr>
            <a:picLocks noChangeAspect="1"/>
          </p:cNvPicPr>
          <p:nvPr/>
        </p:nvPicPr>
        <p:blipFill>
          <a:blip r:embed="rId3"/>
          <a:stretch>
            <a:fillRect/>
          </a:stretch>
        </p:blipFill>
        <p:spPr>
          <a:xfrm>
            <a:off x="4267767" y="2734962"/>
            <a:ext cx="3656464" cy="3466328"/>
          </a:xfrm>
          <a:prstGeom prst="rect">
            <a:avLst/>
          </a:prstGeom>
        </p:spPr>
      </p:pic>
    </p:spTree>
    <p:extLst>
      <p:ext uri="{BB962C8B-B14F-4D97-AF65-F5344CB8AC3E}">
        <p14:creationId xmlns:p14="http://schemas.microsoft.com/office/powerpoint/2010/main" val="742419479"/>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59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 en door wie wordt dit verhaal verteld?</a:t>
            </a:r>
          </a:p>
          <a:p>
            <a:endParaRPr lang="nl-NL" sz="3200" dirty="0">
              <a:solidFill>
                <a:srgbClr val="92D050"/>
              </a:solidFill>
            </a:endParaRPr>
          </a:p>
          <a:p>
            <a:r>
              <a:rPr lang="nl-NL" sz="3200" dirty="0" smtClean="0">
                <a:solidFill>
                  <a:srgbClr val="92D050"/>
                </a:solidFill>
              </a:rPr>
              <a:t>A	vlak na dat van Atalanta en </a:t>
            </a:r>
            <a:r>
              <a:rPr lang="nl-NL" sz="3200" dirty="0" err="1" smtClean="0">
                <a:solidFill>
                  <a:srgbClr val="92D050"/>
                </a:solidFill>
              </a:rPr>
              <a:t>Hippomenes</a:t>
            </a:r>
            <a:r>
              <a:rPr lang="nl-NL" sz="3200" dirty="0" smtClean="0">
                <a:solidFill>
                  <a:srgbClr val="92D050"/>
                </a:solidFill>
              </a:rPr>
              <a:t>, door Orpheus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in de keuken, door tante Truus</a:t>
            </a:r>
          </a:p>
          <a:p>
            <a:endParaRPr lang="nl-NL" sz="3200" dirty="0">
              <a:solidFill>
                <a:srgbClr val="92D050"/>
              </a:solidFill>
            </a:endParaRPr>
          </a:p>
          <a:p>
            <a:r>
              <a:rPr lang="nl-NL" sz="3200" dirty="0" smtClean="0">
                <a:solidFill>
                  <a:srgbClr val="92D050"/>
                </a:solidFill>
              </a:rPr>
              <a:t>C	in de </a:t>
            </a:r>
            <a:r>
              <a:rPr lang="nl-NL" sz="3200" dirty="0" err="1" smtClean="0">
                <a:solidFill>
                  <a:srgbClr val="92D050"/>
                </a:solidFill>
              </a:rPr>
              <a:t>Fasti</a:t>
            </a:r>
            <a:r>
              <a:rPr lang="nl-NL" sz="3200" dirty="0" smtClean="0">
                <a:solidFill>
                  <a:srgbClr val="92D050"/>
                </a:solidFill>
              </a:rPr>
              <a:t>, door een </a:t>
            </a:r>
            <a:r>
              <a:rPr lang="nl-NL" sz="3200" dirty="0" err="1" smtClean="0">
                <a:solidFill>
                  <a:srgbClr val="92D050"/>
                </a:solidFill>
              </a:rPr>
              <a:t>subsubverteller</a:t>
            </a:r>
            <a:r>
              <a:rPr lang="nl-NL" sz="3200" dirty="0" smtClean="0">
                <a:solidFill>
                  <a:srgbClr val="92D050"/>
                </a:solidFill>
              </a:rPr>
              <a:t>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in de goede oude tijd, door Ovidius</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93343635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1697068"/>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Forte </a:t>
            </a:r>
            <a:r>
              <a:rPr lang="en-US" sz="2400" dirty="0" err="1">
                <a:solidFill>
                  <a:srgbClr val="FFFFFF"/>
                </a:solidFill>
                <a:ea typeface="Times New Roman" panose="02020603050405020304" pitchFamily="18" charset="0"/>
                <a:cs typeface="Arial" panose="020B0604020202020204" pitchFamily="34" charset="0"/>
              </a:rPr>
              <a:t>suem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latebris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vestigia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certa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secuti</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excivere</a:t>
            </a:r>
            <a:r>
              <a:rPr lang="en-US" sz="2400" dirty="0">
                <a:solidFill>
                  <a:srgbClr val="FFFFFF"/>
                </a:solidFill>
                <a:ea typeface="Times New Roman" panose="02020603050405020304" pitchFamily="18" charset="0"/>
                <a:cs typeface="Arial" panose="020B0604020202020204" pitchFamily="34" charset="0"/>
              </a:rPr>
              <a:t> canes, </a:t>
            </a:r>
            <a:r>
              <a:rPr lang="en-US" sz="2400" dirty="0" err="1">
                <a:solidFill>
                  <a:srgbClr val="FFFFFF"/>
                </a:solidFill>
                <a:ea typeface="Times New Roman" panose="02020603050405020304" pitchFamily="18" charset="0"/>
                <a:cs typeface="Arial" panose="020B0604020202020204" pitchFamily="34" charset="0"/>
              </a:rPr>
              <a:t>silvisque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exire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parantem</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fixerat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obliquo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Cinyreius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ictu</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pic>
        <p:nvPicPr>
          <p:cNvPr id="7" name="Afbeelding 6"/>
          <p:cNvPicPr>
            <a:picLocks noChangeAspect="1"/>
          </p:cNvPicPr>
          <p:nvPr/>
        </p:nvPicPr>
        <p:blipFill>
          <a:blip r:embed="rId3"/>
          <a:stretch>
            <a:fillRect/>
          </a:stretch>
        </p:blipFill>
        <p:spPr>
          <a:xfrm>
            <a:off x="3278660" y="1325983"/>
            <a:ext cx="5221759" cy="3532634"/>
          </a:xfrm>
          <a:prstGeom prst="rect">
            <a:avLst/>
          </a:prstGeom>
        </p:spPr>
      </p:pic>
      <p:sp>
        <p:nvSpPr>
          <p:cNvPr id="3" name="Rechthoek 2"/>
          <p:cNvSpPr/>
          <p:nvPr/>
        </p:nvSpPr>
        <p:spPr>
          <a:xfrm>
            <a:off x="159607" y="4318657"/>
            <a:ext cx="11858368"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Toevallig </a:t>
            </a:r>
            <a:r>
              <a:rPr lang="nl-NL" sz="2400" dirty="0">
                <a:solidFill>
                  <a:srgbClr val="00B0F0"/>
                </a:solidFill>
              </a:rPr>
              <a:t>hebben honden, die duidelijke sporen volgden, een everzwijn uit zijn schuilplaats</a:t>
            </a:r>
          </a:p>
          <a:p>
            <a:pPr>
              <a:spcAft>
                <a:spcPts val="1000"/>
              </a:spcAft>
            </a:pPr>
            <a:r>
              <a:rPr lang="nl-NL" sz="2400" dirty="0">
                <a:solidFill>
                  <a:srgbClr val="00B0F0"/>
                </a:solidFill>
              </a:rPr>
              <a:t>gejaagd, en toen het zich opmaakte om de bosjes te verlaten</a:t>
            </a:r>
          </a:p>
          <a:p>
            <a:pPr>
              <a:spcAft>
                <a:spcPts val="1000"/>
              </a:spcAft>
            </a:pPr>
            <a:r>
              <a:rPr lang="nl-NL" sz="2400" dirty="0">
                <a:solidFill>
                  <a:srgbClr val="00B0F0"/>
                </a:solidFill>
              </a:rPr>
              <a:t>had de jongeman, de zoon van </a:t>
            </a:r>
            <a:r>
              <a:rPr lang="nl-NL" sz="2400" dirty="0" err="1">
                <a:solidFill>
                  <a:srgbClr val="00B0F0"/>
                </a:solidFill>
              </a:rPr>
              <a:t>Cinyras</a:t>
            </a:r>
            <a:r>
              <a:rPr lang="nl-NL" sz="2400" dirty="0">
                <a:solidFill>
                  <a:srgbClr val="00B0F0"/>
                </a:solidFill>
              </a:rPr>
              <a:t>, het met een stoot van opzij getroffen;</a:t>
            </a:r>
          </a:p>
        </p:txBody>
      </p:sp>
      <p:sp>
        <p:nvSpPr>
          <p:cNvPr id="9" name="Ovale toelichting 8"/>
          <p:cNvSpPr/>
          <p:nvPr/>
        </p:nvSpPr>
        <p:spPr>
          <a:xfrm>
            <a:off x="6367849" y="337751"/>
            <a:ext cx="5659394" cy="897925"/>
          </a:xfrm>
          <a:prstGeom prst="wedgeEllipseCallout">
            <a:avLst>
              <a:gd name="adj1" fmla="val -37136"/>
              <a:gd name="adj2" fmla="val 19828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Zo, mannetje. Vertel me maar eens: wie heeft nou wie?</a:t>
            </a:r>
            <a:endParaRPr lang="en-US" sz="2400" dirty="0"/>
          </a:p>
        </p:txBody>
      </p:sp>
      <p:sp>
        <p:nvSpPr>
          <p:cNvPr id="10" name="Wolkvormige toelichting 9"/>
          <p:cNvSpPr/>
          <p:nvPr/>
        </p:nvSpPr>
        <p:spPr>
          <a:xfrm>
            <a:off x="8213124" y="2768642"/>
            <a:ext cx="3895467" cy="1095633"/>
          </a:xfrm>
          <a:prstGeom prst="cloudCallout">
            <a:avLst>
              <a:gd name="adj1" fmla="val -65171"/>
              <a:gd name="adj2" fmla="val 5423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accent5">
                    <a:lumMod val="75000"/>
                  </a:schemeClr>
                </a:solidFill>
              </a:rPr>
              <a:t>Verhip, dat is toch Venus niet???</a:t>
            </a:r>
            <a:endParaRPr lang="en-US" sz="2400" dirty="0">
              <a:solidFill>
                <a:schemeClr val="accent5">
                  <a:lumMod val="75000"/>
                </a:schemeClr>
              </a:solidFill>
            </a:endParaRPr>
          </a:p>
        </p:txBody>
      </p:sp>
    </p:spTree>
    <p:extLst>
      <p:ext uri="{BB962C8B-B14F-4D97-AF65-F5344CB8AC3E}">
        <p14:creationId xmlns:p14="http://schemas.microsoft.com/office/powerpoint/2010/main" val="320776643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251065"/>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protinus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excussit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pando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venabula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rostro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sanguine </a:t>
            </a:r>
            <a:r>
              <a:rPr lang="en-US" sz="2400" dirty="0" err="1">
                <a:solidFill>
                  <a:srgbClr val="FFFFFF"/>
                </a:solidFill>
                <a:ea typeface="Times New Roman" panose="02020603050405020304" pitchFamily="18" charset="0"/>
                <a:cs typeface="Arial" panose="020B0604020202020204" pitchFamily="34" charset="0"/>
              </a:rPr>
              <a:t>tincta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trepidumque</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tuta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petentem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trux</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aper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insequitur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totosque</a:t>
            </a:r>
            <a:r>
              <a:rPr lang="en-US" sz="2400" dirty="0">
                <a:solidFill>
                  <a:srgbClr val="FFFFFF"/>
                </a:solidFill>
                <a:ea typeface="Times New Roman" panose="02020603050405020304" pitchFamily="18" charset="0"/>
                <a:cs typeface="Arial" panose="020B0604020202020204" pitchFamily="34" charset="0"/>
              </a:rPr>
              <a:t> sub </a:t>
            </a:r>
            <a:r>
              <a:rPr lang="en-US" sz="2400" dirty="0" err="1">
                <a:solidFill>
                  <a:srgbClr val="FFFFFF"/>
                </a:solidFill>
                <a:ea typeface="Times New Roman" panose="02020603050405020304" pitchFamily="18" charset="0"/>
                <a:cs typeface="Arial" panose="020B0604020202020204" pitchFamily="34" charset="0"/>
              </a:rPr>
              <a:t>inguine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dentes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abdidit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fulva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moribundum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stravit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harena</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7" name="Rechthoek 6"/>
          <p:cNvSpPr/>
          <p:nvPr/>
        </p:nvSpPr>
        <p:spPr>
          <a:xfrm>
            <a:off x="168873" y="4410686"/>
            <a:ext cx="11833655"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onmiddellijk </a:t>
            </a:r>
            <a:r>
              <a:rPr lang="nl-NL" sz="2400" dirty="0">
                <a:solidFill>
                  <a:srgbClr val="FF33CC"/>
                </a:solidFill>
              </a:rPr>
              <a:t>schudde het met zijn eigen gekromde snuit de jachtspeer</a:t>
            </a:r>
            <a:r>
              <a:rPr lang="nl-NL" sz="2400" dirty="0" smtClean="0">
                <a:solidFill>
                  <a:srgbClr val="FF33CC"/>
                </a:solidFill>
              </a:rPr>
              <a:t>, besmeurd </a:t>
            </a:r>
            <a:r>
              <a:rPr lang="nl-NL" sz="2400" dirty="0">
                <a:solidFill>
                  <a:srgbClr val="FF33CC"/>
                </a:solidFill>
              </a:rPr>
              <a:t>met bloed, er uit en hem, angstig als hij was en zoekend naar veiligheid</a:t>
            </a:r>
            <a:r>
              <a:rPr lang="nl-NL" sz="2400" dirty="0" smtClean="0">
                <a:solidFill>
                  <a:srgbClr val="FF33CC"/>
                </a:solidFill>
              </a:rPr>
              <a:t>, volgde </a:t>
            </a:r>
            <a:r>
              <a:rPr lang="nl-NL" sz="2400" dirty="0">
                <a:solidFill>
                  <a:srgbClr val="FF33CC"/>
                </a:solidFill>
              </a:rPr>
              <a:t>het woeste everzwijn op de voet en het begroef zijn tanden helemaal diep in </a:t>
            </a:r>
            <a:r>
              <a:rPr lang="nl-NL" sz="2400" dirty="0" smtClean="0">
                <a:solidFill>
                  <a:srgbClr val="FF33CC"/>
                </a:solidFill>
              </a:rPr>
              <a:t>zijn onderbuik </a:t>
            </a:r>
            <a:r>
              <a:rPr lang="nl-NL" sz="2400" dirty="0">
                <a:solidFill>
                  <a:srgbClr val="FF33CC"/>
                </a:solidFill>
              </a:rPr>
              <a:t>en het vloerde hem, al stervend, in het gele zand.</a:t>
            </a:r>
          </a:p>
        </p:txBody>
      </p:sp>
      <p:pic>
        <p:nvPicPr>
          <p:cNvPr id="12290" name="Picture 2" descr="http://www.cip.nl/images/2012/0102/everzwij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53" y="2419940"/>
            <a:ext cx="4381500" cy="20478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gva.be/ahimgpath/assets_img_gvl/2011/08/20/1954183/waalse-ontdekt-agressief-everzwijn-in-haar-garage-id1959874-1000x800-n.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973283" y="1084134"/>
            <a:ext cx="2390462" cy="1625514"/>
          </a:xfrm>
          <a:prstGeom prst="rect">
            <a:avLst/>
          </a:prstGeom>
          <a:noFill/>
          <a:extLst>
            <a:ext uri="{909E8E84-426E-40DD-AFC4-6F175D3DCCD1}">
              <a14:hiddenFill xmlns:a14="http://schemas.microsoft.com/office/drawing/2010/main">
                <a:solidFill>
                  <a:srgbClr val="FFFFFF"/>
                </a:solidFill>
              </a14:hiddenFill>
            </a:ext>
          </a:extLst>
        </p:spPr>
      </p:pic>
      <p:sp>
        <p:nvSpPr>
          <p:cNvPr id="3" name="Stroomdiagram: Proces 2"/>
          <p:cNvSpPr/>
          <p:nvPr/>
        </p:nvSpPr>
        <p:spPr>
          <a:xfrm>
            <a:off x="4258763" y="3066851"/>
            <a:ext cx="4909751" cy="43660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Everzwijnen zat, daar in de buurt</a:t>
            </a:r>
            <a:endParaRPr lang="en-US" sz="2400" dirty="0"/>
          </a:p>
        </p:txBody>
      </p:sp>
    </p:spTree>
    <p:extLst>
      <p:ext uri="{BB962C8B-B14F-4D97-AF65-F5344CB8AC3E}">
        <p14:creationId xmlns:p14="http://schemas.microsoft.com/office/powerpoint/2010/main" val="88885036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Vecta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levi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curru</a:t>
            </a:r>
            <a:r>
              <a:rPr lang="en-US" sz="2400" dirty="0">
                <a:solidFill>
                  <a:srgbClr val="FFFFFF"/>
                </a:solidFill>
                <a:ea typeface="Times New Roman" panose="02020603050405020304" pitchFamily="18" charset="0"/>
                <a:cs typeface="Arial" panose="020B0604020202020204" pitchFamily="34" charset="0"/>
              </a:rPr>
              <a:t> medias </a:t>
            </a:r>
            <a:r>
              <a:rPr lang="en-US" sz="2400" dirty="0" err="1">
                <a:solidFill>
                  <a:srgbClr val="FFFFFF"/>
                </a:solidFill>
                <a:ea typeface="Times New Roman" panose="02020603050405020304" pitchFamily="18" charset="0"/>
                <a:cs typeface="Arial" panose="020B0604020202020204" pitchFamily="34" charset="0"/>
              </a:rPr>
              <a:t>Cytherea</a:t>
            </a:r>
            <a:r>
              <a:rPr lang="en-US" sz="2400" dirty="0">
                <a:solidFill>
                  <a:srgbClr val="FFFFFF"/>
                </a:solidFill>
                <a:ea typeface="Times New Roman" panose="02020603050405020304" pitchFamily="18" charset="0"/>
                <a:cs typeface="Arial" panose="020B0604020202020204" pitchFamily="34" charset="0"/>
              </a:rPr>
              <a:t> per auras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Cypron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olorinis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nondum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pervenerat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alis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agnovit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longe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gemitum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morientis</a:t>
            </a:r>
            <a:r>
              <a:rPr lang="en-US" sz="2400" dirty="0">
                <a:solidFill>
                  <a:srgbClr val="FFFFFF"/>
                </a:solidFill>
                <a:ea typeface="Times New Roman" panose="02020603050405020304" pitchFamily="18" charset="0"/>
                <a:cs typeface="Arial" panose="020B0604020202020204" pitchFamily="34" charset="0"/>
              </a:rPr>
              <a:t> et albas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flexit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aves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illuc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aethere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vidit</a:t>
            </a:r>
            <a:r>
              <a:rPr lang="en-US" sz="2400" dirty="0">
                <a:solidFill>
                  <a:srgbClr val="FFFFFF"/>
                </a:solidFill>
                <a:ea typeface="Times New Roman" panose="02020603050405020304" pitchFamily="18" charset="0"/>
                <a:cs typeface="Arial" panose="020B0604020202020204" pitchFamily="34" charset="0"/>
              </a:rPr>
              <a:t> ab alto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exanimem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iactantem</a:t>
            </a:r>
            <a:r>
              <a:rPr lang="en-US" sz="2400" dirty="0">
                <a:solidFill>
                  <a:srgbClr val="FFFFFF"/>
                </a:solidFill>
                <a:ea typeface="Times New Roman" panose="02020603050405020304" pitchFamily="18" charset="0"/>
                <a:cs typeface="Arial" panose="020B0604020202020204" pitchFamily="34" charset="0"/>
              </a:rPr>
              <a:t> sanguine corpus</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260157"/>
            <a:ext cx="11833655"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Midden </a:t>
            </a:r>
            <a:r>
              <a:rPr lang="nl-NL" sz="2400" dirty="0">
                <a:solidFill>
                  <a:srgbClr val="FF33CC"/>
                </a:solidFill>
              </a:rPr>
              <a:t>door de lucht rijdend op haar lichte wagen had de godin van </a:t>
            </a:r>
            <a:r>
              <a:rPr lang="nl-NL" sz="2400" dirty="0" err="1" smtClean="0">
                <a:solidFill>
                  <a:srgbClr val="FF33CC"/>
                </a:solidFill>
              </a:rPr>
              <a:t>Cythera</a:t>
            </a:r>
            <a:r>
              <a:rPr lang="nl-NL" sz="2400" dirty="0" smtClean="0">
                <a:solidFill>
                  <a:srgbClr val="FF33CC"/>
                </a:solidFill>
              </a:rPr>
              <a:t> Cyprus </a:t>
            </a:r>
            <a:r>
              <a:rPr lang="nl-NL" sz="2400" dirty="0">
                <a:solidFill>
                  <a:srgbClr val="FF33CC"/>
                </a:solidFill>
              </a:rPr>
              <a:t>op haar zwanenvleugels nog niet bereikt</a:t>
            </a:r>
            <a:r>
              <a:rPr lang="nl-NL" sz="2400" dirty="0" smtClean="0">
                <a:solidFill>
                  <a:srgbClr val="FF33CC"/>
                </a:solidFill>
              </a:rPr>
              <a:t>; van </a:t>
            </a:r>
            <a:r>
              <a:rPr lang="nl-NL" sz="2400" dirty="0">
                <a:solidFill>
                  <a:srgbClr val="FF33CC"/>
                </a:solidFill>
              </a:rPr>
              <a:t>verre herkende zij het gesteun van de stervende en haar witte </a:t>
            </a:r>
            <a:r>
              <a:rPr lang="nl-NL" sz="2400" dirty="0" smtClean="0">
                <a:solidFill>
                  <a:srgbClr val="FF33CC"/>
                </a:solidFill>
              </a:rPr>
              <a:t>vleugels stuurde </a:t>
            </a:r>
            <a:r>
              <a:rPr lang="nl-NL" sz="2400" dirty="0">
                <a:solidFill>
                  <a:srgbClr val="FF33CC"/>
                </a:solidFill>
              </a:rPr>
              <a:t>zij daarheen, en zodra </a:t>
            </a:r>
            <a:r>
              <a:rPr lang="nl-NL" sz="2400" dirty="0" smtClean="0">
                <a:solidFill>
                  <a:srgbClr val="FF33CC"/>
                </a:solidFill>
              </a:rPr>
              <a:t>zij hem </a:t>
            </a:r>
            <a:r>
              <a:rPr lang="nl-NL" sz="2400" dirty="0">
                <a:solidFill>
                  <a:srgbClr val="FF33CC"/>
                </a:solidFill>
              </a:rPr>
              <a:t>vanuit de hoge </a:t>
            </a:r>
            <a:r>
              <a:rPr lang="nl-NL" sz="2400" dirty="0" smtClean="0">
                <a:solidFill>
                  <a:srgbClr val="FF33CC"/>
                </a:solidFill>
              </a:rPr>
              <a:t>hemel levenloos </a:t>
            </a:r>
            <a:r>
              <a:rPr lang="nl-NL" sz="2400" dirty="0">
                <a:solidFill>
                  <a:srgbClr val="FF33CC"/>
                </a:solidFill>
              </a:rPr>
              <a:t>had gezien en </a:t>
            </a:r>
            <a:r>
              <a:rPr lang="nl-NL" sz="2400" dirty="0" smtClean="0">
                <a:solidFill>
                  <a:srgbClr val="FF33CC"/>
                </a:solidFill>
              </a:rPr>
              <a:t>terwijl hij zijn </a:t>
            </a:r>
            <a:r>
              <a:rPr lang="nl-NL" sz="2400" dirty="0">
                <a:solidFill>
                  <a:srgbClr val="FF33CC"/>
                </a:solidFill>
              </a:rPr>
              <a:t>lichaam </a:t>
            </a:r>
            <a:r>
              <a:rPr lang="nl-NL" sz="2400" dirty="0" smtClean="0">
                <a:solidFill>
                  <a:srgbClr val="FF33CC"/>
                </a:solidFill>
              </a:rPr>
              <a:t>omdraaide in </a:t>
            </a:r>
            <a:r>
              <a:rPr lang="nl-NL" sz="2400" dirty="0">
                <a:solidFill>
                  <a:srgbClr val="FF33CC"/>
                </a:solidFill>
              </a:rPr>
              <a:t>zijn eigen bloed</a:t>
            </a:r>
            <a:r>
              <a:rPr lang="nl-NL" sz="2400" dirty="0" smtClean="0">
                <a:solidFill>
                  <a:srgbClr val="FF33CC"/>
                </a:solidFill>
              </a:rPr>
              <a:t>,… </a:t>
            </a:r>
            <a:endParaRPr lang="nl-NL" sz="2400" dirty="0">
              <a:solidFill>
                <a:srgbClr val="FF33CC"/>
              </a:solidFill>
            </a:endParaRPr>
          </a:p>
        </p:txBody>
      </p:sp>
      <p:pic>
        <p:nvPicPr>
          <p:cNvPr id="11266" name="Picture 2" descr="http://www.pascua.de/planetenkinder/images/mu/venus/venus-mu-wa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06" y="337750"/>
            <a:ext cx="5182957" cy="3756921"/>
          </a:xfrm>
          <a:prstGeom prst="rect">
            <a:avLst/>
          </a:prstGeom>
          <a:noFill/>
          <a:extLst>
            <a:ext uri="{909E8E84-426E-40DD-AFC4-6F175D3DCCD1}">
              <a14:hiddenFill xmlns:a14="http://schemas.microsoft.com/office/drawing/2010/main">
                <a:solidFill>
                  <a:srgbClr val="FFFFFF"/>
                </a:solidFill>
              </a14:hiddenFill>
            </a:ext>
          </a:extLst>
        </p:spPr>
      </p:pic>
      <p:sp>
        <p:nvSpPr>
          <p:cNvPr id="7" name="Liggende oorkonde 6"/>
          <p:cNvSpPr/>
          <p:nvPr/>
        </p:nvSpPr>
        <p:spPr>
          <a:xfrm>
            <a:off x="7179628" y="4124232"/>
            <a:ext cx="3987112" cy="436606"/>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Venus op haar zwanenwagen</a:t>
            </a:r>
            <a:endParaRPr lang="en-US" sz="2400" dirty="0"/>
          </a:p>
        </p:txBody>
      </p:sp>
    </p:spTree>
    <p:extLst>
      <p:ext uri="{BB962C8B-B14F-4D97-AF65-F5344CB8AC3E}">
        <p14:creationId xmlns:p14="http://schemas.microsoft.com/office/powerpoint/2010/main" val="312330623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Waardoor herkent Venus haar liefje Adonis?</a:t>
            </a:r>
          </a:p>
          <a:p>
            <a:endParaRPr lang="nl-NL" sz="3200" dirty="0">
              <a:solidFill>
                <a:srgbClr val="92D050"/>
              </a:solidFill>
            </a:endParaRPr>
          </a:p>
          <a:p>
            <a:r>
              <a:rPr lang="nl-NL" sz="3200" dirty="0" smtClean="0">
                <a:solidFill>
                  <a:srgbClr val="92D050"/>
                </a:solidFill>
              </a:rPr>
              <a:t>A	aan zijn imposante mannelijke torso, die nu helaas leegbloedt</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zij is godin en die hebben meestal goede ogen</a:t>
            </a:r>
          </a:p>
          <a:p>
            <a:endParaRPr lang="nl-NL" sz="3200" dirty="0">
              <a:solidFill>
                <a:srgbClr val="92D050"/>
              </a:solidFill>
            </a:endParaRPr>
          </a:p>
          <a:p>
            <a:r>
              <a:rPr lang="nl-NL" sz="3200" dirty="0" smtClean="0">
                <a:solidFill>
                  <a:srgbClr val="92D050"/>
                </a:solidFill>
              </a:rPr>
              <a:t>C	ze herkent zijn gekreun van eerdere situaties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zij wilde rode bloemen planten, precies waar Adonis crepeerde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02035823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219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3416320"/>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desiluit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pariterque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sinum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pariterque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capillos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rupit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indignis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percussit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pectora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palmis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Questaque</a:t>
            </a:r>
            <a:r>
              <a:rPr lang="en-US" sz="2400" dirty="0">
                <a:solidFill>
                  <a:srgbClr val="FFFFFF"/>
                </a:solidFill>
                <a:ea typeface="Times New Roman" panose="02020603050405020304" pitchFamily="18" charset="0"/>
                <a:cs typeface="Arial" panose="020B0604020202020204" pitchFamily="34" charset="0"/>
              </a:rPr>
              <a:t> cum </a:t>
            </a:r>
            <a:r>
              <a:rPr lang="en-US" sz="2400" dirty="0" err="1">
                <a:solidFill>
                  <a:srgbClr val="FFFFFF"/>
                </a:solidFill>
                <a:ea typeface="Times New Roman" panose="02020603050405020304" pitchFamily="18" charset="0"/>
                <a:cs typeface="Arial" panose="020B0604020202020204" pitchFamily="34" charset="0"/>
              </a:rPr>
              <a:t>fatis</a:t>
            </a:r>
            <a:r>
              <a:rPr lang="en-US" sz="2400" dirty="0">
                <a:solidFill>
                  <a:srgbClr val="FFFFFF"/>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At non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omnia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vestri</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iuris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erunt</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dixit; ‘</a:t>
            </a:r>
            <a:r>
              <a:rPr lang="en-US" sz="2400" i="1" dirty="0" err="1">
                <a:solidFill>
                  <a:srgbClr val="FFFF00"/>
                </a:solidFill>
                <a:ea typeface="Times New Roman" panose="02020603050405020304" pitchFamily="18" charset="0"/>
                <a:cs typeface="Arial" panose="020B0604020202020204" pitchFamily="34" charset="0"/>
              </a:rPr>
              <a:t>luctus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monimenta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manebunt</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semper, </a:t>
            </a:r>
            <a:r>
              <a:rPr lang="en-US" sz="2400" i="1" dirty="0" err="1">
                <a:solidFill>
                  <a:srgbClr val="FFFF00"/>
                </a:solidFill>
                <a:ea typeface="Times New Roman" panose="02020603050405020304" pitchFamily="18" charset="0"/>
                <a:cs typeface="Arial" panose="020B0604020202020204" pitchFamily="34" charset="0"/>
              </a:rPr>
              <a:t>Adoni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mei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repetitaque</a:t>
            </a:r>
            <a:r>
              <a:rPr lang="en-US" sz="2400" i="1" dirty="0">
                <a:solidFill>
                  <a:srgbClr val="FFFF00"/>
                </a:solidFill>
                <a:ea typeface="Times New Roman" panose="02020603050405020304" pitchFamily="18" charset="0"/>
                <a:cs typeface="Arial" panose="020B0604020202020204" pitchFamily="34" charset="0"/>
              </a:rPr>
              <a:t> mortis imago</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annua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plangoris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peraget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simulamina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nostri</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696811"/>
            <a:ext cx="11833655" cy="2805896"/>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sprong </a:t>
            </a:r>
            <a:r>
              <a:rPr lang="nl-NL" sz="2400" dirty="0">
                <a:solidFill>
                  <a:srgbClr val="FF33CC"/>
                </a:solidFill>
              </a:rPr>
              <a:t>ze ervan af en tegelijkertijd trok ze haar kleed kapot en tegelijkertijd aan haar haren en ze sloeg op haar borsten met haar handen die dat niet verdiend hadden</a:t>
            </a:r>
            <a:r>
              <a:rPr lang="nl-NL" sz="2400" dirty="0" smtClean="0">
                <a:solidFill>
                  <a:srgbClr val="FF33CC"/>
                </a:solidFill>
              </a:rPr>
              <a:t>. En </a:t>
            </a:r>
            <a:r>
              <a:rPr lang="nl-NL" sz="2400" dirty="0">
                <a:solidFill>
                  <a:srgbClr val="FF33CC"/>
                </a:solidFill>
              </a:rPr>
              <a:t>zich beklagend over de noodlotsbeschikkingen sprak zij "Maar toch zal niet alles in </a:t>
            </a:r>
            <a:r>
              <a:rPr lang="nl-NL" sz="2400" dirty="0" smtClean="0">
                <a:solidFill>
                  <a:srgbClr val="FF33CC"/>
                </a:solidFill>
              </a:rPr>
              <a:t>jullie </a:t>
            </a:r>
            <a:r>
              <a:rPr lang="nl-NL" sz="2400" dirty="0">
                <a:solidFill>
                  <a:srgbClr val="FF33CC"/>
                </a:solidFill>
              </a:rPr>
              <a:t>macht zijn; mijn momenten van verdriet zullen altijd blijven als </a:t>
            </a:r>
            <a:r>
              <a:rPr lang="nl-NL" sz="2400" dirty="0" err="1">
                <a:solidFill>
                  <a:srgbClr val="FF33CC"/>
                </a:solidFill>
              </a:rPr>
              <a:t>herinneringstekens</a:t>
            </a:r>
            <a:r>
              <a:rPr lang="nl-NL" sz="2400" dirty="0" smtClean="0">
                <a:solidFill>
                  <a:srgbClr val="FF33CC"/>
                </a:solidFill>
              </a:rPr>
              <a:t>, Adonis</a:t>
            </a:r>
            <a:r>
              <a:rPr lang="nl-NL" sz="2400" dirty="0">
                <a:solidFill>
                  <a:srgbClr val="FF33CC"/>
                </a:solidFill>
              </a:rPr>
              <a:t>, en het herhaalde beeld van je </a:t>
            </a:r>
            <a:r>
              <a:rPr lang="nl-NL" sz="2400" dirty="0" smtClean="0">
                <a:solidFill>
                  <a:srgbClr val="FF33CC"/>
                </a:solidFill>
              </a:rPr>
              <a:t>dood zal </a:t>
            </a:r>
            <a:r>
              <a:rPr lang="nl-NL" sz="2400" dirty="0">
                <a:solidFill>
                  <a:srgbClr val="FF33CC"/>
                </a:solidFill>
              </a:rPr>
              <a:t>voortdurend de jaarlijkse nabootsingen teweegbrengen van ons/mijn gejammer."</a:t>
            </a:r>
          </a:p>
        </p:txBody>
      </p:sp>
    </p:spTree>
    <p:extLst>
      <p:ext uri="{BB962C8B-B14F-4D97-AF65-F5344CB8AC3E}">
        <p14:creationId xmlns:p14="http://schemas.microsoft.com/office/powerpoint/2010/main" val="2993971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078313"/>
          </a:xfrm>
          <a:prstGeom prst="rect">
            <a:avLst/>
          </a:prstGeom>
          <a:noFill/>
        </p:spPr>
        <p:txBody>
          <a:bodyPr wrap="square" rtlCol="0">
            <a:spAutoFit/>
          </a:bodyPr>
          <a:lstStyle/>
          <a:p>
            <a:r>
              <a:rPr lang="nl-NL" sz="3600" dirty="0" smtClean="0">
                <a:solidFill>
                  <a:srgbClr val="FF99FF"/>
                </a:solidFill>
              </a:rPr>
              <a:t>Het goede antwoord is</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In welke kleur stonden </a:t>
            </a:r>
            <a:r>
              <a:rPr lang="nl-NL" sz="3200" dirty="0" smtClean="0">
                <a:solidFill>
                  <a:srgbClr val="FFFF00"/>
                </a:solidFill>
              </a:rPr>
              <a:t>citaten</a:t>
            </a:r>
            <a:r>
              <a:rPr lang="nl-NL" sz="3200" dirty="0" smtClean="0">
                <a:solidFill>
                  <a:schemeClr val="bg1"/>
                </a:solidFill>
              </a:rPr>
              <a:t> ook al weer aangegeven?</a:t>
            </a:r>
          </a:p>
          <a:p>
            <a:endParaRPr lang="nl-NL" sz="3200" dirty="0">
              <a:solidFill>
                <a:srgbClr val="92D050"/>
              </a:solidFill>
            </a:endParaRPr>
          </a:p>
          <a:p>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	in geel</a:t>
            </a:r>
          </a:p>
          <a:p>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sp>
        <p:nvSpPr>
          <p:cNvPr id="3" name="Stroomdiagram: Voorbereiding 2"/>
          <p:cNvSpPr/>
          <p:nvPr/>
        </p:nvSpPr>
        <p:spPr>
          <a:xfrm>
            <a:off x="168875" y="4744995"/>
            <a:ext cx="11858368" cy="1210962"/>
          </a:xfrm>
          <a:prstGeom prst="flowChartPreparat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FF33CC"/>
                </a:solidFill>
              </a:rPr>
              <a:t>Aantekeningen maken is NIET nodig, de hele PowerPoint komt op de site. Superlatijn.nl …..</a:t>
            </a:r>
            <a:endParaRPr lang="en-US" sz="2800" dirty="0">
              <a:solidFill>
                <a:srgbClr val="FF33CC"/>
              </a:solidFill>
            </a:endParaRPr>
          </a:p>
        </p:txBody>
      </p:sp>
    </p:spTree>
    <p:extLst>
      <p:ext uri="{BB962C8B-B14F-4D97-AF65-F5344CB8AC3E}">
        <p14:creationId xmlns:p14="http://schemas.microsoft.com/office/powerpoint/2010/main" val="14725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Tegen wie sprak Venus zojuist (“in jullie macht”)?</a:t>
            </a:r>
          </a:p>
          <a:p>
            <a:endParaRPr lang="nl-NL" sz="3200" dirty="0">
              <a:solidFill>
                <a:srgbClr val="92D050"/>
              </a:solidFill>
            </a:endParaRPr>
          </a:p>
          <a:p>
            <a:r>
              <a:rPr lang="nl-NL" sz="3200" dirty="0" smtClean="0">
                <a:solidFill>
                  <a:srgbClr val="92D050"/>
                </a:solidFill>
              </a:rPr>
              <a:t>A	tegen iedereen die het maar wil horen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tegen het noodlot, maar aangezien dat meervoud is, tja…</a:t>
            </a:r>
          </a:p>
          <a:p>
            <a:endParaRPr lang="nl-NL" sz="3200" dirty="0">
              <a:solidFill>
                <a:srgbClr val="92D050"/>
              </a:solidFill>
            </a:endParaRPr>
          </a:p>
          <a:p>
            <a:r>
              <a:rPr lang="nl-NL" sz="3200" dirty="0" smtClean="0">
                <a:solidFill>
                  <a:srgbClr val="92D050"/>
                </a:solidFill>
              </a:rPr>
              <a:t>C	tegen Adonis: jullie is dus dichterlijk meervoud</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tegen everzwijnen, die ze vraagt van haar minnaars af te blijven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95428161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At cruor in </a:t>
            </a:r>
            <a:r>
              <a:rPr lang="en-US" sz="2400" i="1" dirty="0" err="1">
                <a:solidFill>
                  <a:srgbClr val="FFFF00"/>
                </a:solidFill>
                <a:ea typeface="Times New Roman" panose="02020603050405020304" pitchFamily="18" charset="0"/>
                <a:cs typeface="Arial" panose="020B0604020202020204" pitchFamily="34" charset="0"/>
              </a:rPr>
              <a:t>florem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mutabitur</a:t>
            </a:r>
            <a:r>
              <a:rPr lang="en-US" sz="2400" i="1" dirty="0">
                <a:solidFill>
                  <a:srgbClr val="FFFF00"/>
                </a:solidFill>
                <a:ea typeface="Times New Roman" panose="02020603050405020304" pitchFamily="18" charset="0"/>
                <a:cs typeface="Arial" panose="020B0604020202020204" pitchFamily="34" charset="0"/>
              </a:rPr>
              <a:t>. An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quondam</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femineos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artus</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olentes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vertere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mentas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Persephone, </a:t>
            </a:r>
            <a:r>
              <a:rPr lang="en-US" sz="2400" i="1" dirty="0" err="1">
                <a:solidFill>
                  <a:srgbClr val="FFFF00"/>
                </a:solidFill>
                <a:ea typeface="Times New Roman" panose="02020603050405020304" pitchFamily="18" charset="0"/>
                <a:cs typeface="Arial" panose="020B0604020202020204" pitchFamily="34" charset="0"/>
              </a:rPr>
              <a:t>licuit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nobis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Cinyreius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heros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invidiae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mutatus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erit</a:t>
            </a:r>
            <a:r>
              <a:rPr lang="en-US" sz="2400" i="1" dirty="0" smtClean="0">
                <a:solidFill>
                  <a:srgbClr val="FFFF00"/>
                </a:solidFill>
                <a:ea typeface="Times New Roman" panose="02020603050405020304" pitchFamily="18" charset="0"/>
                <a:cs typeface="Arial" panose="020B0604020202020204" pitchFamily="34" charset="0"/>
              </a:rPr>
              <a: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996791"/>
            <a:ext cx="11833655"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t>
            </a:r>
            <a:r>
              <a:rPr lang="nl-NL" sz="2400" dirty="0">
                <a:solidFill>
                  <a:srgbClr val="00B0F0"/>
                </a:solidFill>
              </a:rPr>
              <a:t>Maar het bloed zal in een bloem veranderen. Was het dan aan jou ooit wél geoorloofd</a:t>
            </a:r>
          </a:p>
          <a:p>
            <a:pPr>
              <a:spcAft>
                <a:spcPts val="1000"/>
              </a:spcAft>
            </a:pPr>
            <a:r>
              <a:rPr lang="nl-NL" sz="2400" dirty="0">
                <a:solidFill>
                  <a:srgbClr val="00B0F0"/>
                </a:solidFill>
              </a:rPr>
              <a:t>de ledematen van een vrouw te veranderen in geurige kruizemunt, </a:t>
            </a:r>
          </a:p>
          <a:p>
            <a:pPr>
              <a:spcAft>
                <a:spcPts val="1000"/>
              </a:spcAft>
            </a:pPr>
            <a:r>
              <a:rPr lang="nl-NL" sz="2400" dirty="0" err="1">
                <a:solidFill>
                  <a:srgbClr val="00B0F0"/>
                </a:solidFill>
              </a:rPr>
              <a:t>Persephone</a:t>
            </a:r>
            <a:r>
              <a:rPr lang="nl-NL" sz="2400" dirty="0">
                <a:solidFill>
                  <a:srgbClr val="00B0F0"/>
                </a:solidFill>
              </a:rPr>
              <a:t>, (maar) zal dan aan mij de verandering van de held, </a:t>
            </a:r>
            <a:r>
              <a:rPr lang="nl-NL" sz="2400" dirty="0" err="1">
                <a:solidFill>
                  <a:srgbClr val="00B0F0"/>
                </a:solidFill>
              </a:rPr>
              <a:t>Cinyras</a:t>
            </a:r>
            <a:r>
              <a:rPr lang="nl-NL" sz="2400" dirty="0">
                <a:solidFill>
                  <a:srgbClr val="00B0F0"/>
                </a:solidFill>
              </a:rPr>
              <a:t>' zoon, </a:t>
            </a:r>
          </a:p>
          <a:p>
            <a:pPr>
              <a:spcAft>
                <a:spcPts val="1000"/>
              </a:spcAft>
            </a:pPr>
            <a:r>
              <a:rPr lang="nl-NL" sz="2400" dirty="0">
                <a:solidFill>
                  <a:srgbClr val="00B0F0"/>
                </a:solidFill>
              </a:rPr>
              <a:t>misgund zijn?" </a:t>
            </a:r>
          </a:p>
        </p:txBody>
      </p:sp>
    </p:spTree>
    <p:extLst>
      <p:ext uri="{BB962C8B-B14F-4D97-AF65-F5344CB8AC3E}">
        <p14:creationId xmlns:p14="http://schemas.microsoft.com/office/powerpoint/2010/main" val="155936084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Sic </a:t>
            </a:r>
            <a:r>
              <a:rPr lang="en-US" sz="2400" dirty="0">
                <a:solidFill>
                  <a:srgbClr val="FFFFFF"/>
                </a:solidFill>
                <a:ea typeface="Times New Roman" panose="02020603050405020304" pitchFamily="18" charset="0"/>
                <a:cs typeface="Arial" panose="020B0604020202020204" pitchFamily="34" charset="0"/>
              </a:rPr>
              <a:t>fata </a:t>
            </a:r>
            <a:r>
              <a:rPr lang="en-US" sz="2400" dirty="0" err="1">
                <a:solidFill>
                  <a:srgbClr val="FFFFFF"/>
                </a:solidFill>
                <a:ea typeface="Times New Roman" panose="02020603050405020304" pitchFamily="18" charset="0"/>
                <a:cs typeface="Arial" panose="020B0604020202020204" pitchFamily="34" charset="0"/>
              </a:rPr>
              <a:t>cruorem</a:t>
            </a:r>
            <a:endParaRPr lang="en-US" sz="2400" dirty="0" smtClean="0">
              <a:solidFill>
                <a:srgbClr val="FFFFFF"/>
              </a:solidFill>
              <a:ea typeface="Times New Roman" panose="02020603050405020304" pitchFamily="18" charset="0"/>
              <a:cs typeface="Arial" panose="020B0604020202020204" pitchFamily="34" charset="0"/>
            </a:endParaRPr>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nectare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odorato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sparsit</a:t>
            </a:r>
            <a:r>
              <a:rPr lang="en-US" sz="2400" dirty="0">
                <a:solidFill>
                  <a:srgbClr val="FFFFFF"/>
                </a:solidFill>
                <a:ea typeface="Times New Roman" panose="02020603050405020304" pitchFamily="18" charset="0"/>
                <a:cs typeface="Arial" panose="020B0604020202020204" pitchFamily="34" charset="0"/>
              </a:rPr>
              <a:t>, qui </a:t>
            </a:r>
            <a:r>
              <a:rPr lang="en-US" sz="2400" dirty="0" err="1">
                <a:solidFill>
                  <a:srgbClr val="FFFFFF"/>
                </a:solidFill>
                <a:ea typeface="Times New Roman" panose="02020603050405020304" pitchFamily="18" charset="0"/>
                <a:cs typeface="Arial" panose="020B0604020202020204" pitchFamily="34" charset="0"/>
              </a:rPr>
              <a:t>tactus</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illo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intumuit</a:t>
            </a:r>
            <a:r>
              <a:rPr lang="en-US" sz="2400" dirty="0">
                <a:solidFill>
                  <a:srgbClr val="FFFFFF"/>
                </a:solidFill>
                <a:ea typeface="Times New Roman" panose="02020603050405020304" pitchFamily="18" charset="0"/>
                <a:cs typeface="Arial" panose="020B0604020202020204" pitchFamily="34" charset="0"/>
              </a:rPr>
              <a:t> sic,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fulvo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perlucida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caeno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surgere</a:t>
            </a:r>
            <a:r>
              <a:rPr lang="en-US" sz="2400" dirty="0">
                <a:solidFill>
                  <a:srgbClr val="FFFFFF"/>
                </a:solidFill>
                <a:ea typeface="Times New Roman" panose="02020603050405020304" pitchFamily="18" charset="0"/>
                <a:cs typeface="Arial" panose="020B0604020202020204" pitchFamily="34" charset="0"/>
              </a:rPr>
              <a:t> bulla </a:t>
            </a:r>
            <a:r>
              <a:rPr lang="en-US" sz="2400" dirty="0" err="1">
                <a:solidFill>
                  <a:srgbClr val="FFFFFF"/>
                </a:solidFill>
                <a:ea typeface="Times New Roman" panose="02020603050405020304" pitchFamily="18" charset="0"/>
                <a:cs typeface="Arial" panose="020B0604020202020204" pitchFamily="34" charset="0"/>
              </a:rPr>
              <a:t>solet</a:t>
            </a:r>
            <a:r>
              <a:rPr lang="en-US" sz="2400" dirty="0" smtClean="0">
                <a:solidFill>
                  <a:srgbClr val="FFFFFF"/>
                </a:solidFill>
                <a:ea typeface="Times New Roman" panose="02020603050405020304" pitchFamily="18" charset="0"/>
                <a:cs typeface="Arial" panose="020B0604020202020204" pitchFamily="34" charset="0"/>
              </a:rPr>
              <a:t>; … </a:t>
            </a:r>
            <a:endParaRPr lang="en-US" sz="2400" dirty="0"/>
          </a:p>
        </p:txBody>
      </p:sp>
      <p:sp>
        <p:nvSpPr>
          <p:cNvPr id="3" name="Rechthoek 2"/>
          <p:cNvSpPr/>
          <p:nvPr/>
        </p:nvSpPr>
        <p:spPr>
          <a:xfrm>
            <a:off x="168875" y="3284707"/>
            <a:ext cx="11866606"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			Nadat </a:t>
            </a:r>
            <a:r>
              <a:rPr lang="nl-NL" sz="2400" dirty="0">
                <a:solidFill>
                  <a:srgbClr val="00B0F0"/>
                </a:solidFill>
              </a:rPr>
              <a:t>zij zo gesproken had besprenkelde zij het bloed</a:t>
            </a:r>
          </a:p>
          <a:p>
            <a:pPr>
              <a:spcAft>
                <a:spcPts val="1000"/>
              </a:spcAft>
            </a:pPr>
            <a:r>
              <a:rPr lang="nl-NL" sz="2400" dirty="0">
                <a:solidFill>
                  <a:srgbClr val="00B0F0"/>
                </a:solidFill>
              </a:rPr>
              <a:t>met een geurige nectar, (het bloed) dat, daardoor aangeraakt, </a:t>
            </a:r>
          </a:p>
          <a:p>
            <a:pPr>
              <a:spcAft>
                <a:spcPts val="1000"/>
              </a:spcAft>
            </a:pPr>
            <a:r>
              <a:rPr lang="nl-NL" sz="2400" dirty="0">
                <a:solidFill>
                  <a:srgbClr val="00B0F0"/>
                </a:solidFill>
              </a:rPr>
              <a:t>zo op zwol als een doorzichtige waterbel uit gele modder </a:t>
            </a:r>
          </a:p>
          <a:p>
            <a:pPr>
              <a:spcAft>
                <a:spcPts val="1000"/>
              </a:spcAft>
            </a:pPr>
            <a:r>
              <a:rPr lang="nl-NL" sz="2400" dirty="0">
                <a:solidFill>
                  <a:srgbClr val="00B0F0"/>
                </a:solidFill>
              </a:rPr>
              <a:t>pleegt op te stijgen</a:t>
            </a:r>
            <a:r>
              <a:rPr lang="nl-NL" sz="2400" dirty="0" smtClean="0">
                <a:solidFill>
                  <a:srgbClr val="00B0F0"/>
                </a:solidFill>
              </a:rPr>
              <a:t>; …</a:t>
            </a:r>
            <a:endParaRPr lang="nl-NL" sz="2400" dirty="0">
              <a:solidFill>
                <a:srgbClr val="00B0F0"/>
              </a:solidFill>
            </a:endParaRPr>
          </a:p>
        </p:txBody>
      </p:sp>
      <p:pic>
        <p:nvPicPr>
          <p:cNvPr id="29698" name="Picture 2" descr="http://static.zoom.nl/C32CEFF2B27BD6F9F803372305F11E43-waterbel.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34" r="24662" b="15720"/>
          <a:stretch/>
        </p:blipFill>
        <p:spPr bwMode="auto">
          <a:xfrm>
            <a:off x="6895070" y="587246"/>
            <a:ext cx="2232454" cy="216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15932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3359061"/>
          </a:xfrm>
          <a:prstGeom prst="rect">
            <a:avLst/>
          </a:prstGeom>
        </p:spPr>
        <p:txBody>
          <a:bodyPr wrap="square">
            <a:spAutoFit/>
          </a:bodyPr>
          <a:lstStyle/>
          <a:p>
            <a:pPr>
              <a:lnSpc>
                <a:spcPct val="150000"/>
              </a:lnSpc>
              <a:spcAft>
                <a:spcPts val="0"/>
              </a:spcAft>
            </a:pPr>
            <a:r>
              <a:rPr lang="en-US" sz="2400" dirty="0" smtClean="0">
                <a:solidFill>
                  <a:schemeClr val="bg1"/>
                </a:solidFill>
                <a:ea typeface="Times New Roman" panose="02020603050405020304" pitchFamily="18" charset="0"/>
                <a:cs typeface="Arial" panose="020B0604020202020204" pitchFamily="34" charset="0"/>
              </a:rPr>
              <a:t>			</a:t>
            </a:r>
            <a:r>
              <a:rPr lang="en-US" sz="2400" dirty="0" err="1" smtClean="0">
                <a:solidFill>
                  <a:schemeClr val="bg1"/>
                </a:solidFill>
                <a:ea typeface="Times New Roman" panose="02020603050405020304" pitchFamily="18" charset="0"/>
                <a:cs typeface="Arial" panose="020B0604020202020204" pitchFamily="34" charset="0"/>
              </a:rPr>
              <a:t>nec</a:t>
            </a:r>
            <a:r>
              <a:rPr lang="en-US" sz="2400" dirty="0" smtClean="0">
                <a:solidFill>
                  <a:schemeClr val="bg1"/>
                </a:solidFill>
                <a:ea typeface="Times New Roman" panose="02020603050405020304" pitchFamily="18" charset="0"/>
                <a:cs typeface="Arial" panose="020B0604020202020204" pitchFamily="34" charset="0"/>
              </a:rPr>
              <a:t> </a:t>
            </a:r>
            <a:r>
              <a:rPr lang="en-US" sz="2400" dirty="0">
                <a:solidFill>
                  <a:schemeClr val="bg1"/>
                </a:solidFill>
                <a:ea typeface="Times New Roman" panose="02020603050405020304" pitchFamily="18" charset="0"/>
                <a:cs typeface="Arial" panose="020B0604020202020204" pitchFamily="34" charset="0"/>
              </a:rPr>
              <a:t>plena </a:t>
            </a:r>
            <a:r>
              <a:rPr lang="en-US" sz="2400" dirty="0" err="1">
                <a:solidFill>
                  <a:schemeClr val="bg1"/>
                </a:solidFill>
                <a:ea typeface="Times New Roman" panose="02020603050405020304" pitchFamily="18" charset="0"/>
                <a:cs typeface="Arial" panose="020B0604020202020204" pitchFamily="34" charset="0"/>
              </a:rPr>
              <a:t>longior</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hora</a:t>
            </a:r>
            <a:endParaRPr lang="en-US" sz="2400" dirty="0">
              <a:solidFill>
                <a:schemeClr val="bg1"/>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chemeClr val="bg1"/>
                </a:solidFill>
                <a:ea typeface="Times New Roman" panose="02020603050405020304" pitchFamily="18" charset="0"/>
                <a:cs typeface="Arial" panose="020B0604020202020204" pitchFamily="34" charset="0"/>
              </a:rPr>
              <a:t>facta</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mora</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est</a:t>
            </a:r>
            <a:r>
              <a:rPr lang="en-US" sz="2400" dirty="0">
                <a:solidFill>
                  <a:schemeClr val="bg1"/>
                </a:solidFill>
                <a:ea typeface="Times New Roman" panose="02020603050405020304" pitchFamily="18" charset="0"/>
                <a:cs typeface="Arial" panose="020B0604020202020204" pitchFamily="34" charset="0"/>
              </a:rPr>
              <a:t>, cum </a:t>
            </a:r>
            <a:r>
              <a:rPr lang="en-US" sz="2400" dirty="0" err="1">
                <a:solidFill>
                  <a:schemeClr val="bg1"/>
                </a:solidFill>
                <a:ea typeface="Times New Roman" panose="02020603050405020304" pitchFamily="18" charset="0"/>
                <a:cs typeface="Arial" panose="020B0604020202020204" pitchFamily="34" charset="0"/>
              </a:rPr>
              <a:t>flos</a:t>
            </a:r>
            <a:r>
              <a:rPr lang="en-US" sz="2400" dirty="0">
                <a:solidFill>
                  <a:schemeClr val="bg1"/>
                </a:solidFill>
                <a:ea typeface="Times New Roman" panose="02020603050405020304" pitchFamily="18" charset="0"/>
                <a:cs typeface="Arial" panose="020B0604020202020204" pitchFamily="34" charset="0"/>
              </a:rPr>
              <a:t> de sanguine </a:t>
            </a:r>
            <a:r>
              <a:rPr lang="en-US" sz="2400" dirty="0" err="1">
                <a:solidFill>
                  <a:schemeClr val="bg1"/>
                </a:solidFill>
                <a:ea typeface="Times New Roman" panose="02020603050405020304" pitchFamily="18" charset="0"/>
                <a:cs typeface="Arial" panose="020B0604020202020204" pitchFamily="34" charset="0"/>
              </a:rPr>
              <a:t>concolor</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ortus</a:t>
            </a:r>
            <a:r>
              <a:rPr lang="en-US" sz="2400" dirty="0">
                <a:solidFill>
                  <a:schemeClr val="bg1"/>
                </a:solidFill>
                <a:ea typeface="Times New Roman" panose="02020603050405020304" pitchFamily="18" charset="0"/>
                <a:cs typeface="Arial" panose="020B0604020202020204" pitchFamily="34" charset="0"/>
              </a:rPr>
              <a:t>, </a:t>
            </a:r>
            <a:endParaRPr lang="en-US" sz="2400" dirty="0">
              <a:solidFill>
                <a:schemeClr val="bg1"/>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chemeClr val="bg1"/>
                </a:solidFill>
                <a:ea typeface="Times New Roman" panose="02020603050405020304" pitchFamily="18" charset="0"/>
                <a:cs typeface="Arial" panose="020B0604020202020204" pitchFamily="34" charset="0"/>
              </a:rPr>
              <a:t>qualem</a:t>
            </a:r>
            <a:r>
              <a:rPr lang="en-US" sz="2400" dirty="0">
                <a:solidFill>
                  <a:schemeClr val="bg1"/>
                </a:solidFill>
                <a:ea typeface="Times New Roman" panose="02020603050405020304" pitchFamily="18" charset="0"/>
                <a:cs typeface="Arial" panose="020B0604020202020204" pitchFamily="34" charset="0"/>
              </a:rPr>
              <a:t>, quae lento </a:t>
            </a:r>
            <a:r>
              <a:rPr lang="en-US" sz="2400" dirty="0" err="1">
                <a:solidFill>
                  <a:schemeClr val="bg1"/>
                </a:solidFill>
                <a:ea typeface="Times New Roman" panose="02020603050405020304" pitchFamily="18" charset="0"/>
                <a:cs typeface="Arial" panose="020B0604020202020204" pitchFamily="34" charset="0"/>
              </a:rPr>
              <a:t>celant</a:t>
            </a:r>
            <a:r>
              <a:rPr lang="en-US" sz="2400" dirty="0">
                <a:solidFill>
                  <a:schemeClr val="bg1"/>
                </a:solidFill>
                <a:ea typeface="Times New Roman" panose="02020603050405020304" pitchFamily="18" charset="0"/>
                <a:cs typeface="Arial" panose="020B0604020202020204" pitchFamily="34" charset="0"/>
              </a:rPr>
              <a:t> sub </a:t>
            </a:r>
            <a:r>
              <a:rPr lang="en-US" sz="2400" dirty="0" err="1">
                <a:solidFill>
                  <a:schemeClr val="bg1"/>
                </a:solidFill>
                <a:ea typeface="Times New Roman" panose="02020603050405020304" pitchFamily="18" charset="0"/>
                <a:cs typeface="Arial" panose="020B0604020202020204" pitchFamily="34" charset="0"/>
              </a:rPr>
              <a:t>cortice</a:t>
            </a:r>
            <a:r>
              <a:rPr lang="en-US" sz="2400" dirty="0">
                <a:solidFill>
                  <a:schemeClr val="bg1"/>
                </a:solidFill>
                <a:ea typeface="Times New Roman" panose="02020603050405020304" pitchFamily="18" charset="0"/>
                <a:cs typeface="Arial" panose="020B0604020202020204" pitchFamily="34" charset="0"/>
              </a:rPr>
              <a:t> granum,</a:t>
            </a:r>
            <a:endParaRPr lang="en-US" sz="2400" dirty="0">
              <a:solidFill>
                <a:schemeClr val="bg1"/>
              </a:solidFill>
              <a:ea typeface="Times New Roman" panose="02020603050405020304" pitchFamily="18" charset="0"/>
              <a:cs typeface="Times New Roman" panose="02020603050405020304" pitchFamily="18" charset="0"/>
            </a:endParaRPr>
          </a:p>
          <a:p>
            <a:pPr>
              <a:lnSpc>
                <a:spcPct val="150000"/>
              </a:lnSpc>
            </a:pPr>
            <a:r>
              <a:rPr lang="en-US" sz="2400" dirty="0" err="1">
                <a:solidFill>
                  <a:schemeClr val="bg1"/>
                </a:solidFill>
                <a:ea typeface="Times New Roman" panose="02020603050405020304" pitchFamily="18" charset="0"/>
                <a:cs typeface="Arial" panose="020B0604020202020204" pitchFamily="34" charset="0"/>
              </a:rPr>
              <a:t>punica</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ferre</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solent</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Brevis</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est</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tamen</a:t>
            </a:r>
            <a:r>
              <a:rPr lang="en-US" sz="2400" dirty="0">
                <a:solidFill>
                  <a:schemeClr val="bg1"/>
                </a:solidFill>
                <a:ea typeface="Times New Roman" panose="02020603050405020304" pitchFamily="18" charset="0"/>
                <a:cs typeface="Arial" panose="020B0604020202020204" pitchFamily="34" charset="0"/>
              </a:rPr>
              <a:t> </a:t>
            </a:r>
            <a:r>
              <a:rPr lang="en-US" sz="2400" dirty="0" err="1">
                <a:solidFill>
                  <a:schemeClr val="bg1"/>
                </a:solidFill>
                <a:ea typeface="Times New Roman" panose="02020603050405020304" pitchFamily="18" charset="0"/>
                <a:cs typeface="Arial" panose="020B0604020202020204" pitchFamily="34" charset="0"/>
              </a:rPr>
              <a:t>usus</a:t>
            </a:r>
            <a:r>
              <a:rPr lang="en-US" sz="2400" dirty="0">
                <a:solidFill>
                  <a:schemeClr val="bg1"/>
                </a:solidFill>
                <a:ea typeface="Times New Roman" panose="02020603050405020304" pitchFamily="18" charset="0"/>
                <a:cs typeface="Arial" panose="020B0604020202020204" pitchFamily="34" charset="0"/>
              </a:rPr>
              <a:t> in </a:t>
            </a:r>
            <a:r>
              <a:rPr lang="en-US" sz="2400" dirty="0" err="1">
                <a:solidFill>
                  <a:schemeClr val="bg1"/>
                </a:solidFill>
                <a:ea typeface="Times New Roman" panose="02020603050405020304" pitchFamily="18" charset="0"/>
                <a:cs typeface="Arial" panose="020B0604020202020204" pitchFamily="34" charset="0"/>
              </a:rPr>
              <a:t>illo</a:t>
            </a:r>
            <a:r>
              <a:rPr lang="en-US" sz="2400" dirty="0" smtClean="0">
                <a:solidFill>
                  <a:schemeClr val="bg1"/>
                </a:solidFill>
                <a:ea typeface="Times New Roman" panose="02020603050405020304" pitchFamily="18" charset="0"/>
                <a:cs typeface="Arial" panose="020B0604020202020204" pitchFamily="34" charset="0"/>
              </a:rPr>
              <a:t>;</a:t>
            </a:r>
          </a:p>
          <a:p>
            <a:pPr>
              <a:lnSpc>
                <a:spcPct val="150000"/>
              </a:lnSpc>
            </a:pPr>
            <a:r>
              <a:rPr lang="en-US" sz="2400" dirty="0" err="1">
                <a:solidFill>
                  <a:schemeClr val="bg1"/>
                </a:solidFill>
              </a:rPr>
              <a:t>namque</a:t>
            </a:r>
            <a:r>
              <a:rPr lang="en-US" sz="2400" dirty="0">
                <a:solidFill>
                  <a:schemeClr val="bg1"/>
                </a:solidFill>
              </a:rPr>
              <a:t> male </a:t>
            </a:r>
            <a:r>
              <a:rPr lang="en-US" sz="2400" dirty="0" err="1">
                <a:solidFill>
                  <a:schemeClr val="bg1"/>
                </a:solidFill>
              </a:rPr>
              <a:t>haerentem</a:t>
            </a:r>
            <a:r>
              <a:rPr lang="en-US" sz="2400" dirty="0">
                <a:solidFill>
                  <a:schemeClr val="bg1"/>
                </a:solidFill>
              </a:rPr>
              <a:t> et </a:t>
            </a:r>
            <a:r>
              <a:rPr lang="en-US" sz="2400" dirty="0" err="1">
                <a:solidFill>
                  <a:schemeClr val="bg1"/>
                </a:solidFill>
              </a:rPr>
              <a:t>nimia</a:t>
            </a:r>
            <a:r>
              <a:rPr lang="en-US" sz="2400" dirty="0">
                <a:solidFill>
                  <a:schemeClr val="bg1"/>
                </a:solidFill>
              </a:rPr>
              <a:t> levitate </a:t>
            </a:r>
            <a:r>
              <a:rPr lang="en-US" sz="2400" dirty="0" err="1">
                <a:solidFill>
                  <a:schemeClr val="bg1"/>
                </a:solidFill>
              </a:rPr>
              <a:t>caducum</a:t>
            </a:r>
            <a:endParaRPr lang="en-US" sz="2400" dirty="0">
              <a:solidFill>
                <a:schemeClr val="bg1"/>
              </a:solidFill>
            </a:endParaRPr>
          </a:p>
          <a:p>
            <a:pPr>
              <a:lnSpc>
                <a:spcPct val="150000"/>
              </a:lnSpc>
            </a:pPr>
            <a:r>
              <a:rPr lang="en-US" sz="2400" dirty="0" err="1">
                <a:solidFill>
                  <a:schemeClr val="bg1"/>
                </a:solidFill>
              </a:rPr>
              <a:t>excutiunt</a:t>
            </a:r>
            <a:r>
              <a:rPr lang="en-US" sz="2400" dirty="0">
                <a:solidFill>
                  <a:schemeClr val="bg1"/>
                </a:solidFill>
              </a:rPr>
              <a:t> idem, qui </a:t>
            </a:r>
            <a:r>
              <a:rPr lang="en-US" sz="2400" dirty="0" err="1">
                <a:solidFill>
                  <a:schemeClr val="bg1"/>
                </a:solidFill>
              </a:rPr>
              <a:t>praestant</a:t>
            </a:r>
            <a:r>
              <a:rPr lang="en-US" sz="2400" dirty="0">
                <a:solidFill>
                  <a:schemeClr val="bg1"/>
                </a:solidFill>
              </a:rPr>
              <a:t> </a:t>
            </a:r>
            <a:r>
              <a:rPr lang="en-US" sz="2400" dirty="0" err="1">
                <a:solidFill>
                  <a:schemeClr val="bg1"/>
                </a:solidFill>
              </a:rPr>
              <a:t>nomina</a:t>
            </a:r>
            <a:r>
              <a:rPr lang="en-US" sz="2400" dirty="0">
                <a:solidFill>
                  <a:schemeClr val="bg1"/>
                </a:solidFill>
              </a:rPr>
              <a:t>, </a:t>
            </a:r>
            <a:r>
              <a:rPr lang="en-US" sz="2400" dirty="0" err="1">
                <a:solidFill>
                  <a:schemeClr val="bg1"/>
                </a:solidFill>
              </a:rPr>
              <a:t>venti</a:t>
            </a:r>
            <a:r>
              <a:rPr lang="en-US" sz="2400" dirty="0">
                <a:solidFill>
                  <a:schemeClr val="bg1"/>
                </a:solidFill>
              </a:rPr>
              <a:t>.</a:t>
            </a:r>
          </a:p>
        </p:txBody>
      </p:sp>
      <p:sp>
        <p:nvSpPr>
          <p:cNvPr id="3" name="Rechthoek 2"/>
          <p:cNvSpPr/>
          <p:nvPr/>
        </p:nvSpPr>
        <p:spPr>
          <a:xfrm>
            <a:off x="168873" y="4082099"/>
            <a:ext cx="11833655"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			en </a:t>
            </a:r>
            <a:r>
              <a:rPr lang="nl-NL" sz="2400" dirty="0">
                <a:solidFill>
                  <a:srgbClr val="FF33CC"/>
                </a:solidFill>
              </a:rPr>
              <a:t>niet langer dan een vol uur heeft er </a:t>
            </a:r>
            <a:r>
              <a:rPr lang="nl-NL" sz="2400" dirty="0" smtClean="0">
                <a:solidFill>
                  <a:srgbClr val="FF33CC"/>
                </a:solidFill>
              </a:rPr>
              <a:t>uitstel </a:t>
            </a:r>
            <a:r>
              <a:rPr lang="nl-NL" sz="2400" dirty="0">
                <a:solidFill>
                  <a:srgbClr val="FF33CC"/>
                </a:solidFill>
              </a:rPr>
              <a:t>plaatsgevonden, toen een bloem van dezelfde kleur ontstond uit het bloed</a:t>
            </a:r>
            <a:r>
              <a:rPr lang="nl-NL" sz="2400" dirty="0" smtClean="0">
                <a:solidFill>
                  <a:srgbClr val="FF33CC"/>
                </a:solidFill>
              </a:rPr>
              <a:t>, zoals </a:t>
            </a:r>
            <a:r>
              <a:rPr lang="nl-NL" sz="2400" dirty="0">
                <a:solidFill>
                  <a:srgbClr val="FF33CC"/>
                </a:solidFill>
              </a:rPr>
              <a:t>granaatappels, die hun pitten verbergen onder een taaie schil</a:t>
            </a:r>
            <a:r>
              <a:rPr lang="nl-NL" sz="2400" dirty="0" smtClean="0">
                <a:solidFill>
                  <a:srgbClr val="FF33CC"/>
                </a:solidFill>
              </a:rPr>
              <a:t>, plegen </a:t>
            </a:r>
            <a:r>
              <a:rPr lang="nl-NL" sz="2400" dirty="0">
                <a:solidFill>
                  <a:srgbClr val="FF33CC"/>
                </a:solidFill>
              </a:rPr>
              <a:t>te dragen. Toch is het genot daarin/daarvan kort</a:t>
            </a:r>
            <a:r>
              <a:rPr lang="nl-NL" sz="2400" dirty="0" smtClean="0">
                <a:solidFill>
                  <a:srgbClr val="FF33CC"/>
                </a:solidFill>
              </a:rPr>
              <a:t>; want </a:t>
            </a:r>
            <a:r>
              <a:rPr lang="nl-NL" sz="2400" dirty="0">
                <a:solidFill>
                  <a:srgbClr val="FF33CC"/>
                </a:solidFill>
              </a:rPr>
              <a:t>diezelfde winden, die de namen verschaffen, breken die</a:t>
            </a:r>
            <a:r>
              <a:rPr lang="nl-NL" sz="2400" dirty="0" smtClean="0">
                <a:solidFill>
                  <a:srgbClr val="FF33CC"/>
                </a:solidFill>
              </a:rPr>
              <a:t>, omdat </a:t>
            </a:r>
            <a:r>
              <a:rPr lang="nl-NL" sz="2400" dirty="0">
                <a:solidFill>
                  <a:srgbClr val="FF33CC"/>
                </a:solidFill>
              </a:rPr>
              <a:t>hij nauwelijks vastzit en door te grote broosheid geneigd is tot vallen, af.</a:t>
            </a:r>
          </a:p>
        </p:txBody>
      </p:sp>
      <p:pic>
        <p:nvPicPr>
          <p:cNvPr id="13316" name="Picture 4" descr="http://p1.pkcdn.com/Granaatappel-bloem-327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9" y="1661892"/>
            <a:ext cx="1764833" cy="236361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josdegroenteman.punt.nl/_files/2010-09-29/granaatappel.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400" b="95200" l="8000" r="94667"/>
                    </a14:imgEffect>
                  </a14:imgLayer>
                </a14:imgProps>
              </a:ext>
              <a:ext uri="{28A0092B-C50C-407E-A947-70E740481C1C}">
                <a14:useLocalDpi xmlns:a14="http://schemas.microsoft.com/office/drawing/2010/main" val="0"/>
              </a:ext>
            </a:extLst>
          </a:blip>
          <a:srcRect l="9944" t="9600" r="8413" b="5642"/>
          <a:stretch/>
        </p:blipFill>
        <p:spPr bwMode="auto">
          <a:xfrm>
            <a:off x="9101781" y="191655"/>
            <a:ext cx="2916194" cy="201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13100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bloem wordt Adonis’ bloed?</a:t>
            </a:r>
          </a:p>
          <a:p>
            <a:endParaRPr lang="nl-NL" sz="3200" dirty="0">
              <a:solidFill>
                <a:srgbClr val="92D050"/>
              </a:solidFill>
            </a:endParaRPr>
          </a:p>
          <a:p>
            <a:r>
              <a:rPr lang="nl-NL" sz="3200" dirty="0" smtClean="0">
                <a:solidFill>
                  <a:srgbClr val="92D050"/>
                </a:solidFill>
              </a:rPr>
              <a:t>A	het rode anemoontje</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explosieve granaatappelbloesem</a:t>
            </a:r>
          </a:p>
          <a:p>
            <a:endParaRPr lang="nl-NL" sz="3200" dirty="0">
              <a:solidFill>
                <a:srgbClr val="92D050"/>
              </a:solidFill>
            </a:endParaRPr>
          </a:p>
          <a:p>
            <a:r>
              <a:rPr lang="nl-NL" sz="3200" dirty="0" smtClean="0">
                <a:solidFill>
                  <a:srgbClr val="92D050"/>
                </a:solidFill>
              </a:rPr>
              <a:t>C	de slaapverwekkende  papaver</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de hier niet voorkomende bloedbloem</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91604999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91 dia’s te gaan</a:t>
            </a:r>
            <a:endParaRPr lang="en-US" sz="4800" dirty="0"/>
          </a:p>
        </p:txBody>
      </p:sp>
    </p:spTree>
    <p:extLst>
      <p:ext uri="{BB962C8B-B14F-4D97-AF65-F5344CB8AC3E}">
        <p14:creationId xmlns:p14="http://schemas.microsoft.com/office/powerpoint/2010/main" val="146934170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Circe, </a:t>
            </a:r>
            <a:r>
              <a:rPr lang="nl-NL" sz="8000" dirty="0" err="1" smtClean="0">
                <a:solidFill>
                  <a:schemeClr val="bg1"/>
                </a:solidFill>
                <a:latin typeface="+mn-lt"/>
              </a:rPr>
              <a:t>Canens</a:t>
            </a:r>
            <a:r>
              <a:rPr lang="nl-NL" sz="8000" dirty="0" smtClean="0">
                <a:solidFill>
                  <a:schemeClr val="bg1"/>
                </a:solidFill>
                <a:latin typeface="+mn-lt"/>
              </a:rPr>
              <a:t> &amp; </a:t>
            </a:r>
            <a:r>
              <a:rPr lang="nl-NL" sz="8000" dirty="0" err="1" smtClean="0">
                <a:solidFill>
                  <a:schemeClr val="bg1"/>
                </a:solidFill>
                <a:latin typeface="+mn-lt"/>
              </a:rPr>
              <a:t>Picus</a:t>
            </a:r>
            <a:endParaRPr lang="en-US" sz="9600" dirty="0">
              <a:solidFill>
                <a:schemeClr val="bg1"/>
              </a:solidFill>
              <a:latin typeface="+mn-lt"/>
            </a:endParaRPr>
          </a:p>
        </p:txBody>
      </p:sp>
    </p:spTree>
    <p:extLst>
      <p:ext uri="{BB962C8B-B14F-4D97-AF65-F5344CB8AC3E}">
        <p14:creationId xmlns:p14="http://schemas.microsoft.com/office/powerpoint/2010/main" val="141847346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81231"/>
            <a:ext cx="11841893" cy="2862322"/>
          </a:xfrm>
          <a:prstGeom prst="rect">
            <a:avLst/>
          </a:prstGeom>
        </p:spPr>
        <p:txBody>
          <a:bodyPr wrap="square">
            <a:spAutoFit/>
          </a:bodyPr>
          <a:lstStyle/>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 </a:t>
            </a:r>
            <a:r>
              <a:rPr lang="nl-NL"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Spretis</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tamen</a:t>
            </a:r>
            <a:r>
              <a:rPr lang="en-US" sz="2400" dirty="0">
                <a:solidFill>
                  <a:srgbClr val="FFFFFF"/>
                </a:solidFill>
                <a:ea typeface="Times New Roman" panose="02020603050405020304" pitchFamily="18" charset="0"/>
                <a:cs typeface="Arial" panose="020B0604020202020204" pitchFamily="34" charset="0"/>
              </a:rPr>
              <a:t> omnibus </a:t>
            </a:r>
            <a:r>
              <a:rPr lang="en-US" sz="2400" dirty="0" err="1">
                <a:solidFill>
                  <a:srgbClr val="FFFFFF"/>
                </a:solidFill>
                <a:ea typeface="Times New Roman" panose="02020603050405020304" pitchFamily="18" charset="0"/>
                <a:cs typeface="Arial" panose="020B0604020202020204" pitchFamily="34" charset="0"/>
              </a:rPr>
              <a:t>unam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ille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nymphen</a:t>
            </a:r>
            <a:r>
              <a:rPr lang="en-US" sz="2400" dirty="0">
                <a:solidFill>
                  <a:srgbClr val="FFFFFF"/>
                </a:solidFill>
                <a:ea typeface="Times New Roman" panose="02020603050405020304" pitchFamily="18" charset="0"/>
                <a:cs typeface="Arial" panose="020B0604020202020204" pitchFamily="34" charset="0"/>
              </a:rPr>
              <a:t>, quam quondam in </a:t>
            </a:r>
            <a:r>
              <a:rPr lang="en-US" sz="2400" dirty="0" err="1">
                <a:solidFill>
                  <a:srgbClr val="FFFFFF"/>
                </a:solidFill>
                <a:ea typeface="Times New Roman" panose="02020603050405020304" pitchFamily="18" charset="0"/>
                <a:cs typeface="Arial" panose="020B0604020202020204" pitchFamily="34" charset="0"/>
              </a:rPr>
              <a:t>colle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Palati</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dicitur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Ionio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peperisse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Venilia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Iano</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haec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ubi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nubilibus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primum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maturuit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annis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praeposito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cunctis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Laurenti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tradita</a:t>
            </a:r>
            <a:r>
              <a:rPr lang="en-US" sz="2400" dirty="0">
                <a:solidFill>
                  <a:srgbClr val="FFFFFF"/>
                </a:solidFill>
                <a:ea typeface="Times New Roman" panose="02020603050405020304" pitchFamily="18" charset="0"/>
                <a:cs typeface="Arial" panose="020B0604020202020204" pitchFamily="34" charset="0"/>
              </a:rPr>
              <a:t> Pico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102095"/>
            <a:ext cx="11841893" cy="2067233"/>
          </a:xfrm>
          <a:prstGeom prst="rect">
            <a:avLst/>
          </a:prstGeom>
        </p:spPr>
        <p:txBody>
          <a:bodyPr wrap="square">
            <a:spAutoFit/>
          </a:bodyPr>
          <a:lstStyle/>
          <a:p>
            <a:pPr>
              <a:spcAft>
                <a:spcPts val="1000"/>
              </a:spcAft>
            </a:pPr>
            <a:r>
              <a:rPr lang="nl-NL" sz="2400" dirty="0">
                <a:solidFill>
                  <a:srgbClr val="FF33CC"/>
                </a:solidFill>
              </a:rPr>
              <a:t> </a:t>
            </a:r>
            <a:r>
              <a:rPr lang="en-US" sz="2400" dirty="0">
                <a:solidFill>
                  <a:srgbClr val="FF33CC"/>
                </a:solidFill>
              </a:rPr>
              <a:t>===========</a:t>
            </a:r>
          </a:p>
          <a:p>
            <a:pPr>
              <a:spcAft>
                <a:spcPts val="1000"/>
              </a:spcAft>
            </a:pPr>
            <a:r>
              <a:rPr lang="nl-NL" sz="2400" dirty="0" smtClean="0">
                <a:solidFill>
                  <a:srgbClr val="FF33CC"/>
                </a:solidFill>
              </a:rPr>
              <a:t>			Toch</a:t>
            </a:r>
            <a:r>
              <a:rPr lang="nl-NL" sz="2400" dirty="0">
                <a:solidFill>
                  <a:srgbClr val="FF33CC"/>
                </a:solidFill>
              </a:rPr>
              <a:t>, na het afwijzen van allen</a:t>
            </a:r>
            <a:r>
              <a:rPr lang="nl-NL" sz="2400" dirty="0" smtClean="0">
                <a:solidFill>
                  <a:srgbClr val="FF33CC"/>
                </a:solidFill>
              </a:rPr>
              <a:t>, vereert </a:t>
            </a:r>
            <a:r>
              <a:rPr lang="nl-NL" sz="2400" dirty="0">
                <a:solidFill>
                  <a:srgbClr val="FF33CC"/>
                </a:solidFill>
              </a:rPr>
              <a:t>hij één nimf, van wie beweerd wordt dat eens op de heuvel van de </a:t>
            </a:r>
            <a:r>
              <a:rPr lang="nl-NL" sz="2400" dirty="0" smtClean="0">
                <a:solidFill>
                  <a:srgbClr val="FF33CC"/>
                </a:solidFill>
              </a:rPr>
              <a:t>Palatijn </a:t>
            </a:r>
            <a:r>
              <a:rPr lang="nl-NL" sz="2400" dirty="0" err="1" smtClean="0">
                <a:solidFill>
                  <a:srgbClr val="FF33CC"/>
                </a:solidFill>
              </a:rPr>
              <a:t>Venilia</a:t>
            </a:r>
            <a:r>
              <a:rPr lang="nl-NL" sz="2400" dirty="0" smtClean="0">
                <a:solidFill>
                  <a:srgbClr val="FF33CC"/>
                </a:solidFill>
              </a:rPr>
              <a:t> </a:t>
            </a:r>
            <a:r>
              <a:rPr lang="nl-NL" sz="2400" dirty="0">
                <a:solidFill>
                  <a:srgbClr val="FF33CC"/>
                </a:solidFill>
              </a:rPr>
              <a:t>haar gebaard heeft voor de Ionische Janus</a:t>
            </a:r>
            <a:r>
              <a:rPr lang="nl-NL" sz="2400" dirty="0" smtClean="0">
                <a:solidFill>
                  <a:srgbClr val="FF33CC"/>
                </a:solidFill>
              </a:rPr>
              <a:t>; zodra </a:t>
            </a:r>
            <a:r>
              <a:rPr lang="nl-NL" sz="2400" dirty="0">
                <a:solidFill>
                  <a:srgbClr val="FF33CC"/>
                </a:solidFill>
              </a:rPr>
              <a:t>deze de huwelijkse leeftijd bereikt had</a:t>
            </a:r>
            <a:r>
              <a:rPr lang="nl-NL" sz="2400" dirty="0" smtClean="0">
                <a:solidFill>
                  <a:srgbClr val="FF33CC"/>
                </a:solidFill>
              </a:rPr>
              <a:t>, werd </a:t>
            </a:r>
            <a:r>
              <a:rPr lang="nl-NL" sz="2400" dirty="0">
                <a:solidFill>
                  <a:srgbClr val="FF33CC"/>
                </a:solidFill>
              </a:rPr>
              <a:t>zij aan </a:t>
            </a:r>
            <a:r>
              <a:rPr lang="nl-NL" sz="2400" dirty="0" err="1">
                <a:solidFill>
                  <a:srgbClr val="FF33CC"/>
                </a:solidFill>
              </a:rPr>
              <a:t>Picus</a:t>
            </a:r>
            <a:r>
              <a:rPr lang="nl-NL" sz="2400" dirty="0">
                <a:solidFill>
                  <a:srgbClr val="FF33CC"/>
                </a:solidFill>
              </a:rPr>
              <a:t> van </a:t>
            </a:r>
            <a:r>
              <a:rPr lang="nl-NL" sz="2400" dirty="0" err="1">
                <a:solidFill>
                  <a:srgbClr val="FF33CC"/>
                </a:solidFill>
              </a:rPr>
              <a:t>Laurentum</a:t>
            </a:r>
            <a:r>
              <a:rPr lang="nl-NL" sz="2400" dirty="0">
                <a:solidFill>
                  <a:srgbClr val="FF33CC"/>
                </a:solidFill>
              </a:rPr>
              <a:t>, boven allen verkozen, uitgehuwelijkt,</a:t>
            </a:r>
            <a:endParaRPr lang="en-US" sz="2400" dirty="0">
              <a:solidFill>
                <a:srgbClr val="FF33CC"/>
              </a:solidFill>
            </a:endParaRPr>
          </a:p>
        </p:txBody>
      </p:sp>
      <p:pic>
        <p:nvPicPr>
          <p:cNvPr id="14338" name="Picture 2" descr="http://creationoutreach.com/sitebuildercontent/sitebuilderpictures/janus1.gif"/>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638" l="328" r="100000"/>
                    </a14:imgEffect>
                  </a14:imgLayer>
                </a14:imgProps>
              </a:ext>
              <a:ext uri="{28A0092B-C50C-407E-A947-70E740481C1C}">
                <a14:useLocalDpi xmlns:a14="http://schemas.microsoft.com/office/drawing/2010/main" val="0"/>
              </a:ext>
            </a:extLst>
          </a:blip>
          <a:srcRect/>
          <a:stretch>
            <a:fillRect/>
          </a:stretch>
        </p:blipFill>
        <p:spPr bwMode="auto">
          <a:xfrm>
            <a:off x="7632413" y="1019132"/>
            <a:ext cx="2384796" cy="2880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8079286" y="3830073"/>
            <a:ext cx="1804087" cy="461665"/>
          </a:xfrm>
          <a:prstGeom prst="rect">
            <a:avLst/>
          </a:prstGeom>
          <a:noFill/>
        </p:spPr>
        <p:txBody>
          <a:bodyPr wrap="square" rtlCol="0">
            <a:spAutoFit/>
          </a:bodyPr>
          <a:lstStyle/>
          <a:p>
            <a:r>
              <a:rPr lang="nl-NL" sz="2400" dirty="0" smtClean="0">
                <a:solidFill>
                  <a:schemeClr val="bg1"/>
                </a:solidFill>
              </a:rPr>
              <a:t>De god Janus</a:t>
            </a:r>
            <a:endParaRPr lang="en-US" dirty="0">
              <a:solidFill>
                <a:schemeClr val="bg1"/>
              </a:solidFill>
            </a:endParaRPr>
          </a:p>
        </p:txBody>
      </p:sp>
      <p:sp>
        <p:nvSpPr>
          <p:cNvPr id="9" name="Ovale toelichting 8"/>
          <p:cNvSpPr/>
          <p:nvPr/>
        </p:nvSpPr>
        <p:spPr>
          <a:xfrm>
            <a:off x="10083112" y="1433372"/>
            <a:ext cx="1927654" cy="526771"/>
          </a:xfrm>
          <a:prstGeom prst="wedgeEllipseCallout">
            <a:avLst>
              <a:gd name="adj1" fmla="val -62286"/>
              <a:gd name="adj2" fmla="val 175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Ook hoi</a:t>
            </a:r>
            <a:endParaRPr lang="en-US" sz="2400" dirty="0"/>
          </a:p>
        </p:txBody>
      </p:sp>
      <p:sp>
        <p:nvSpPr>
          <p:cNvPr id="11" name="Ovale toelichting 10"/>
          <p:cNvSpPr/>
          <p:nvPr/>
        </p:nvSpPr>
        <p:spPr>
          <a:xfrm>
            <a:off x="5704759" y="1553283"/>
            <a:ext cx="1927654" cy="526771"/>
          </a:xfrm>
          <a:prstGeom prst="wedgeEllipseCallout">
            <a:avLst>
              <a:gd name="adj1" fmla="val 64637"/>
              <a:gd name="adj2" fmla="val 1829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Hoi</a:t>
            </a:r>
            <a:endParaRPr lang="en-US" sz="2400" dirty="0"/>
          </a:p>
        </p:txBody>
      </p:sp>
    </p:spTree>
    <p:extLst>
      <p:ext uri="{BB962C8B-B14F-4D97-AF65-F5344CB8AC3E}">
        <p14:creationId xmlns:p14="http://schemas.microsoft.com/office/powerpoint/2010/main" val="21562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par>
                          <p:cTn id="8" fill="hold">
                            <p:stCondLst>
                              <p:cond delay="1500"/>
                            </p:stCondLst>
                            <p:childTnLst>
                              <p:par>
                                <p:cTn id="9" presetID="22" presetClass="entr" presetSubtype="4"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Door wie wordt dit verhaal verteld?</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Macareus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een slavinnetje van Circe, de tovenares</a:t>
            </a:r>
          </a:p>
          <a:p>
            <a:endParaRPr lang="nl-NL" sz="3200" dirty="0">
              <a:solidFill>
                <a:srgbClr val="92D050"/>
              </a:solidFill>
            </a:endParaRPr>
          </a:p>
          <a:p>
            <a:r>
              <a:rPr lang="nl-NL" sz="3200" dirty="0" smtClean="0">
                <a:solidFill>
                  <a:srgbClr val="92D050"/>
                </a:solidFill>
              </a:rPr>
              <a:t>C	Odysseus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een dienares van </a:t>
            </a:r>
            <a:r>
              <a:rPr lang="nl-NL" sz="3200" dirty="0" err="1" smtClean="0">
                <a:solidFill>
                  <a:srgbClr val="92D050"/>
                </a:solidFill>
              </a:rPr>
              <a:t>Achaemenides</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27671762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229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In welk gedeelte van de Metamorfosen zijn we dus aangekomen?</a:t>
            </a:r>
          </a:p>
          <a:p>
            <a:endParaRPr lang="nl-NL" sz="3200" dirty="0">
              <a:solidFill>
                <a:srgbClr val="92D050"/>
              </a:solidFill>
            </a:endParaRPr>
          </a:p>
          <a:p>
            <a:r>
              <a:rPr lang="nl-NL" sz="3200" dirty="0" smtClean="0">
                <a:solidFill>
                  <a:srgbClr val="92D050"/>
                </a:solidFill>
              </a:rPr>
              <a:t>A	liber XIV</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historische verhalen</a:t>
            </a:r>
          </a:p>
          <a:p>
            <a:endParaRPr lang="nl-NL" sz="3200" dirty="0">
              <a:solidFill>
                <a:srgbClr val="92D050"/>
              </a:solidFill>
            </a:endParaRPr>
          </a:p>
          <a:p>
            <a:r>
              <a:rPr lang="nl-NL" sz="3200" dirty="0" smtClean="0">
                <a:solidFill>
                  <a:srgbClr val="92D050"/>
                </a:solidFill>
              </a:rPr>
              <a:t>C	de Trojecyclus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alle drie de antwoorden zijn goed</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025751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3921" y="1361903"/>
            <a:ext cx="10604157" cy="3481945"/>
          </a:xfrm>
        </p:spPr>
        <p:txBody>
          <a:bodyPr>
            <a:noAutofit/>
          </a:bodyPr>
          <a:lstStyle/>
          <a:p>
            <a:pPr algn="ctr"/>
            <a:r>
              <a:rPr lang="nl-NL" sz="28700" dirty="0" smtClean="0">
                <a:solidFill>
                  <a:schemeClr val="bg1"/>
                </a:solidFill>
                <a:latin typeface="+mn-lt"/>
              </a:rPr>
              <a:t>Start</a:t>
            </a:r>
            <a:r>
              <a:rPr lang="nl-NL" sz="28700" dirty="0" smtClean="0">
                <a:solidFill>
                  <a:schemeClr val="bg1"/>
                </a:solidFill>
              </a:rPr>
              <a:t>!</a:t>
            </a:r>
            <a:endParaRPr lang="en-US" sz="28700" dirty="0">
              <a:solidFill>
                <a:schemeClr val="bg1"/>
              </a:solidFill>
            </a:endParaRPr>
          </a:p>
        </p:txBody>
      </p:sp>
      <p:sp>
        <p:nvSpPr>
          <p:cNvPr id="4" name="Tijdelijke aanduiding voor voettekst 3"/>
          <p:cNvSpPr>
            <a:spLocks noGrp="1"/>
          </p:cNvSpPr>
          <p:nvPr>
            <p:ph type="ftr" sz="quarter" idx="11"/>
          </p:nvPr>
        </p:nvSpPr>
        <p:spPr>
          <a:xfrm>
            <a:off x="4038598" y="6560365"/>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p:txBody>
          <a:bodyPr/>
          <a:lstStyle/>
          <a:p>
            <a:fld id="{8C47C70A-BE25-4201-9670-1BA46F4286D7}" type="slidenum">
              <a:rPr lang="en-US" smtClean="0">
                <a:solidFill>
                  <a:schemeClr val="bg1"/>
                </a:solidFill>
              </a:rPr>
              <a:t>23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http://www.heerenveensecourant.nl/files/2012/03/Startschot-895x6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80" r="22389" b="20714"/>
          <a:stretch/>
        </p:blipFill>
        <p:spPr bwMode="auto">
          <a:xfrm>
            <a:off x="5362831" y="4386648"/>
            <a:ext cx="1466335" cy="155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73674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251065"/>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rara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quidem</a:t>
            </a:r>
            <a:r>
              <a:rPr lang="en-US" sz="2400" dirty="0">
                <a:solidFill>
                  <a:srgbClr val="FFFFFF"/>
                </a:solidFill>
                <a:ea typeface="Times New Roman" panose="02020603050405020304" pitchFamily="18" charset="0"/>
                <a:cs typeface="Arial" panose="020B0604020202020204" pitchFamily="34" charset="0"/>
              </a:rPr>
              <a:t> facie,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rarior</a:t>
            </a:r>
            <a:r>
              <a:rPr lang="en-US" sz="2400" dirty="0">
                <a:solidFill>
                  <a:srgbClr val="FFFFFF"/>
                </a:solidFill>
                <a:ea typeface="Times New Roman" panose="02020603050405020304" pitchFamily="18" charset="0"/>
                <a:cs typeface="Arial" panose="020B0604020202020204" pitchFamily="34" charset="0"/>
              </a:rPr>
              <a:t> arte </a:t>
            </a:r>
            <a:r>
              <a:rPr lang="en-US" sz="2400" dirty="0" err="1">
                <a:solidFill>
                  <a:srgbClr val="FFFFFF"/>
                </a:solidFill>
                <a:ea typeface="Times New Roman" panose="02020603050405020304" pitchFamily="18" charset="0"/>
                <a:cs typeface="Arial" panose="020B0604020202020204" pitchFamily="34" charset="0"/>
              </a:rPr>
              <a:t>canendi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unde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Canens</a:t>
            </a:r>
            <a:r>
              <a:rPr lang="en-US" sz="2400" dirty="0">
                <a:solidFill>
                  <a:srgbClr val="FFFFFF"/>
                </a:solidFill>
                <a:ea typeface="Times New Roman" panose="02020603050405020304" pitchFamily="18" charset="0"/>
                <a:cs typeface="Arial" panose="020B0604020202020204" pitchFamily="34" charset="0"/>
              </a:rPr>
              <a:t> dicta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silvas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saxa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movere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mulcere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flumina</a:t>
            </a:r>
            <a:r>
              <a:rPr lang="en-US" sz="2400" dirty="0">
                <a:solidFill>
                  <a:srgbClr val="FFFFFF"/>
                </a:solidFill>
                <a:ea typeface="Times New Roman" panose="02020603050405020304" pitchFamily="18" charset="0"/>
                <a:cs typeface="Arial" panose="020B0604020202020204" pitchFamily="34" charset="0"/>
              </a:rPr>
              <a:t> longa </a:t>
            </a:r>
            <a:r>
              <a:rPr lang="en-US" sz="2400" dirty="0" err="1">
                <a:solidFill>
                  <a:srgbClr val="FFFFFF"/>
                </a:solidFill>
                <a:ea typeface="Times New Roman" panose="02020603050405020304" pitchFamily="18" charset="0"/>
                <a:cs typeface="Arial" panose="020B0604020202020204" pitchFamily="34" charset="0"/>
              </a:rPr>
              <a:t>morari</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ore </a:t>
            </a:r>
            <a:r>
              <a:rPr lang="en-US" sz="2400" dirty="0" err="1">
                <a:solidFill>
                  <a:srgbClr val="FFFFFF"/>
                </a:solidFill>
                <a:ea typeface="Times New Roman" panose="02020603050405020304" pitchFamily="18" charset="0"/>
                <a:cs typeface="Arial" panose="020B0604020202020204" pitchFamily="34" charset="0"/>
              </a:rPr>
              <a:t>suo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volucresque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vagas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retinere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solebat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7845" y="3898210"/>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weliswaar </a:t>
            </a:r>
            <a:r>
              <a:rPr lang="nl-NL" sz="2400" dirty="0">
                <a:solidFill>
                  <a:srgbClr val="00B0F0"/>
                </a:solidFill>
              </a:rPr>
              <a:t>bijzonder qua uiterlijk, maar bijzonderder door haar vaardigheid van het zingen,</a:t>
            </a:r>
          </a:p>
          <a:p>
            <a:pPr>
              <a:spcAft>
                <a:spcPts val="1000"/>
              </a:spcAft>
            </a:pPr>
            <a:r>
              <a:rPr lang="nl-NL" sz="2400" dirty="0">
                <a:solidFill>
                  <a:srgbClr val="00B0F0"/>
                </a:solidFill>
              </a:rPr>
              <a:t>waarvandaan/waarom zij </a:t>
            </a:r>
            <a:r>
              <a:rPr lang="nl-NL" sz="2400" dirty="0" err="1">
                <a:solidFill>
                  <a:srgbClr val="00B0F0"/>
                </a:solidFill>
              </a:rPr>
              <a:t>Canens</a:t>
            </a:r>
            <a:r>
              <a:rPr lang="nl-NL" sz="2400" dirty="0">
                <a:solidFill>
                  <a:srgbClr val="00B0F0"/>
                </a:solidFill>
              </a:rPr>
              <a:t> genoemd werd/is; </a:t>
            </a:r>
            <a:r>
              <a:rPr lang="en-US" sz="2400" dirty="0" smtClean="0">
                <a:solidFill>
                  <a:srgbClr val="00B0F0"/>
                </a:solidFill>
              </a:rPr>
              <a:t> </a:t>
            </a:r>
            <a:r>
              <a:rPr lang="nl-NL" sz="2400" dirty="0">
                <a:solidFill>
                  <a:srgbClr val="00B0F0"/>
                </a:solidFill>
              </a:rPr>
              <a:t>zij placht bossen en stenen te roeren</a:t>
            </a:r>
            <a:endParaRPr lang="en-US" sz="2400" dirty="0">
              <a:solidFill>
                <a:srgbClr val="00B0F0"/>
              </a:solidFill>
            </a:endParaRPr>
          </a:p>
          <a:p>
            <a:pPr>
              <a:spcAft>
                <a:spcPts val="1000"/>
              </a:spcAft>
            </a:pPr>
            <a:r>
              <a:rPr lang="nl-NL" sz="2400" dirty="0">
                <a:solidFill>
                  <a:srgbClr val="00B0F0"/>
                </a:solidFill>
              </a:rPr>
              <a:t>en wilde dieren te kalmeren en lange rivieren te vertragen</a:t>
            </a:r>
            <a:endParaRPr lang="en-US" sz="2400" dirty="0">
              <a:solidFill>
                <a:srgbClr val="00B0F0"/>
              </a:solidFill>
            </a:endParaRPr>
          </a:p>
          <a:p>
            <a:pPr>
              <a:spcAft>
                <a:spcPts val="1000"/>
              </a:spcAft>
            </a:pPr>
            <a:r>
              <a:rPr lang="nl-NL" sz="2400" dirty="0">
                <a:solidFill>
                  <a:srgbClr val="00B0F0"/>
                </a:solidFill>
              </a:rPr>
              <a:t>met haar eigen mond en zwervende vogels tegen te houden.</a:t>
            </a:r>
          </a:p>
        </p:txBody>
      </p:sp>
      <p:sp>
        <p:nvSpPr>
          <p:cNvPr id="7" name="Ovale toelichting 6"/>
          <p:cNvSpPr/>
          <p:nvPr/>
        </p:nvSpPr>
        <p:spPr>
          <a:xfrm>
            <a:off x="7694140" y="337751"/>
            <a:ext cx="3987114" cy="659027"/>
          </a:xfrm>
          <a:prstGeom prst="wedgeEllipseCallout">
            <a:avLst>
              <a:gd name="adj1" fmla="val -49345"/>
              <a:gd name="adj2" fmla="val 1762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smtClean="0"/>
              <a:t>Lalala</a:t>
            </a:r>
            <a:r>
              <a:rPr lang="nl-NL" sz="2400" dirty="0" smtClean="0"/>
              <a:t> die </a:t>
            </a:r>
            <a:r>
              <a:rPr lang="nl-NL" sz="2400" dirty="0" err="1" smtClean="0"/>
              <a:t>lalala</a:t>
            </a:r>
            <a:r>
              <a:rPr lang="nl-NL" sz="2400" dirty="0" smtClean="0"/>
              <a:t> die la</a:t>
            </a:r>
            <a:endParaRPr lang="en-US" sz="2400" dirty="0"/>
          </a:p>
        </p:txBody>
      </p:sp>
      <p:pic>
        <p:nvPicPr>
          <p:cNvPr id="14338" name="Picture 2" descr="http://www.animaatjes.nl/cliparts/muziek/zangers/animaatjes-zangers-1859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38483" y1="22970" x2="40449" y2="28538"/>
                      </a14:backgroundRemoval>
                    </a14:imgEffect>
                  </a14:imgLayer>
                </a14:imgProps>
              </a:ext>
              <a:ext uri="{28A0092B-C50C-407E-A947-70E740481C1C}">
                <a14:useLocalDpi xmlns:a14="http://schemas.microsoft.com/office/drawing/2010/main" val="0"/>
              </a:ext>
            </a:extLst>
          </a:blip>
          <a:srcRect/>
          <a:stretch>
            <a:fillRect/>
          </a:stretch>
        </p:blipFill>
        <p:spPr bwMode="auto">
          <a:xfrm>
            <a:off x="5748654" y="996778"/>
            <a:ext cx="2643557" cy="320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445854"/>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is het logisch dat de zangeres </a:t>
            </a:r>
            <a:r>
              <a:rPr lang="nl-NL" sz="3200" dirty="0" err="1" smtClean="0">
                <a:solidFill>
                  <a:schemeClr val="bg1"/>
                </a:solidFill>
              </a:rPr>
              <a:t>Canens</a:t>
            </a:r>
            <a:r>
              <a:rPr lang="nl-NL" sz="3200" dirty="0" smtClean="0">
                <a:solidFill>
                  <a:schemeClr val="bg1"/>
                </a:solidFill>
              </a:rPr>
              <a:t> heette?</a:t>
            </a:r>
          </a:p>
          <a:p>
            <a:endParaRPr lang="nl-NL" sz="3200" dirty="0">
              <a:solidFill>
                <a:srgbClr val="92D050"/>
              </a:solidFill>
            </a:endParaRPr>
          </a:p>
          <a:p>
            <a:r>
              <a:rPr lang="nl-NL" sz="3200" dirty="0" smtClean="0">
                <a:solidFill>
                  <a:srgbClr val="92D050"/>
                </a:solidFill>
              </a:rPr>
              <a:t>A	dat beweert Ovidius wel, maar die beweert wel vaker iets raars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err="1" smtClean="0">
                <a:solidFill>
                  <a:srgbClr val="92D050"/>
                </a:solidFill>
              </a:rPr>
              <a:t>Can</a:t>
            </a:r>
            <a:r>
              <a:rPr lang="nl-NL" sz="3200" dirty="0" smtClean="0">
                <a:solidFill>
                  <a:srgbClr val="92D050"/>
                </a:solidFill>
              </a:rPr>
              <a:t> is Engels voor “kan” en –</a:t>
            </a:r>
            <a:r>
              <a:rPr lang="nl-NL" sz="3200" dirty="0" err="1" smtClean="0">
                <a:solidFill>
                  <a:srgbClr val="92D050"/>
                </a:solidFill>
              </a:rPr>
              <a:t>ens</a:t>
            </a:r>
            <a:r>
              <a:rPr lang="nl-NL" sz="3200" dirty="0" smtClean="0">
                <a:solidFill>
                  <a:srgbClr val="92D050"/>
                </a:solidFill>
              </a:rPr>
              <a:t> betekent zingen: ziezo</a:t>
            </a:r>
          </a:p>
          <a:p>
            <a:endParaRPr lang="nl-NL" sz="3200" dirty="0">
              <a:solidFill>
                <a:srgbClr val="92D050"/>
              </a:solidFill>
            </a:endParaRPr>
          </a:p>
          <a:p>
            <a:r>
              <a:rPr lang="nl-NL" sz="3200" dirty="0" smtClean="0">
                <a:solidFill>
                  <a:srgbClr val="92D050"/>
                </a:solidFill>
              </a:rPr>
              <a:t>C	alle zangeressen heten </a:t>
            </a:r>
            <a:r>
              <a:rPr lang="nl-NL" sz="3200" dirty="0" err="1" smtClean="0">
                <a:solidFill>
                  <a:srgbClr val="92D050"/>
                </a:solidFill>
              </a:rPr>
              <a:t>Canens</a:t>
            </a:r>
            <a:r>
              <a:rPr lang="nl-NL" sz="3200" dirty="0" smtClean="0">
                <a:solidFill>
                  <a:srgbClr val="92D050"/>
                </a:solidFill>
              </a:rPr>
              <a:t>, simpel zat</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het werkwoord </a:t>
            </a:r>
            <a:r>
              <a:rPr lang="nl-NL" sz="3200" dirty="0" err="1" smtClean="0">
                <a:solidFill>
                  <a:srgbClr val="92D050"/>
                </a:solidFill>
              </a:rPr>
              <a:t>can</a:t>
            </a:r>
            <a:r>
              <a:rPr lang="nl-NL" sz="3200" dirty="0" err="1" smtClean="0">
                <a:solidFill>
                  <a:srgbClr val="92D050"/>
                </a:solidFill>
                <a:latin typeface="Calibri" panose="020F0502020204030204" pitchFamily="34" charset="0"/>
              </a:rPr>
              <a:t>ĕre</a:t>
            </a:r>
            <a:r>
              <a:rPr lang="nl-NL" sz="3200" dirty="0" smtClean="0">
                <a:solidFill>
                  <a:srgbClr val="92D050"/>
                </a:solidFill>
                <a:latin typeface="Calibri" panose="020F0502020204030204" pitchFamily="34" charset="0"/>
              </a:rPr>
              <a:t> betekent zingen, logisch dus</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76735598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Stenen, wilde dieren beïnvloeden: aan wiens naam denk je dan eerst?</a:t>
            </a:r>
          </a:p>
          <a:p>
            <a:endParaRPr lang="nl-NL" sz="3200" dirty="0">
              <a:solidFill>
                <a:srgbClr val="92D050"/>
              </a:solidFill>
            </a:endParaRPr>
          </a:p>
          <a:p>
            <a:r>
              <a:rPr lang="nl-NL" sz="3200" dirty="0" smtClean="0">
                <a:solidFill>
                  <a:srgbClr val="92D050"/>
                </a:solidFill>
              </a:rPr>
              <a:t>A	aan een circusartiest: pipo de clown?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het beroemde medium Jomanda, die alles instraalt</a:t>
            </a:r>
          </a:p>
          <a:p>
            <a:endParaRPr lang="nl-NL" sz="3200" dirty="0">
              <a:solidFill>
                <a:srgbClr val="92D050"/>
              </a:solidFill>
            </a:endParaRPr>
          </a:p>
          <a:p>
            <a:r>
              <a:rPr lang="nl-NL" sz="3200" dirty="0" smtClean="0">
                <a:solidFill>
                  <a:srgbClr val="92D050"/>
                </a:solidFill>
              </a:rPr>
              <a:t>C	Orpheus, want ook van hem wordt die gave gememoreerd</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aan mevrouw Kalb: die krijgt ook alles en iedereen stil</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82246949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324731" y="205633"/>
            <a:ext cx="6693244" cy="2862322"/>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Quae </a:t>
            </a:r>
            <a:r>
              <a:rPr lang="en-US" sz="2400" dirty="0" err="1">
                <a:solidFill>
                  <a:srgbClr val="FFFFFF"/>
                </a:solidFill>
                <a:ea typeface="Times New Roman" panose="02020603050405020304" pitchFamily="18" charset="0"/>
                <a:cs typeface="Arial" panose="020B0604020202020204" pitchFamily="34" charset="0"/>
              </a:rPr>
              <a:t>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feminea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modulatur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carmina</a:t>
            </a:r>
            <a:r>
              <a:rPr lang="en-US" sz="2400" dirty="0">
                <a:solidFill>
                  <a:srgbClr val="FFFFFF"/>
                </a:solidFill>
                <a:ea typeface="Times New Roman" panose="02020603050405020304" pitchFamily="18" charset="0"/>
                <a:cs typeface="Arial" panose="020B0604020202020204" pitchFamily="34" charset="0"/>
              </a:rPr>
              <a:t> voce,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exierat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tecto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Laurentes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Picus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agros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indigenas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fixurus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apros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tergumque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premebat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acris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equi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laevaque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hastilia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bina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ferebat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poeniceam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fulvo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chlamydem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contractus</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auro</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5" y="3635625"/>
            <a:ext cx="11858368"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Terwijl </a:t>
            </a:r>
            <a:r>
              <a:rPr lang="nl-NL" sz="2400" dirty="0">
                <a:solidFill>
                  <a:srgbClr val="00B0F0"/>
                </a:solidFill>
              </a:rPr>
              <a:t>zij met haar vrouwenstem in de maat en melodieus liederen zingt,</a:t>
            </a:r>
          </a:p>
          <a:p>
            <a:pPr>
              <a:spcAft>
                <a:spcPts val="1000"/>
              </a:spcAft>
            </a:pPr>
            <a:r>
              <a:rPr lang="nl-NL" sz="2400" dirty="0">
                <a:solidFill>
                  <a:srgbClr val="00B0F0"/>
                </a:solidFill>
              </a:rPr>
              <a:t>was </a:t>
            </a:r>
            <a:r>
              <a:rPr lang="nl-NL" sz="2400" dirty="0" err="1">
                <a:solidFill>
                  <a:srgbClr val="00B0F0"/>
                </a:solidFill>
              </a:rPr>
              <a:t>Picus</a:t>
            </a:r>
            <a:r>
              <a:rPr lang="nl-NL" sz="2400" dirty="0">
                <a:solidFill>
                  <a:srgbClr val="00B0F0"/>
                </a:solidFill>
              </a:rPr>
              <a:t> het huis uitgegaan naar de velden van </a:t>
            </a:r>
            <a:r>
              <a:rPr lang="nl-NL" sz="2400" dirty="0" err="1">
                <a:solidFill>
                  <a:srgbClr val="00B0F0"/>
                </a:solidFill>
              </a:rPr>
              <a:t>Laurentum</a:t>
            </a:r>
            <a:endParaRPr lang="nl-NL" sz="2400" dirty="0">
              <a:solidFill>
                <a:srgbClr val="00B0F0"/>
              </a:solidFill>
            </a:endParaRPr>
          </a:p>
          <a:p>
            <a:pPr>
              <a:spcAft>
                <a:spcPts val="1000"/>
              </a:spcAft>
            </a:pPr>
            <a:r>
              <a:rPr lang="nl-NL" sz="2400" dirty="0">
                <a:solidFill>
                  <a:srgbClr val="00B0F0"/>
                </a:solidFill>
              </a:rPr>
              <a:t>met de bedoeling jacht te maken op inheemse everzwijnen; hij zat op de rug</a:t>
            </a:r>
          </a:p>
          <a:p>
            <a:pPr>
              <a:spcAft>
                <a:spcPts val="1000"/>
              </a:spcAft>
            </a:pPr>
            <a:r>
              <a:rPr lang="nl-NL" sz="2400" dirty="0">
                <a:solidFill>
                  <a:srgbClr val="00B0F0"/>
                </a:solidFill>
              </a:rPr>
              <a:t>van zijn felle paard en in zijn linker(hand) droeg hij twee </a:t>
            </a:r>
            <a:r>
              <a:rPr lang="nl-NL" sz="2400" dirty="0" err="1">
                <a:solidFill>
                  <a:srgbClr val="00B0F0"/>
                </a:solidFill>
              </a:rPr>
              <a:t>werpspiezen</a:t>
            </a:r>
            <a:r>
              <a:rPr lang="nl-NL" sz="2400" dirty="0">
                <a:solidFill>
                  <a:srgbClr val="00B0F0"/>
                </a:solidFill>
              </a:rPr>
              <a:t>/speren,</a:t>
            </a:r>
          </a:p>
          <a:p>
            <a:pPr>
              <a:spcAft>
                <a:spcPts val="1000"/>
              </a:spcAft>
            </a:pPr>
            <a:r>
              <a:rPr lang="nl-NL" sz="2400" dirty="0">
                <a:solidFill>
                  <a:srgbClr val="00B0F0"/>
                </a:solidFill>
              </a:rPr>
              <a:t>nadat hij zijn felrode mantel samengetrokken had door/met een bruingele gouden gesp.</a:t>
            </a:r>
          </a:p>
        </p:txBody>
      </p:sp>
      <p:pic>
        <p:nvPicPr>
          <p:cNvPr id="15364" name="Picture 4" descr="http://historianet.nl/files/bonnier-his/imagecache/630x420/pictures/eques.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67" b="97381" l="17778" r="85714"/>
                    </a14:imgEffect>
                  </a14:imgLayer>
                </a14:imgProps>
              </a:ext>
              <a:ext uri="{28A0092B-C50C-407E-A947-70E740481C1C}">
                <a14:useLocalDpi xmlns:a14="http://schemas.microsoft.com/office/drawing/2010/main" val="0"/>
              </a:ext>
            </a:extLst>
          </a:blip>
          <a:srcRect l="24908" t="3321" r="19098" b="3978"/>
          <a:stretch/>
        </p:blipFill>
        <p:spPr bwMode="auto">
          <a:xfrm>
            <a:off x="1951304" y="0"/>
            <a:ext cx="2593436" cy="286232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3.bp.blogspot.com/-0jP58o_Xu9c/TxcDSuSytII/AAAAAAAAA98/kVF4f9nvdQ8/s1600/everzwij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494" y="1674691"/>
            <a:ext cx="2010596" cy="1440596"/>
          </a:xfrm>
          <a:prstGeom prst="rect">
            <a:avLst/>
          </a:prstGeom>
          <a:noFill/>
          <a:scene3d>
            <a:camera prst="orthographicFront">
              <a:rot lat="1200000" lon="10800000" rev="6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62987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wordt de metamorfose door de verteller a.h.w. voorbereid?</a:t>
            </a:r>
          </a:p>
          <a:p>
            <a:endParaRPr lang="nl-NL" sz="3200" dirty="0">
              <a:solidFill>
                <a:srgbClr val="92D050"/>
              </a:solidFill>
            </a:endParaRPr>
          </a:p>
          <a:p>
            <a:r>
              <a:rPr lang="nl-NL" sz="3200" dirty="0" smtClean="0">
                <a:solidFill>
                  <a:srgbClr val="92D050"/>
                </a:solidFill>
              </a:rPr>
              <a:t>A	hij zegt: let op, jongens, er komt een metamorfose aan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hij beschrijft de kleding van </a:t>
            </a:r>
            <a:r>
              <a:rPr lang="nl-NL" sz="3200" dirty="0" err="1" smtClean="0">
                <a:solidFill>
                  <a:srgbClr val="92D050"/>
                </a:solidFill>
              </a:rPr>
              <a:t>Picus</a:t>
            </a:r>
            <a:r>
              <a:rPr lang="nl-NL" sz="3200" dirty="0" smtClean="0">
                <a:solidFill>
                  <a:srgbClr val="92D050"/>
                </a:solidFill>
              </a:rPr>
              <a:t> gedetailleerd, ook qua kleur</a:t>
            </a:r>
          </a:p>
          <a:p>
            <a:endParaRPr lang="nl-NL" sz="3200" dirty="0">
              <a:solidFill>
                <a:srgbClr val="92D050"/>
              </a:solidFill>
            </a:endParaRPr>
          </a:p>
          <a:p>
            <a:r>
              <a:rPr lang="nl-NL" sz="3200" dirty="0" smtClean="0">
                <a:solidFill>
                  <a:srgbClr val="92D050"/>
                </a:solidFill>
              </a:rPr>
              <a:t>C	hij werpt met het noemen van de “</a:t>
            </a:r>
            <a:r>
              <a:rPr lang="nl-NL" sz="3200" dirty="0" err="1" smtClean="0">
                <a:solidFill>
                  <a:srgbClr val="92D050"/>
                </a:solidFill>
              </a:rPr>
              <a:t>werp”spiezen</a:t>
            </a:r>
            <a:r>
              <a:rPr lang="nl-NL" sz="3200" dirty="0" smtClean="0">
                <a:solidFill>
                  <a:srgbClr val="92D050"/>
                </a:solidFill>
              </a:rPr>
              <a:t> een blik vooruit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je weet dat er altijd eentje komt, een metamorfose, dus nu ook</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79268220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tatic2.feestkleding365.nl/media/catalog/product/cache/1/image/9df78eab33525d08d6e5fb8d27136e95/2/3/2390S_a_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531" r="96723"/>
                    </a14:imgEffect>
                  </a14:imgLayer>
                </a14:imgProps>
              </a:ext>
              <a:ext uri="{28A0092B-C50C-407E-A947-70E740481C1C}">
                <a14:useLocalDpi xmlns:a14="http://schemas.microsoft.com/office/drawing/2010/main" val="0"/>
              </a:ext>
            </a:extLst>
          </a:blip>
          <a:srcRect/>
          <a:stretch>
            <a:fillRect/>
          </a:stretch>
        </p:blipFill>
        <p:spPr bwMode="auto">
          <a:xfrm>
            <a:off x="168875" y="2464674"/>
            <a:ext cx="2195668" cy="2296797"/>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1697068"/>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Venerat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silvas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filia</a:t>
            </a:r>
            <a:r>
              <a:rPr lang="en-US" sz="2400" dirty="0">
                <a:solidFill>
                  <a:srgbClr val="FFFFFF"/>
                </a:solidFill>
                <a:ea typeface="Times New Roman" panose="02020603050405020304" pitchFamily="18" charset="0"/>
                <a:cs typeface="Arial" panose="020B0604020202020204" pitchFamily="34" charset="0"/>
              </a:rPr>
              <a:t> Solis </a:t>
            </a:r>
            <a:r>
              <a:rPr lang="en-US" sz="2400" dirty="0" err="1">
                <a:solidFill>
                  <a:srgbClr val="FFFFFF"/>
                </a:solidFill>
                <a:ea typeface="Times New Roman" panose="02020603050405020304" pitchFamily="18" charset="0"/>
                <a:cs typeface="Arial" panose="020B0604020202020204" pitchFamily="34" charset="0"/>
              </a:rPr>
              <a:t>easdem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novas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legeret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fecundis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collibus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herbas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nomine dicta </a:t>
            </a:r>
            <a:r>
              <a:rPr lang="en-US" sz="2400" dirty="0" err="1">
                <a:solidFill>
                  <a:srgbClr val="FFFFFF"/>
                </a:solidFill>
                <a:ea typeface="Times New Roman" panose="02020603050405020304" pitchFamily="18" charset="0"/>
                <a:cs typeface="Arial" panose="020B0604020202020204" pitchFamily="34" charset="0"/>
              </a:rPr>
              <a:t>suo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Circaea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reliquerat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arva</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4455225"/>
            <a:ext cx="11850130"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Ook </a:t>
            </a:r>
            <a:r>
              <a:rPr lang="nl-NL" sz="2400" dirty="0">
                <a:solidFill>
                  <a:srgbClr val="00B0F0"/>
                </a:solidFill>
              </a:rPr>
              <a:t>de dochter van de Zon was naar diezelfde bossen gekomen,</a:t>
            </a:r>
          </a:p>
          <a:p>
            <a:pPr>
              <a:spcAft>
                <a:spcPts val="1000"/>
              </a:spcAft>
            </a:pPr>
            <a:r>
              <a:rPr lang="nl-NL" sz="2400" dirty="0">
                <a:solidFill>
                  <a:srgbClr val="00B0F0"/>
                </a:solidFill>
              </a:rPr>
              <a:t>en ze had, om nieuwe kruiden te verzamelen in de vruchtbare heuvels,</a:t>
            </a:r>
          </a:p>
          <a:p>
            <a:pPr>
              <a:spcAft>
                <a:spcPts val="1000"/>
              </a:spcAft>
            </a:pPr>
            <a:r>
              <a:rPr lang="nl-NL" sz="2400" dirty="0">
                <a:solidFill>
                  <a:srgbClr val="00B0F0"/>
                </a:solidFill>
              </a:rPr>
              <a:t>de velden van Circe, die naar haar naam genoemd zijn, verlaten.</a:t>
            </a:r>
          </a:p>
        </p:txBody>
      </p:sp>
      <p:pic>
        <p:nvPicPr>
          <p:cNvPr id="16390" name="Picture 6" descr="Ci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6523" y="916182"/>
            <a:ext cx="4185193" cy="3455774"/>
          </a:xfrm>
          <a:prstGeom prst="rect">
            <a:avLst/>
          </a:prstGeom>
          <a:noFill/>
          <a:extLst>
            <a:ext uri="{909E8E84-426E-40DD-AFC4-6F175D3DCCD1}">
              <a14:hiddenFill xmlns:a14="http://schemas.microsoft.com/office/drawing/2010/main">
                <a:solidFill>
                  <a:srgbClr val="FFFFFF"/>
                </a:solidFill>
              </a14:hiddenFill>
            </a:ext>
          </a:extLst>
        </p:spPr>
      </p:pic>
      <p:sp>
        <p:nvSpPr>
          <p:cNvPr id="9" name="Ovale toelichting 8"/>
          <p:cNvSpPr/>
          <p:nvPr/>
        </p:nvSpPr>
        <p:spPr>
          <a:xfrm>
            <a:off x="2265406" y="1949212"/>
            <a:ext cx="4662616" cy="1145060"/>
          </a:xfrm>
          <a:prstGeom prst="wedgeEllipseCallout">
            <a:avLst>
              <a:gd name="adj1" fmla="val -64826"/>
              <a:gd name="adj2" fmla="val 116457"/>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t>Mijn dochter! </a:t>
            </a:r>
            <a:r>
              <a:rPr lang="nl-NL" sz="2400" dirty="0" err="1"/>
              <a:t>Ehm</a:t>
            </a:r>
            <a:r>
              <a:rPr lang="nl-NL" sz="2400" dirty="0"/>
              <a:t>, links op de foto…. Mooi, hè?</a:t>
            </a:r>
            <a:endParaRPr lang="en-US" sz="2400" dirty="0"/>
          </a:p>
        </p:txBody>
      </p:sp>
    </p:spTree>
    <p:extLst>
      <p:ext uri="{BB962C8B-B14F-4D97-AF65-F5344CB8AC3E}">
        <p14:creationId xmlns:p14="http://schemas.microsoft.com/office/powerpoint/2010/main" val="3699661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68  </a:t>
            </a:r>
            <a:br>
              <a:rPr lang="nl-NL" sz="3600" dirty="0" smtClean="0">
                <a:solidFill>
                  <a:srgbClr val="FF99FF"/>
                </a:solidFill>
              </a:rPr>
            </a:br>
            <a:r>
              <a:rPr lang="nl-NL" sz="3600" dirty="0" smtClean="0">
                <a:solidFill>
                  <a:srgbClr val="FF99FF"/>
                </a:solidFill>
              </a:rPr>
              <a:t>------</a:t>
            </a:r>
          </a:p>
          <a:p>
            <a:r>
              <a:rPr lang="nl-NL" sz="3200" dirty="0">
                <a:solidFill>
                  <a:schemeClr val="bg1"/>
                </a:solidFill>
              </a:rPr>
              <a:t>H</a:t>
            </a:r>
            <a:r>
              <a:rPr lang="nl-NL" sz="3200" dirty="0" smtClean="0">
                <a:solidFill>
                  <a:schemeClr val="bg1"/>
                </a:solidFill>
              </a:rPr>
              <a:t>oe is uit het vorig plaatje op te maken dat Circe afgebeeld is?</a:t>
            </a:r>
          </a:p>
          <a:p>
            <a:endParaRPr lang="nl-NL" sz="3200" dirty="0">
              <a:solidFill>
                <a:srgbClr val="92D050"/>
              </a:solidFill>
            </a:endParaRPr>
          </a:p>
          <a:p>
            <a:r>
              <a:rPr lang="nl-NL" sz="3200" dirty="0" smtClean="0">
                <a:solidFill>
                  <a:srgbClr val="92D050"/>
                </a:solidFill>
              </a:rPr>
              <a:t>A	aan het varken dat ze als huisdier hield</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aan de kleur van haar jurk: geel staat voor Circe</a:t>
            </a:r>
          </a:p>
          <a:p>
            <a:endParaRPr lang="nl-NL" sz="3200" dirty="0">
              <a:solidFill>
                <a:srgbClr val="92D050"/>
              </a:solidFill>
            </a:endParaRPr>
          </a:p>
          <a:p>
            <a:r>
              <a:rPr lang="nl-NL" sz="3200" dirty="0" smtClean="0">
                <a:solidFill>
                  <a:srgbClr val="92D050"/>
                </a:solidFill>
              </a:rPr>
              <a:t>C	links staat de tovenares, rechts het varken dat ze eigenlijk ook is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ze had Odysseus’ maten met een toverstaf in varkens veranderd</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25235492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754326"/>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Quae </a:t>
            </a:r>
            <a:r>
              <a:rPr lang="en-US" sz="2400" dirty="0" err="1">
                <a:solidFill>
                  <a:srgbClr val="FFFFFF"/>
                </a:solidFill>
                <a:ea typeface="Times New Roman" panose="02020603050405020304" pitchFamily="18" charset="0"/>
                <a:cs typeface="Arial" panose="020B0604020202020204" pitchFamily="34" charset="0"/>
              </a:rPr>
              <a:t>simul</a:t>
            </a:r>
            <a:r>
              <a:rPr lang="en-US" sz="2400" dirty="0">
                <a:solidFill>
                  <a:srgbClr val="FFFFFF"/>
                </a:solidFill>
                <a:ea typeface="Times New Roman" panose="02020603050405020304" pitchFamily="18" charset="0"/>
                <a:cs typeface="Arial" panose="020B0604020202020204" pitchFamily="34" charset="0"/>
              </a:rPr>
              <a:t> ac </a:t>
            </a:r>
            <a:r>
              <a:rPr lang="en-US" sz="2400" dirty="0" err="1">
                <a:solidFill>
                  <a:srgbClr val="FFFFFF"/>
                </a:solidFill>
                <a:ea typeface="Times New Roman" panose="02020603050405020304" pitchFamily="18" charset="0"/>
                <a:cs typeface="Arial" panose="020B0604020202020204" pitchFamily="34" charset="0"/>
              </a:rPr>
              <a:t>iuvenem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virgultis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abdita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vidit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obstipuit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cecidere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manu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legerat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herbae</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flammaque</a:t>
            </a:r>
            <a:r>
              <a:rPr lang="en-US" sz="2400" dirty="0">
                <a:solidFill>
                  <a:srgbClr val="FFFFFF"/>
                </a:solidFill>
                <a:ea typeface="Times New Roman" panose="02020603050405020304" pitchFamily="18" charset="0"/>
                <a:cs typeface="Arial" panose="020B0604020202020204" pitchFamily="34" charset="0"/>
              </a:rPr>
              <a:t> per </a:t>
            </a:r>
            <a:r>
              <a:rPr lang="en-US" sz="2400" dirty="0" err="1">
                <a:solidFill>
                  <a:srgbClr val="FFFFFF"/>
                </a:solidFill>
                <a:ea typeface="Times New Roman" panose="02020603050405020304" pitchFamily="18" charset="0"/>
                <a:cs typeface="Arial" panose="020B0604020202020204" pitchFamily="34" charset="0"/>
              </a:rPr>
              <a:t>totas</a:t>
            </a:r>
            <a:r>
              <a:rPr lang="en-US" sz="2400" dirty="0">
                <a:solidFill>
                  <a:srgbClr val="FFFFFF"/>
                </a:solidFill>
                <a:ea typeface="Times New Roman" panose="02020603050405020304" pitchFamily="18" charset="0"/>
                <a:cs typeface="Arial" panose="020B0604020202020204" pitchFamily="34" charset="0"/>
              </a:rPr>
              <a:t> visa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errare</a:t>
            </a:r>
            <a:r>
              <a:rPr lang="en-US" sz="2400" dirty="0">
                <a:solidFill>
                  <a:srgbClr val="FFFFFF"/>
                </a:solidFill>
                <a:ea typeface="Times New Roman" panose="02020603050405020304" pitchFamily="18" charset="0"/>
                <a:cs typeface="Arial" panose="020B0604020202020204" pitchFamily="34" charset="0"/>
              </a:rPr>
              <a:t> medullas</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4538494"/>
            <a:ext cx="11841893"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zodra zij, verborgen in het struikgewas, de jongeman had gezien,</a:t>
            </a:r>
          </a:p>
          <a:p>
            <a:pPr>
              <a:spcAft>
                <a:spcPts val="1000"/>
              </a:spcAft>
            </a:pPr>
            <a:r>
              <a:rPr lang="nl-NL" sz="2400" dirty="0">
                <a:solidFill>
                  <a:srgbClr val="00B0F0"/>
                </a:solidFill>
              </a:rPr>
              <a:t>stond zij verstomd; uit haar hand vielen de kruiden, die zij verzameld had,</a:t>
            </a:r>
          </a:p>
          <a:p>
            <a:pPr>
              <a:spcAft>
                <a:spcPts val="1000"/>
              </a:spcAft>
            </a:pPr>
            <a:r>
              <a:rPr lang="nl-NL" sz="2400" dirty="0">
                <a:solidFill>
                  <a:srgbClr val="00B0F0"/>
                </a:solidFill>
              </a:rPr>
              <a:t>en een warme gloed leek door heel haar binnenste te dwalen.</a:t>
            </a:r>
          </a:p>
        </p:txBody>
      </p:sp>
      <p:pic>
        <p:nvPicPr>
          <p:cNvPr id="18434" name="Picture 2" descr="http://www.deberghut.com/wp-content/uploads/2012/06/img_6880.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00" b="98500" l="3167" r="100000"/>
                    </a14:imgEffect>
                  </a14:imgLayer>
                </a14:imgProps>
              </a:ext>
              <a:ext uri="{28A0092B-C50C-407E-A947-70E740481C1C}">
                <a14:useLocalDpi xmlns:a14="http://schemas.microsoft.com/office/drawing/2010/main" val="0"/>
              </a:ext>
            </a:extLst>
          </a:blip>
          <a:srcRect/>
          <a:stretch>
            <a:fillRect/>
          </a:stretch>
        </p:blipFill>
        <p:spPr bwMode="auto">
          <a:xfrm>
            <a:off x="8855676" y="75666"/>
            <a:ext cx="3336324" cy="333632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partyflock.nl/images/user/39373_large_56093.jpg"/>
          <p:cNvPicPr>
            <a:picLocks noChangeAspect="1" noChangeArrowheads="1"/>
          </p:cNvPicPr>
          <p:nvPr/>
        </p:nvPicPr>
        <p:blipFill rotWithShape="1">
          <a:blip r:embed="rId5">
            <a:extLst>
              <a:ext uri="{28A0092B-C50C-407E-A947-70E740481C1C}">
                <a14:useLocalDpi xmlns:a14="http://schemas.microsoft.com/office/drawing/2010/main" val="0"/>
              </a:ext>
            </a:extLst>
          </a:blip>
          <a:srcRect r="15442" b="17227"/>
          <a:stretch/>
        </p:blipFill>
        <p:spPr bwMode="auto">
          <a:xfrm>
            <a:off x="1356703" y="2040188"/>
            <a:ext cx="3145559" cy="230939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img4.wikia.nocookie.net/__cb20070318215127/marvel_dc/images/c/c3/Circe_002.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38191" t="6095" r="25442" b="56881"/>
          <a:stretch/>
        </p:blipFill>
        <p:spPr bwMode="auto">
          <a:xfrm>
            <a:off x="2987281" y="2958909"/>
            <a:ext cx="716692" cy="906162"/>
          </a:xfrm>
          <a:prstGeom prst="rect">
            <a:avLst/>
          </a:prstGeom>
          <a:noFill/>
          <a:extLst>
            <a:ext uri="{909E8E84-426E-40DD-AFC4-6F175D3DCCD1}">
              <a14:hiddenFill xmlns:a14="http://schemas.microsoft.com/office/drawing/2010/main">
                <a:solidFill>
                  <a:srgbClr val="FFFFFF"/>
                </a:solidFill>
              </a14:hiddenFill>
            </a:ext>
          </a:extLst>
        </p:spPr>
      </p:pic>
      <p:sp>
        <p:nvSpPr>
          <p:cNvPr id="9" name="Ovale toelichting 8"/>
          <p:cNvSpPr/>
          <p:nvPr/>
        </p:nvSpPr>
        <p:spPr>
          <a:xfrm>
            <a:off x="4407244" y="2181629"/>
            <a:ext cx="6236043" cy="1013254"/>
          </a:xfrm>
          <a:prstGeom prst="wedgeEllipseCallout">
            <a:avLst>
              <a:gd name="adj1" fmla="val -63105"/>
              <a:gd name="adj2" fmla="val 103963"/>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err="1">
                <a:solidFill>
                  <a:schemeClr val="tx1"/>
                </a:solidFill>
              </a:rPr>
              <a:t>Hihihi</a:t>
            </a:r>
            <a:r>
              <a:rPr lang="nl-NL" sz="2400" dirty="0">
                <a:solidFill>
                  <a:schemeClr val="tx1"/>
                </a:solidFill>
              </a:rPr>
              <a:t>, ik zie een heerlijk hapje aan komen rijden….</a:t>
            </a:r>
            <a:endParaRPr lang="en-US" sz="2400" dirty="0">
              <a:solidFill>
                <a:schemeClr val="tx1"/>
              </a:solidFill>
            </a:endParaRPr>
          </a:p>
        </p:txBody>
      </p:sp>
    </p:spTree>
    <p:extLst>
      <p:ext uri="{BB962C8B-B14F-4D97-AF65-F5344CB8AC3E}">
        <p14:creationId xmlns:p14="http://schemas.microsoft.com/office/powerpoint/2010/main" val="113215633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Ut</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primum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valido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mentem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collegit</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aestu</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quid </a:t>
            </a:r>
            <a:r>
              <a:rPr lang="en-US" sz="2400" dirty="0" err="1">
                <a:solidFill>
                  <a:srgbClr val="FFFFFF"/>
                </a:solidFill>
                <a:ea typeface="Times New Roman" panose="02020603050405020304" pitchFamily="18" charset="0"/>
                <a:cs typeface="Arial" panose="020B0604020202020204" pitchFamily="34" charset="0"/>
              </a:rPr>
              <a:t>cuperet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fassura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fuit</a:t>
            </a:r>
            <a:r>
              <a:rPr lang="en-US" sz="2400" dirty="0">
                <a:solidFill>
                  <a:srgbClr val="FFFFFF"/>
                </a:solidFill>
                <a:ea typeface="Times New Roman" panose="02020603050405020304" pitchFamily="18" charset="0"/>
                <a:cs typeface="Arial" panose="020B0604020202020204" pitchFamily="34" charset="0"/>
              </a:rPr>
              <a:t>; ne posset </a:t>
            </a:r>
            <a:r>
              <a:rPr lang="en-US" sz="2400" dirty="0" err="1">
                <a:solidFill>
                  <a:srgbClr val="FFFFFF"/>
                </a:solidFill>
                <a:ea typeface="Times New Roman" panose="02020603050405020304" pitchFamily="18" charset="0"/>
                <a:cs typeface="Arial" panose="020B0604020202020204" pitchFamily="34" charset="0"/>
              </a:rPr>
              <a:t>adire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cursus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equi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circumfususque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satelles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477947"/>
            <a:ext cx="11841893"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Zodra </a:t>
            </a:r>
            <a:r>
              <a:rPr lang="nl-NL" sz="2400" dirty="0">
                <a:solidFill>
                  <a:srgbClr val="00B0F0"/>
                </a:solidFill>
              </a:rPr>
              <a:t>zij zich van de krachtige gloed hersteld had,</a:t>
            </a:r>
          </a:p>
          <a:p>
            <a:pPr>
              <a:spcAft>
                <a:spcPts val="1000"/>
              </a:spcAft>
            </a:pPr>
            <a:r>
              <a:rPr lang="nl-NL" sz="2400" dirty="0">
                <a:solidFill>
                  <a:srgbClr val="00B0F0"/>
                </a:solidFill>
              </a:rPr>
              <a:t>was zij van plan te bekennen waarnaar zij verlangde; dat zij hem niet kon benaderen</a:t>
            </a:r>
          </a:p>
          <a:p>
            <a:pPr>
              <a:spcAft>
                <a:spcPts val="1000"/>
              </a:spcAft>
            </a:pPr>
            <a:r>
              <a:rPr lang="nl-NL" sz="2400" dirty="0">
                <a:solidFill>
                  <a:srgbClr val="00B0F0"/>
                </a:solidFill>
              </a:rPr>
              <a:t>bewerkstelligde de vaart van zijn paard en het gezelschap dat hem omringde.</a:t>
            </a:r>
          </a:p>
        </p:txBody>
      </p:sp>
    </p:spTree>
    <p:extLst>
      <p:ext uri="{BB962C8B-B14F-4D97-AF65-F5344CB8AC3E}">
        <p14:creationId xmlns:p14="http://schemas.microsoft.com/office/powerpoint/2010/main" val="227503187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239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wordt bedoeld met de “krachtige gloed”?</a:t>
            </a:r>
          </a:p>
          <a:p>
            <a:endParaRPr lang="nl-NL" sz="3200" dirty="0">
              <a:solidFill>
                <a:srgbClr val="92D050"/>
              </a:solidFill>
            </a:endParaRPr>
          </a:p>
          <a:p>
            <a:r>
              <a:rPr lang="nl-NL" sz="3200" dirty="0" smtClean="0">
                <a:solidFill>
                  <a:srgbClr val="92D050"/>
                </a:solidFill>
              </a:rPr>
              <a:t>A	haar gevoel van verliefdheid dan wel lust</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geplukte kruiden waren bijna aan de kook</a:t>
            </a:r>
          </a:p>
          <a:p>
            <a:endParaRPr lang="nl-NL" sz="3200" dirty="0">
              <a:solidFill>
                <a:srgbClr val="92D050"/>
              </a:solidFill>
            </a:endParaRPr>
          </a:p>
          <a:p>
            <a:r>
              <a:rPr lang="nl-NL" sz="3200" dirty="0" smtClean="0">
                <a:solidFill>
                  <a:srgbClr val="92D050"/>
                </a:solidFill>
              </a:rPr>
              <a:t>C	ze had een fikkie gestookt om het warmer te krijgen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de zon scheen daar in die heuvels zo verschrikkelijk fel</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071262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jaartallen</a:t>
            </a:r>
            <a:endParaRPr lang="en-US" sz="4800" dirty="0">
              <a:solidFill>
                <a:srgbClr val="00B0F0"/>
              </a:solidFill>
              <a:latin typeface="+mn-lt"/>
            </a:endParaRPr>
          </a:p>
        </p:txBody>
      </p:sp>
      <p:sp>
        <p:nvSpPr>
          <p:cNvPr id="9" name="Titel 1"/>
          <p:cNvSpPr txBox="1">
            <a:spLocks/>
          </p:cNvSpPr>
          <p:nvPr/>
        </p:nvSpPr>
        <p:spPr>
          <a:xfrm>
            <a:off x="168875" y="2466974"/>
            <a:ext cx="11832625" cy="36004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smtClean="0">
                <a:solidFill>
                  <a:schemeClr val="bg1"/>
                </a:solidFill>
                <a:latin typeface="+mn-lt"/>
              </a:rPr>
              <a:t>43  voor  Chr. : geboren in </a:t>
            </a:r>
            <a:r>
              <a:rPr lang="nl-NL" sz="3600" dirty="0" err="1" smtClean="0">
                <a:solidFill>
                  <a:schemeClr val="bg1"/>
                </a:solidFill>
                <a:latin typeface="+mn-lt"/>
              </a:rPr>
              <a:t>Sulmo</a:t>
            </a:r>
            <a:endParaRPr lang="nl-NL" sz="3600" dirty="0" smtClean="0">
              <a:solidFill>
                <a:schemeClr val="bg1"/>
              </a:solidFill>
              <a:latin typeface="+mn-lt"/>
            </a:endParaRPr>
          </a:p>
          <a:p>
            <a:endParaRPr lang="nl-NL" sz="3600" dirty="0" smtClean="0">
              <a:solidFill>
                <a:schemeClr val="bg1"/>
              </a:solidFill>
              <a:latin typeface="+mn-lt"/>
            </a:endParaRPr>
          </a:p>
          <a:p>
            <a:r>
              <a:rPr lang="nl-NL" sz="3600" dirty="0" smtClean="0">
                <a:solidFill>
                  <a:schemeClr val="bg1"/>
                </a:solidFill>
                <a:latin typeface="+mn-lt"/>
              </a:rPr>
              <a:t>8 na Chr. : verbannen naar </a:t>
            </a:r>
            <a:r>
              <a:rPr lang="nl-NL" sz="3600" dirty="0" err="1" smtClean="0">
                <a:solidFill>
                  <a:schemeClr val="bg1"/>
                </a:solidFill>
                <a:latin typeface="+mn-lt"/>
              </a:rPr>
              <a:t>Tomi</a:t>
            </a:r>
            <a:endParaRPr lang="nl-NL" sz="3600" dirty="0">
              <a:solidFill>
                <a:schemeClr val="bg1"/>
              </a:solidFill>
              <a:latin typeface="+mn-lt"/>
            </a:endParaRPr>
          </a:p>
          <a:p>
            <a:endParaRPr lang="nl-NL" sz="3600" dirty="0" smtClean="0">
              <a:solidFill>
                <a:schemeClr val="bg1"/>
              </a:solidFill>
              <a:latin typeface="+mn-lt"/>
            </a:endParaRPr>
          </a:p>
          <a:p>
            <a:r>
              <a:rPr lang="nl-NL" sz="3600" dirty="0" smtClean="0">
                <a:solidFill>
                  <a:schemeClr val="bg1"/>
                </a:solidFill>
                <a:latin typeface="+mn-lt"/>
              </a:rPr>
              <a:t>17/18  na  Chr.: overleden in </a:t>
            </a:r>
            <a:r>
              <a:rPr lang="nl-NL" sz="3600" dirty="0" err="1" smtClean="0">
                <a:solidFill>
                  <a:schemeClr val="bg1"/>
                </a:solidFill>
                <a:latin typeface="+mn-lt"/>
              </a:rPr>
              <a:t>Tomi</a:t>
            </a:r>
            <a:endParaRPr lang="en-US" sz="3600" dirty="0">
              <a:solidFill>
                <a:schemeClr val="bg1"/>
              </a:solidFill>
              <a:latin typeface="+mn-lt"/>
            </a:endParaRPr>
          </a:p>
        </p:txBody>
      </p:sp>
    </p:spTree>
    <p:extLst>
      <p:ext uri="{BB962C8B-B14F-4D97-AF65-F5344CB8AC3E}">
        <p14:creationId xmlns:p14="http://schemas.microsoft.com/office/powerpoint/2010/main" val="3350042617"/>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08941" cy="1754326"/>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Non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effugies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vento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rapiare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licebit</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modo</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novi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evanuit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omnis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herbarum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me mea </a:t>
            </a:r>
            <a:r>
              <a:rPr lang="en-US" sz="2400" i="1" dirty="0" err="1">
                <a:solidFill>
                  <a:srgbClr val="FFFF00"/>
                </a:solidFill>
                <a:ea typeface="Times New Roman" panose="02020603050405020304" pitchFamily="18" charset="0"/>
                <a:cs typeface="Arial" panose="020B0604020202020204" pitchFamily="34" charset="0"/>
              </a:rPr>
              <a:t>carmina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fallunt</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538494"/>
            <a:ext cx="11808941"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Zij </a:t>
            </a:r>
            <a:r>
              <a:rPr lang="nl-NL" sz="2400" dirty="0" err="1">
                <a:solidFill>
                  <a:srgbClr val="00B0F0"/>
                </a:solidFill>
              </a:rPr>
              <a:t>sprak:"Jij</a:t>
            </a:r>
            <a:r>
              <a:rPr lang="nl-NL" sz="2400" dirty="0">
                <a:solidFill>
                  <a:srgbClr val="00B0F0"/>
                </a:solidFill>
              </a:rPr>
              <a:t> zult niet ontkomen, het zal niet geoorloofd zijn dat je door de wind wordt</a:t>
            </a:r>
          </a:p>
          <a:p>
            <a:pPr>
              <a:spcAft>
                <a:spcPts val="1000"/>
              </a:spcAft>
            </a:pPr>
            <a:r>
              <a:rPr lang="nl-NL" sz="2400" dirty="0">
                <a:solidFill>
                  <a:srgbClr val="00B0F0"/>
                </a:solidFill>
              </a:rPr>
              <a:t>meegesleurd, als ik tenminste mijzelf ken, als niet heel de kracht van mijn kruiden </a:t>
            </a:r>
            <a:r>
              <a:rPr lang="nl-NL" sz="2400" dirty="0" smtClean="0">
                <a:solidFill>
                  <a:srgbClr val="00B0F0"/>
                </a:solidFill>
              </a:rPr>
              <a:t>verdwenen</a:t>
            </a:r>
          </a:p>
          <a:p>
            <a:pPr>
              <a:spcAft>
                <a:spcPts val="1000"/>
              </a:spcAft>
            </a:pPr>
            <a:r>
              <a:rPr lang="nl-NL" sz="2400" dirty="0" smtClean="0">
                <a:solidFill>
                  <a:srgbClr val="00B0F0"/>
                </a:solidFill>
              </a:rPr>
              <a:t>is</a:t>
            </a:r>
            <a:r>
              <a:rPr lang="nl-NL" sz="2400" dirty="0">
                <a:solidFill>
                  <a:srgbClr val="00B0F0"/>
                </a:solidFill>
              </a:rPr>
              <a:t>, en (als) mijn toverspreuken mij niet bedriegen."</a:t>
            </a:r>
          </a:p>
        </p:txBody>
      </p:sp>
      <p:pic>
        <p:nvPicPr>
          <p:cNvPr id="9" name="Picture 2" descr="http://fc09.deviantart.net/fs70/f/2011/324/2/e/circe_by_kartk-d4gsbh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2363" l="3360" r="99407"/>
                    </a14:imgEffect>
                  </a14:imgLayer>
                </a14:imgProps>
              </a:ext>
              <a:ext uri="{28A0092B-C50C-407E-A947-70E740481C1C}">
                <a14:useLocalDpi xmlns:a14="http://schemas.microsoft.com/office/drawing/2010/main" val="0"/>
              </a:ext>
            </a:extLst>
          </a:blip>
          <a:srcRect l="3553" t="592" r="2438" b="10602"/>
          <a:stretch/>
        </p:blipFill>
        <p:spPr bwMode="auto">
          <a:xfrm>
            <a:off x="1452948" y="1829837"/>
            <a:ext cx="2525928" cy="327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0701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251065"/>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Dixit et </a:t>
            </a:r>
            <a:r>
              <a:rPr lang="en-US" sz="2400" dirty="0" err="1">
                <a:solidFill>
                  <a:srgbClr val="FFFFFF"/>
                </a:solidFill>
                <a:ea typeface="Times New Roman" panose="02020603050405020304" pitchFamily="18" charset="0"/>
                <a:cs typeface="Arial" panose="020B0604020202020204" pitchFamily="34" charset="0"/>
              </a:rPr>
              <a:t>effigiem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nullo</a:t>
            </a:r>
            <a:r>
              <a:rPr lang="en-US" sz="2400" dirty="0">
                <a:solidFill>
                  <a:srgbClr val="FFFFFF"/>
                </a:solidFill>
                <a:ea typeface="Times New Roman" panose="02020603050405020304" pitchFamily="18" charset="0"/>
                <a:cs typeface="Arial" panose="020B0604020202020204" pitchFamily="34" charset="0"/>
              </a:rPr>
              <a:t> cum </a:t>
            </a:r>
            <a:r>
              <a:rPr lang="en-US" sz="2400" dirty="0" err="1">
                <a:solidFill>
                  <a:srgbClr val="FFFFFF"/>
                </a:solidFill>
                <a:ea typeface="Times New Roman" panose="02020603050405020304" pitchFamily="18" charset="0"/>
                <a:cs typeface="Arial" panose="020B0604020202020204" pitchFamily="34" charset="0"/>
              </a:rPr>
              <a:t>corpore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falsi</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finxit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apri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praeterque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oculos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transcurrere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regis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iussit</a:t>
            </a:r>
            <a:r>
              <a:rPr lang="en-US" sz="2400" dirty="0">
                <a:solidFill>
                  <a:srgbClr val="FFFFFF"/>
                </a:solidFill>
                <a:ea typeface="Times New Roman" panose="02020603050405020304" pitchFamily="18" charset="0"/>
                <a:cs typeface="Arial" panose="020B0604020202020204" pitchFamily="34" charset="0"/>
              </a:rPr>
              <a:t> et in </a:t>
            </a:r>
            <a:r>
              <a:rPr lang="en-US" sz="2400" dirty="0" err="1">
                <a:solidFill>
                  <a:srgbClr val="FFFFFF"/>
                </a:solidFill>
                <a:ea typeface="Times New Roman" panose="02020603050405020304" pitchFamily="18" charset="0"/>
                <a:cs typeface="Arial" panose="020B0604020202020204" pitchFamily="34" charset="0"/>
              </a:rPr>
              <a:t>densum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trabibus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nemus</a:t>
            </a:r>
            <a:r>
              <a:rPr lang="en-US" sz="2400" dirty="0">
                <a:solidFill>
                  <a:srgbClr val="FFFFFF"/>
                </a:solidFill>
                <a:ea typeface="Times New Roman" panose="02020603050405020304" pitchFamily="18" charset="0"/>
                <a:cs typeface="Arial" panose="020B0604020202020204" pitchFamily="34" charset="0"/>
              </a:rPr>
              <a:t> ire </a:t>
            </a:r>
            <a:r>
              <a:rPr lang="en-US" sz="2400" dirty="0" err="1">
                <a:solidFill>
                  <a:srgbClr val="FFFFFF"/>
                </a:solidFill>
                <a:ea typeface="Times New Roman" panose="02020603050405020304" pitchFamily="18" charset="0"/>
                <a:cs typeface="Arial" panose="020B0604020202020204" pitchFamily="34" charset="0"/>
              </a:rPr>
              <a:t>videri</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plurima</a:t>
            </a:r>
            <a:r>
              <a:rPr lang="en-US" sz="2400" dirty="0">
                <a:solidFill>
                  <a:srgbClr val="FFFFFF"/>
                </a:solidFill>
                <a:ea typeface="Times New Roman" panose="02020603050405020304" pitchFamily="18" charset="0"/>
                <a:cs typeface="Arial" panose="020B0604020202020204" pitchFamily="34" charset="0"/>
              </a:rPr>
              <a:t> qua </a:t>
            </a:r>
            <a:r>
              <a:rPr lang="en-US" sz="2400" dirty="0" err="1">
                <a:solidFill>
                  <a:srgbClr val="FFFFFF"/>
                </a:solidFill>
                <a:ea typeface="Times New Roman" panose="02020603050405020304" pitchFamily="18" charset="0"/>
                <a:cs typeface="Arial" panose="020B0604020202020204" pitchFamily="34" charset="0"/>
              </a:rPr>
              <a:t>silva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equo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loca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pervia</a:t>
            </a:r>
            <a:r>
              <a:rPr lang="en-US" sz="2400" dirty="0">
                <a:solidFill>
                  <a:srgbClr val="FFFFFF"/>
                </a:solidFill>
                <a:ea typeface="Times New Roman" panose="02020603050405020304" pitchFamily="18" charset="0"/>
                <a:cs typeface="Arial" panose="020B0604020202020204" pitchFamily="34" charset="0"/>
              </a:rPr>
              <a:t> non </a:t>
            </a:r>
            <a:r>
              <a:rPr lang="en-US" sz="2400" dirty="0" err="1">
                <a:solidFill>
                  <a:srgbClr val="FFFFFF"/>
                </a:solidFill>
                <a:ea typeface="Times New Roman" panose="02020603050405020304" pitchFamily="18" charset="0"/>
                <a:cs typeface="Arial" panose="020B0604020202020204" pitchFamily="34" charset="0"/>
              </a:rPr>
              <a:t>sunt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59607" y="4123301"/>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Sprak </a:t>
            </a:r>
            <a:r>
              <a:rPr lang="nl-NL" sz="2400" dirty="0">
                <a:solidFill>
                  <a:srgbClr val="00B0F0"/>
                </a:solidFill>
              </a:rPr>
              <a:t>zij en ze vormde een gestalte met geen/zonder lichaam van een nep</a:t>
            </a:r>
          </a:p>
          <a:p>
            <a:pPr>
              <a:spcAft>
                <a:spcPts val="1000"/>
              </a:spcAft>
            </a:pPr>
            <a:r>
              <a:rPr lang="nl-NL" sz="2400" dirty="0">
                <a:solidFill>
                  <a:srgbClr val="00B0F0"/>
                </a:solidFill>
              </a:rPr>
              <a:t>everzwijn en ze beval het voor de ogen van de koning langs te rennen</a:t>
            </a:r>
          </a:p>
          <a:p>
            <a:pPr>
              <a:spcAft>
                <a:spcPts val="1000"/>
              </a:spcAft>
            </a:pPr>
            <a:r>
              <a:rPr lang="nl-NL" sz="2400" dirty="0">
                <a:solidFill>
                  <a:srgbClr val="00B0F0"/>
                </a:solidFill>
              </a:rPr>
              <a:t>en de indruk te wekken het woud, dicht bezaaid met bomen, in te gaan,</a:t>
            </a:r>
          </a:p>
          <a:p>
            <a:pPr>
              <a:spcAft>
                <a:spcPts val="1000"/>
              </a:spcAft>
            </a:pPr>
            <a:r>
              <a:rPr lang="nl-NL" sz="2400" dirty="0">
                <a:solidFill>
                  <a:srgbClr val="00B0F0"/>
                </a:solidFill>
              </a:rPr>
              <a:t>waar het bos het dichtst is en het terrein niet toegankelijk/begaanbaar is voor een paard.</a:t>
            </a:r>
          </a:p>
        </p:txBody>
      </p:sp>
    </p:spTree>
    <p:extLst>
      <p:ext uri="{BB962C8B-B14F-4D97-AF65-F5344CB8AC3E}">
        <p14:creationId xmlns:p14="http://schemas.microsoft.com/office/powerpoint/2010/main" val="229627189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kan het dat Circe een fake everzwijn maakt?</a:t>
            </a:r>
          </a:p>
          <a:p>
            <a:endParaRPr lang="nl-NL" sz="3200" dirty="0">
              <a:solidFill>
                <a:srgbClr val="92D050"/>
              </a:solidFill>
            </a:endParaRPr>
          </a:p>
          <a:p>
            <a:r>
              <a:rPr lang="nl-NL" sz="3200" dirty="0" smtClean="0">
                <a:solidFill>
                  <a:srgbClr val="92D050"/>
                </a:solidFill>
              </a:rPr>
              <a:t>A	die kruiden laten haar hallucineren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ze beeldt het zich in dat ze zo’n beest creëert </a:t>
            </a:r>
          </a:p>
          <a:p>
            <a:endParaRPr lang="nl-NL" sz="3200" dirty="0">
              <a:solidFill>
                <a:srgbClr val="92D050"/>
              </a:solidFill>
            </a:endParaRPr>
          </a:p>
          <a:p>
            <a:r>
              <a:rPr lang="nl-NL" sz="3200" dirty="0" smtClean="0">
                <a:solidFill>
                  <a:srgbClr val="92D050"/>
                </a:solidFill>
              </a:rPr>
              <a:t>C	ze is de zoon van de zon: hij heeft die macht dus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ze is tovenares: die kan heel wat met haar </a:t>
            </a:r>
            <a:r>
              <a:rPr lang="nl-NL" sz="3200" dirty="0" err="1" smtClean="0">
                <a:solidFill>
                  <a:srgbClr val="92D050"/>
                </a:solidFill>
              </a:rPr>
              <a:t>stokkie</a:t>
            </a:r>
            <a:r>
              <a:rPr lang="nl-NL" sz="3200" dirty="0" smtClean="0">
                <a:solidFill>
                  <a:srgbClr val="92D050"/>
                </a:solidFill>
              </a:rPr>
              <a:t> (niet Emma)</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57664127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wil Circe </a:t>
            </a:r>
            <a:r>
              <a:rPr lang="nl-NL" sz="3200" dirty="0" err="1" smtClean="0">
                <a:solidFill>
                  <a:schemeClr val="bg1"/>
                </a:solidFill>
              </a:rPr>
              <a:t>Picus</a:t>
            </a:r>
            <a:r>
              <a:rPr lang="nl-NL" sz="3200" dirty="0" smtClean="0">
                <a:solidFill>
                  <a:schemeClr val="bg1"/>
                </a:solidFill>
              </a:rPr>
              <a:t> van zijn paard af krijgen?</a:t>
            </a:r>
          </a:p>
          <a:p>
            <a:endParaRPr lang="nl-NL" sz="3200" dirty="0">
              <a:solidFill>
                <a:srgbClr val="92D050"/>
              </a:solidFill>
            </a:endParaRPr>
          </a:p>
          <a:p>
            <a:r>
              <a:rPr lang="nl-NL" sz="3200" dirty="0" smtClean="0">
                <a:solidFill>
                  <a:srgbClr val="92D050"/>
                </a:solidFill>
              </a:rPr>
              <a:t>A	hij zal, gelokt door haar verschijning, van zijn paard af vallen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hij zal, jagend op ‘t zwijn, door de vele bomen moeten afstappen</a:t>
            </a:r>
          </a:p>
          <a:p>
            <a:endParaRPr lang="nl-NL" sz="3200" dirty="0">
              <a:solidFill>
                <a:srgbClr val="92D050"/>
              </a:solidFill>
            </a:endParaRPr>
          </a:p>
          <a:p>
            <a:r>
              <a:rPr lang="nl-NL" sz="3200" dirty="0" smtClean="0">
                <a:solidFill>
                  <a:srgbClr val="92D050"/>
                </a:solidFill>
              </a:rPr>
              <a:t>C	doordat de takken laag hangen stoot hij zijn hoofd en valt hij</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het paard schrikt van Circe en gaat steigeren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38422027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1697068"/>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Haud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mora</a:t>
            </a:r>
            <a:r>
              <a:rPr lang="en-US" sz="2400" dirty="0">
                <a:solidFill>
                  <a:srgbClr val="FFFFFF"/>
                </a:solidFill>
                <a:ea typeface="Times New Roman" panose="02020603050405020304" pitchFamily="18" charset="0"/>
                <a:cs typeface="Arial" panose="020B0604020202020204" pitchFamily="34" charset="0"/>
              </a:rPr>
              <a:t>, continuo </a:t>
            </a:r>
            <a:r>
              <a:rPr lang="en-US" sz="2400" dirty="0" err="1">
                <a:solidFill>
                  <a:srgbClr val="FFFFFF"/>
                </a:solidFill>
                <a:ea typeface="Times New Roman" panose="02020603050405020304" pitchFamily="18" charset="0"/>
                <a:cs typeface="Arial" panose="020B0604020202020204" pitchFamily="34" charset="0"/>
              </a:rPr>
              <a:t>praedae</a:t>
            </a:r>
            <a:r>
              <a:rPr lang="en-US" sz="2400" dirty="0">
                <a:solidFill>
                  <a:srgbClr val="FFFFFF"/>
                </a:solidFill>
                <a:ea typeface="Times New Roman" panose="02020603050405020304" pitchFamily="18" charset="0"/>
                <a:cs typeface="Arial" panose="020B0604020202020204" pitchFamily="34" charset="0"/>
              </a:rPr>
              <a:t> petit </a:t>
            </a:r>
            <a:r>
              <a:rPr lang="en-US" sz="2400" dirty="0" err="1">
                <a:solidFill>
                  <a:srgbClr val="FFFFFF"/>
                </a:solidFill>
                <a:ea typeface="Times New Roman" panose="02020603050405020304" pitchFamily="18" charset="0"/>
                <a:cs typeface="Arial" panose="020B0604020202020204" pitchFamily="34" charset="0"/>
              </a:rPr>
              <a:t>inscius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umbram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Picus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equique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celer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spumantia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relinquit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spemque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sequens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vanam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silva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pedes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errat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alta.</a:t>
            </a:r>
            <a:endParaRPr lang="en-US" sz="2400" dirty="0"/>
          </a:p>
        </p:txBody>
      </p:sp>
      <p:sp>
        <p:nvSpPr>
          <p:cNvPr id="3" name="Rechthoek 2"/>
          <p:cNvSpPr/>
          <p:nvPr/>
        </p:nvSpPr>
        <p:spPr>
          <a:xfrm>
            <a:off x="168873" y="4379093"/>
            <a:ext cx="11825417"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Geen </a:t>
            </a:r>
            <a:r>
              <a:rPr lang="nl-NL" sz="2400" dirty="0">
                <a:solidFill>
                  <a:srgbClr val="00B0F0"/>
                </a:solidFill>
              </a:rPr>
              <a:t>pauze (was er), meteen gaat </a:t>
            </a:r>
            <a:r>
              <a:rPr lang="nl-NL" sz="2400" dirty="0" err="1">
                <a:solidFill>
                  <a:srgbClr val="00B0F0"/>
                </a:solidFill>
              </a:rPr>
              <a:t>Picus</a:t>
            </a:r>
            <a:r>
              <a:rPr lang="nl-NL" sz="2400" dirty="0">
                <a:solidFill>
                  <a:srgbClr val="00B0F0"/>
                </a:solidFill>
              </a:rPr>
              <a:t> onwetend af op de schijnbuit</a:t>
            </a:r>
          </a:p>
          <a:p>
            <a:pPr>
              <a:spcAft>
                <a:spcPts val="1000"/>
              </a:spcAft>
            </a:pPr>
            <a:r>
              <a:rPr lang="nl-NL" sz="2400" dirty="0">
                <a:solidFill>
                  <a:srgbClr val="00B0F0"/>
                </a:solidFill>
              </a:rPr>
              <a:t>en snel verlaat hij de schuimende rug van zijn paard</a:t>
            </a:r>
          </a:p>
          <a:p>
            <a:pPr>
              <a:spcAft>
                <a:spcPts val="1000"/>
              </a:spcAft>
            </a:pPr>
            <a:r>
              <a:rPr lang="nl-NL" sz="2400" dirty="0">
                <a:solidFill>
                  <a:srgbClr val="00B0F0"/>
                </a:solidFill>
              </a:rPr>
              <a:t>en terwijl hij ijdele hoop volgt zwerft hij te voet rond in het diepe bos/diep in het bos.</a:t>
            </a:r>
          </a:p>
        </p:txBody>
      </p:sp>
    </p:spTree>
    <p:extLst>
      <p:ext uri="{BB962C8B-B14F-4D97-AF65-F5344CB8AC3E}">
        <p14:creationId xmlns:p14="http://schemas.microsoft.com/office/powerpoint/2010/main" val="165646094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Waardoor schuimt de rug van het paard?</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Picus</a:t>
            </a:r>
            <a:r>
              <a:rPr lang="nl-NL" sz="3200" dirty="0" smtClean="0">
                <a:solidFill>
                  <a:srgbClr val="92D050"/>
                </a:solidFill>
              </a:rPr>
              <a:t> heeft er op gezeten en die had uiensoep gegeten, eerder</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het is de laatste maanden niet echt gewassen</a:t>
            </a:r>
          </a:p>
          <a:p>
            <a:endParaRPr lang="nl-NL" sz="3200" dirty="0">
              <a:solidFill>
                <a:srgbClr val="92D050"/>
              </a:solidFill>
            </a:endParaRPr>
          </a:p>
          <a:p>
            <a:r>
              <a:rPr lang="nl-NL" sz="3200" dirty="0" smtClean="0">
                <a:solidFill>
                  <a:srgbClr val="92D050"/>
                </a:solidFill>
              </a:rPr>
              <a:t>C	het schuimbekt bij de lokroep van een mens, Circe in dit geval</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het heeft hard gelopen in de jacht op het schijnzwijn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85560500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Concipit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preces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verba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precantia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dicit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ignotosque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ignoto</a:t>
            </a:r>
            <a:r>
              <a:rPr lang="en-US" sz="2400" dirty="0">
                <a:solidFill>
                  <a:srgbClr val="FFFFFF"/>
                </a:solidFill>
                <a:ea typeface="Times New Roman" panose="02020603050405020304" pitchFamily="18" charset="0"/>
                <a:cs typeface="Arial" panose="020B0604020202020204" pitchFamily="34" charset="0"/>
              </a:rPr>
              <a:t> carmine </a:t>
            </a:r>
            <a:r>
              <a:rPr lang="en-US" sz="2400" dirty="0" err="1">
                <a:solidFill>
                  <a:srgbClr val="FFFFFF"/>
                </a:solidFill>
                <a:ea typeface="Times New Roman" panose="02020603050405020304" pitchFamily="18" charset="0"/>
                <a:cs typeface="Arial" panose="020B0604020202020204" pitchFamily="34" charset="0"/>
              </a:rPr>
              <a:t>adorat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quo </a:t>
            </a:r>
            <a:r>
              <a:rPr lang="en-US" sz="2400" dirty="0" err="1">
                <a:solidFill>
                  <a:srgbClr val="FFFFFF"/>
                </a:solidFill>
                <a:ea typeface="Times New Roman" panose="02020603050405020304" pitchFamily="18" charset="0"/>
                <a:cs typeface="Arial" panose="020B0604020202020204" pitchFamily="34" charset="0"/>
              </a:rPr>
              <a:t>solet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niveae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confundere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Lunae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patrio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capiti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bibulas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subtexere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nubes</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76082" y="4040922"/>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Zij </a:t>
            </a:r>
            <a:r>
              <a:rPr lang="nl-NL" sz="2400" dirty="0">
                <a:solidFill>
                  <a:srgbClr val="00B0F0"/>
                </a:solidFill>
              </a:rPr>
              <a:t>spreekt smeekbedes uit en spreekt smekende woorden</a:t>
            </a:r>
          </a:p>
          <a:p>
            <a:pPr>
              <a:spcAft>
                <a:spcPts val="1000"/>
              </a:spcAft>
            </a:pPr>
            <a:r>
              <a:rPr lang="nl-NL" sz="2400" dirty="0">
                <a:solidFill>
                  <a:srgbClr val="00B0F0"/>
                </a:solidFill>
              </a:rPr>
              <a:t>en ze roept onbekende goden met een onbekend gezang/spreuk aan,</a:t>
            </a:r>
          </a:p>
          <a:p>
            <a:pPr>
              <a:spcAft>
                <a:spcPts val="1000"/>
              </a:spcAft>
            </a:pPr>
            <a:r>
              <a:rPr lang="nl-NL" sz="2400" dirty="0">
                <a:solidFill>
                  <a:srgbClr val="00B0F0"/>
                </a:solidFill>
              </a:rPr>
              <a:t>waarmee zij zowel het gezicht van de bleke maan pleegt te verduisteren</a:t>
            </a:r>
          </a:p>
          <a:p>
            <a:pPr>
              <a:spcAft>
                <a:spcPts val="1000"/>
              </a:spcAft>
            </a:pPr>
            <a:r>
              <a:rPr lang="nl-NL" sz="2400" dirty="0">
                <a:solidFill>
                  <a:srgbClr val="00B0F0"/>
                </a:solidFill>
              </a:rPr>
              <a:t>als vochtige wolken als een sluier pleegt te trekken voor het hoofd van haar vader. </a:t>
            </a:r>
          </a:p>
        </p:txBody>
      </p:sp>
      <p:pic>
        <p:nvPicPr>
          <p:cNvPr id="31746" name="Picture 2" descr="https://encrypted-tbn2.gstatic.com/images?q=tbn:ANd9GcTEvz_BVGJ2OUYvKdjMyaOdAuJUCDJXNdQf2fL8n3cvNmniqXS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902" b="94118" l="4858" r="95142"/>
                    </a14:imgEffect>
                  </a14:imgLayer>
                </a14:imgProps>
              </a:ext>
              <a:ext uri="{28A0092B-C50C-407E-A947-70E740481C1C}">
                <a14:useLocalDpi xmlns:a14="http://schemas.microsoft.com/office/drawing/2010/main" val="0"/>
              </a:ext>
            </a:extLst>
          </a:blip>
          <a:srcRect l="8093" t="6670" r="7871" b="10658"/>
          <a:stretch/>
        </p:blipFill>
        <p:spPr bwMode="auto">
          <a:xfrm>
            <a:off x="6301946" y="1608106"/>
            <a:ext cx="2554997" cy="2075935"/>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7644714" y="799071"/>
            <a:ext cx="4373261" cy="809036"/>
          </a:xfrm>
          <a:prstGeom prst="wedgeEllipseCallout">
            <a:avLst>
              <a:gd name="adj1" fmla="val -51349"/>
              <a:gd name="adj2" fmla="val 158214"/>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Simsalabim, </a:t>
            </a:r>
            <a:r>
              <a:rPr lang="nl-NL" sz="2400" dirty="0" err="1" smtClean="0"/>
              <a:t>hocus-pocus</a:t>
            </a:r>
            <a:r>
              <a:rPr lang="nl-NL" sz="2400" dirty="0" smtClean="0"/>
              <a:t>, </a:t>
            </a:r>
            <a:r>
              <a:rPr lang="nl-NL" sz="2400" dirty="0" err="1" smtClean="0"/>
              <a:t>abacadabra</a:t>
            </a:r>
            <a:endParaRPr lang="en-US" sz="2400" dirty="0"/>
          </a:p>
        </p:txBody>
      </p:sp>
    </p:spTree>
    <p:extLst>
      <p:ext uri="{BB962C8B-B14F-4D97-AF65-F5344CB8AC3E}">
        <p14:creationId xmlns:p14="http://schemas.microsoft.com/office/powerpoint/2010/main" val="724757530"/>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Tum </a:t>
            </a:r>
            <a:r>
              <a:rPr lang="en-US" sz="2400" dirty="0" err="1">
                <a:solidFill>
                  <a:srgbClr val="FFFFFF"/>
                </a:solidFill>
                <a:ea typeface="Times New Roman" panose="02020603050405020304" pitchFamily="18" charset="0"/>
                <a:cs typeface="Arial" panose="020B0604020202020204" pitchFamily="34" charset="0"/>
              </a:rPr>
              <a:t>quoque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cantato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densetur</a:t>
            </a:r>
            <a:r>
              <a:rPr lang="en-US" sz="2400" dirty="0">
                <a:solidFill>
                  <a:srgbClr val="FFFFFF"/>
                </a:solidFill>
                <a:ea typeface="Times New Roman" panose="02020603050405020304" pitchFamily="18" charset="0"/>
                <a:cs typeface="Arial" panose="020B0604020202020204" pitchFamily="34" charset="0"/>
              </a:rPr>
              <a:t> carmine </a:t>
            </a:r>
            <a:r>
              <a:rPr lang="en-US" sz="2400" dirty="0" err="1">
                <a:solidFill>
                  <a:srgbClr val="FFFFFF"/>
                </a:solidFill>
                <a:ea typeface="Times New Roman" panose="02020603050405020304" pitchFamily="18" charset="0"/>
                <a:cs typeface="Arial" panose="020B0604020202020204" pitchFamily="34" charset="0"/>
              </a:rPr>
              <a:t>caelum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nebulas </a:t>
            </a:r>
            <a:r>
              <a:rPr lang="en-US" sz="2400" dirty="0" err="1">
                <a:solidFill>
                  <a:srgbClr val="FFFFFF"/>
                </a:solidFill>
                <a:ea typeface="Times New Roman" panose="02020603050405020304" pitchFamily="18" charset="0"/>
                <a:cs typeface="Arial" panose="020B0604020202020204" pitchFamily="34" charset="0"/>
              </a:rPr>
              <a:t>exhalat</a:t>
            </a:r>
            <a:r>
              <a:rPr lang="en-US" sz="2400" dirty="0">
                <a:solidFill>
                  <a:srgbClr val="FFFFFF"/>
                </a:solidFill>
                <a:ea typeface="Times New Roman" panose="02020603050405020304" pitchFamily="18" charset="0"/>
                <a:cs typeface="Arial" panose="020B0604020202020204" pitchFamily="34" charset="0"/>
              </a:rPr>
              <a:t> humus, </a:t>
            </a:r>
            <a:r>
              <a:rPr lang="en-US" sz="2400" dirty="0" err="1">
                <a:solidFill>
                  <a:srgbClr val="FFFFFF"/>
                </a:solidFill>
                <a:ea typeface="Times New Roman" panose="02020603050405020304" pitchFamily="18" charset="0"/>
                <a:cs typeface="Arial" panose="020B0604020202020204" pitchFamily="34" charset="0"/>
              </a:rPr>
              <a:t>caecisque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vagantur</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limitibus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comites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abest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custodia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regis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384242"/>
            <a:ext cx="11841893"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Ook </a:t>
            </a:r>
            <a:r>
              <a:rPr lang="nl-NL" sz="2400" dirty="0">
                <a:solidFill>
                  <a:srgbClr val="00B0F0"/>
                </a:solidFill>
              </a:rPr>
              <a:t>dan trekt de hemel door het gezongen lied dicht</a:t>
            </a:r>
          </a:p>
          <a:p>
            <a:pPr>
              <a:spcAft>
                <a:spcPts val="1000"/>
              </a:spcAft>
            </a:pPr>
            <a:r>
              <a:rPr lang="nl-NL" sz="2400" dirty="0">
                <a:solidFill>
                  <a:srgbClr val="00B0F0"/>
                </a:solidFill>
              </a:rPr>
              <a:t>en ademt de grond nevels uit, en de metgezellen dwalen rond</a:t>
            </a:r>
          </a:p>
          <a:p>
            <a:pPr>
              <a:spcAft>
                <a:spcPts val="1000"/>
              </a:spcAft>
            </a:pPr>
            <a:r>
              <a:rPr lang="nl-NL" sz="2400" dirty="0">
                <a:solidFill>
                  <a:srgbClr val="00B0F0"/>
                </a:solidFill>
              </a:rPr>
              <a:t>over de donkere paden, en bewaking van de koning is er niet.</a:t>
            </a:r>
          </a:p>
        </p:txBody>
      </p:sp>
    </p:spTree>
    <p:extLst>
      <p:ext uri="{BB962C8B-B14F-4D97-AF65-F5344CB8AC3E}">
        <p14:creationId xmlns:p14="http://schemas.microsoft.com/office/powerpoint/2010/main" val="422118961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episch kenmerk was net nadrukkelijk aanwezig?</a:t>
            </a:r>
          </a:p>
          <a:p>
            <a:endParaRPr lang="nl-NL" sz="3200" dirty="0">
              <a:solidFill>
                <a:srgbClr val="92D050"/>
              </a:solidFill>
            </a:endParaRPr>
          </a:p>
          <a:p>
            <a:r>
              <a:rPr lang="nl-NL" sz="3200" dirty="0" smtClean="0">
                <a:solidFill>
                  <a:srgbClr val="92D050"/>
                </a:solidFill>
              </a:rPr>
              <a:t>A	het verhaal van het fake zwijn was duidelijk plechtig taalgebruik</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held veranderde door het slechte weer in een </a:t>
            </a:r>
            <a:r>
              <a:rPr lang="nl-NL" sz="3200" dirty="0" err="1" smtClean="0">
                <a:solidFill>
                  <a:srgbClr val="92D050"/>
                </a:solidFill>
              </a:rPr>
              <a:t>anti-held</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de dactylische hexameter ontspoorde totaal door het schijnzwijn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‘n godin zet met een weersverandering de zaken naar haar hand</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4195756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249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Nacta</a:t>
            </a:r>
            <a:r>
              <a:rPr lang="en-US" sz="2400" dirty="0">
                <a:solidFill>
                  <a:srgbClr val="FFFFFF"/>
                </a:solidFill>
                <a:ea typeface="Times New Roman" panose="02020603050405020304" pitchFamily="18" charset="0"/>
                <a:cs typeface="Arial" panose="020B0604020202020204" pitchFamily="34" charset="0"/>
              </a:rPr>
              <a:t> locum </a:t>
            </a:r>
            <a:r>
              <a:rPr lang="en-US" sz="2400" dirty="0" err="1">
                <a:solidFill>
                  <a:srgbClr val="FFFFFF"/>
                </a:solidFill>
                <a:ea typeface="Times New Roman" panose="02020603050405020304" pitchFamily="18" charset="0"/>
                <a:cs typeface="Arial" panose="020B0604020202020204" pitchFamily="34" charset="0"/>
              </a:rPr>
              <a:t>tempusque</a:t>
            </a:r>
            <a:r>
              <a:rPr lang="en-US" sz="2400" dirty="0">
                <a:solidFill>
                  <a:srgbClr val="FFFFFF"/>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Per o, </a:t>
            </a:r>
            <a:r>
              <a:rPr lang="en-US" sz="2400" i="1" dirty="0" err="1">
                <a:solidFill>
                  <a:srgbClr val="FFFF00"/>
                </a:solidFill>
                <a:ea typeface="Times New Roman" panose="02020603050405020304" pitchFamily="18" charset="0"/>
                <a:cs typeface="Arial" panose="020B0604020202020204" pitchFamily="34" charset="0"/>
              </a:rPr>
              <a:t>tua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lumina</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dixit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quae mea </a:t>
            </a:r>
            <a:r>
              <a:rPr lang="en-US" sz="2400" i="1" dirty="0" err="1">
                <a:solidFill>
                  <a:srgbClr val="FFFF00"/>
                </a:solidFill>
                <a:ea typeface="Times New Roman" panose="02020603050405020304" pitchFamily="18" charset="0"/>
                <a:cs typeface="Arial" panose="020B0604020202020204" pitchFamily="34" charset="0"/>
              </a:rPr>
              <a:t>ceperunt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pulcherrime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formam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quae </a:t>
            </a:r>
            <a:r>
              <a:rPr lang="en-US" sz="2400" i="1" dirty="0" err="1">
                <a:solidFill>
                  <a:srgbClr val="FFFF00"/>
                </a:solidFill>
                <a:ea typeface="Times New Roman" panose="02020603050405020304" pitchFamily="18" charset="0"/>
                <a:cs typeface="Arial" panose="020B0604020202020204" pitchFamily="34" charset="0"/>
              </a:rPr>
              <a:t>facit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supplex</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consule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nostris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ignibus</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socerum</a:t>
            </a:r>
            <a:r>
              <a:rPr lang="en-US" sz="2400" i="1" dirty="0">
                <a:solidFill>
                  <a:srgbClr val="FFFF00"/>
                </a:solidFill>
                <a:ea typeface="Times New Roman" panose="02020603050405020304" pitchFamily="18" charset="0"/>
                <a:cs typeface="Arial" panose="020B0604020202020204" pitchFamily="34" charset="0"/>
              </a:rPr>
              <a:t>, qui </a:t>
            </a:r>
            <a:r>
              <a:rPr lang="en-US" sz="2400" i="1" dirty="0" err="1">
                <a:solidFill>
                  <a:srgbClr val="FFFF00"/>
                </a:solidFill>
                <a:ea typeface="Times New Roman" panose="02020603050405020304" pitchFamily="18" charset="0"/>
                <a:cs typeface="Arial" panose="020B0604020202020204" pitchFamily="34" charset="0"/>
              </a:rPr>
              <a:t>pervidet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omnia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Solem</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accipe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durus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Titanida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despice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Circen</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4243566"/>
            <a:ext cx="11833655"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Nadat </a:t>
            </a:r>
            <a:r>
              <a:rPr lang="nl-NL" sz="2400" dirty="0">
                <a:solidFill>
                  <a:srgbClr val="FF33CC"/>
                </a:solidFill>
              </a:rPr>
              <a:t>zij plaats/gelegenheid en tijd/moment gekregen had sprak zij: "O, bij jouw ogen</a:t>
            </a:r>
            <a:r>
              <a:rPr lang="nl-NL" sz="2400" dirty="0" smtClean="0">
                <a:solidFill>
                  <a:srgbClr val="FF33CC"/>
                </a:solidFill>
              </a:rPr>
              <a:t>, die </a:t>
            </a:r>
            <a:r>
              <a:rPr lang="nl-NL" sz="2400" dirty="0">
                <a:solidFill>
                  <a:srgbClr val="FF33CC"/>
                </a:solidFill>
              </a:rPr>
              <a:t>de mijne bevangen hebben, en bij deze schoonheid, zeer mooie (man</a:t>
            </a:r>
            <a:r>
              <a:rPr lang="nl-NL" sz="2400" dirty="0" smtClean="0">
                <a:solidFill>
                  <a:srgbClr val="FF33CC"/>
                </a:solidFill>
              </a:rPr>
              <a:t>), die </a:t>
            </a:r>
            <a:r>
              <a:rPr lang="nl-NL" sz="2400" dirty="0">
                <a:solidFill>
                  <a:srgbClr val="FF33CC"/>
                </a:solidFill>
              </a:rPr>
              <a:t>maakt dat ik als godin jouw smekeling ben, zorg voor </a:t>
            </a:r>
            <a:r>
              <a:rPr lang="nl-NL" sz="2400" dirty="0" smtClean="0">
                <a:solidFill>
                  <a:srgbClr val="FF33CC"/>
                </a:solidFill>
              </a:rPr>
              <a:t>mijn vuur </a:t>
            </a:r>
            <a:r>
              <a:rPr lang="nl-NL" sz="2400" dirty="0">
                <a:solidFill>
                  <a:srgbClr val="FF33CC"/>
                </a:solidFill>
              </a:rPr>
              <a:t>en neem als schoonvader de Zon, die alles </a:t>
            </a:r>
            <a:r>
              <a:rPr lang="nl-NL" sz="2400" dirty="0" smtClean="0">
                <a:solidFill>
                  <a:srgbClr val="FF33CC"/>
                </a:solidFill>
              </a:rPr>
              <a:t>overziet, aan</a:t>
            </a:r>
            <a:r>
              <a:rPr lang="nl-NL" sz="2400" dirty="0">
                <a:solidFill>
                  <a:srgbClr val="FF33CC"/>
                </a:solidFill>
              </a:rPr>
              <a:t>, en wijs niet hardvochtig de Titanendochter Circe af."</a:t>
            </a:r>
          </a:p>
        </p:txBody>
      </p:sp>
    </p:spTree>
    <p:extLst>
      <p:ext uri="{BB962C8B-B14F-4D97-AF65-F5344CB8AC3E}">
        <p14:creationId xmlns:p14="http://schemas.microsoft.com/office/powerpoint/2010/main" val="169432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werken</a:t>
            </a:r>
            <a:endParaRPr lang="en-US" sz="4800" dirty="0">
              <a:solidFill>
                <a:srgbClr val="00B0F0"/>
              </a:solidFill>
              <a:latin typeface="+mn-lt"/>
            </a:endParaRPr>
          </a:p>
        </p:txBody>
      </p:sp>
      <p:sp>
        <p:nvSpPr>
          <p:cNvPr id="9" name="Titel 1"/>
          <p:cNvSpPr txBox="1">
            <a:spLocks/>
          </p:cNvSpPr>
          <p:nvPr/>
        </p:nvSpPr>
        <p:spPr>
          <a:xfrm>
            <a:off x="168875" y="2466974"/>
            <a:ext cx="11832625" cy="36004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err="1" smtClean="0">
                <a:solidFill>
                  <a:schemeClr val="bg1"/>
                </a:solidFill>
                <a:latin typeface="+mn-lt"/>
              </a:rPr>
              <a:t>Amores</a:t>
            </a:r>
            <a:r>
              <a:rPr lang="nl-NL" sz="3600" dirty="0" smtClean="0">
                <a:solidFill>
                  <a:schemeClr val="bg1"/>
                </a:solidFill>
                <a:latin typeface="+mn-lt"/>
              </a:rPr>
              <a:t> – Ars </a:t>
            </a:r>
            <a:r>
              <a:rPr lang="nl-NL" sz="3600" dirty="0" err="1" smtClean="0">
                <a:solidFill>
                  <a:schemeClr val="bg1"/>
                </a:solidFill>
                <a:latin typeface="+mn-lt"/>
              </a:rPr>
              <a:t>Amatoria</a:t>
            </a:r>
            <a:r>
              <a:rPr lang="nl-NL" sz="3600" dirty="0" smtClean="0">
                <a:solidFill>
                  <a:schemeClr val="bg1"/>
                </a:solidFill>
                <a:latin typeface="+mn-lt"/>
              </a:rPr>
              <a:t> – </a:t>
            </a:r>
            <a:r>
              <a:rPr lang="nl-NL" sz="3600" dirty="0" err="1" smtClean="0">
                <a:solidFill>
                  <a:schemeClr val="bg1"/>
                </a:solidFill>
                <a:latin typeface="+mn-lt"/>
              </a:rPr>
              <a:t>Remedia</a:t>
            </a:r>
            <a:r>
              <a:rPr lang="nl-NL" sz="3600" dirty="0" smtClean="0">
                <a:solidFill>
                  <a:schemeClr val="bg1"/>
                </a:solidFill>
                <a:latin typeface="+mn-lt"/>
              </a:rPr>
              <a:t> </a:t>
            </a:r>
            <a:r>
              <a:rPr lang="nl-NL" sz="3600" dirty="0" err="1" smtClean="0">
                <a:solidFill>
                  <a:schemeClr val="bg1"/>
                </a:solidFill>
                <a:latin typeface="+mn-lt"/>
              </a:rPr>
              <a:t>Amoris</a:t>
            </a:r>
            <a:r>
              <a:rPr lang="nl-NL" sz="3600" dirty="0" smtClean="0">
                <a:solidFill>
                  <a:schemeClr val="bg1"/>
                </a:solidFill>
                <a:latin typeface="+mn-lt"/>
              </a:rPr>
              <a:t> – </a:t>
            </a:r>
            <a:r>
              <a:rPr lang="nl-NL" sz="3600" dirty="0" err="1" smtClean="0">
                <a:solidFill>
                  <a:schemeClr val="bg1"/>
                </a:solidFill>
                <a:latin typeface="+mn-lt"/>
              </a:rPr>
              <a:t>Heroides</a:t>
            </a:r>
            <a:endParaRPr lang="nl-NL" sz="3600" dirty="0" smtClean="0">
              <a:solidFill>
                <a:schemeClr val="bg1"/>
              </a:solidFill>
              <a:latin typeface="+mn-lt"/>
            </a:endParaRPr>
          </a:p>
          <a:p>
            <a:endParaRPr lang="nl-NL" sz="3600" dirty="0" smtClean="0">
              <a:solidFill>
                <a:schemeClr val="bg1"/>
              </a:solidFill>
              <a:latin typeface="+mn-lt"/>
            </a:endParaRPr>
          </a:p>
          <a:p>
            <a:r>
              <a:rPr lang="nl-NL" sz="3600" dirty="0" err="1" smtClean="0">
                <a:solidFill>
                  <a:schemeClr val="bg1"/>
                </a:solidFill>
                <a:latin typeface="+mn-lt"/>
              </a:rPr>
              <a:t>Metamorphoses</a:t>
            </a:r>
            <a:r>
              <a:rPr lang="nl-NL" sz="3600" dirty="0" smtClean="0">
                <a:solidFill>
                  <a:schemeClr val="bg1"/>
                </a:solidFill>
                <a:latin typeface="+mn-lt"/>
              </a:rPr>
              <a:t> – </a:t>
            </a:r>
            <a:r>
              <a:rPr lang="nl-NL" sz="3600" dirty="0" err="1" smtClean="0">
                <a:solidFill>
                  <a:schemeClr val="bg1"/>
                </a:solidFill>
                <a:latin typeface="+mn-lt"/>
              </a:rPr>
              <a:t>Fasti</a:t>
            </a:r>
            <a:endParaRPr lang="nl-NL" sz="3600" dirty="0">
              <a:solidFill>
                <a:schemeClr val="bg1"/>
              </a:solidFill>
              <a:latin typeface="+mn-lt"/>
            </a:endParaRPr>
          </a:p>
          <a:p>
            <a:endParaRPr lang="nl-NL" sz="3600" dirty="0" smtClean="0">
              <a:solidFill>
                <a:schemeClr val="bg1"/>
              </a:solidFill>
              <a:latin typeface="+mn-lt"/>
            </a:endParaRPr>
          </a:p>
          <a:p>
            <a:r>
              <a:rPr lang="nl-NL" sz="3600" dirty="0" err="1" smtClean="0">
                <a:solidFill>
                  <a:schemeClr val="bg1"/>
                </a:solidFill>
                <a:latin typeface="+mn-lt"/>
              </a:rPr>
              <a:t>Tristia</a:t>
            </a:r>
            <a:r>
              <a:rPr lang="nl-NL" sz="3600" dirty="0" smtClean="0">
                <a:solidFill>
                  <a:schemeClr val="bg1"/>
                </a:solidFill>
                <a:latin typeface="+mn-lt"/>
              </a:rPr>
              <a:t> – </a:t>
            </a:r>
            <a:r>
              <a:rPr lang="nl-NL" sz="3600" dirty="0" err="1" smtClean="0">
                <a:solidFill>
                  <a:schemeClr val="bg1"/>
                </a:solidFill>
                <a:latin typeface="+mn-lt"/>
              </a:rPr>
              <a:t>Epistulae</a:t>
            </a:r>
            <a:r>
              <a:rPr lang="nl-NL" sz="3600" dirty="0" smtClean="0">
                <a:solidFill>
                  <a:schemeClr val="bg1"/>
                </a:solidFill>
                <a:latin typeface="+mn-lt"/>
              </a:rPr>
              <a:t> ex </a:t>
            </a:r>
            <a:r>
              <a:rPr lang="nl-NL" sz="3600" dirty="0" err="1" smtClean="0">
                <a:solidFill>
                  <a:schemeClr val="bg1"/>
                </a:solidFill>
                <a:latin typeface="+mn-lt"/>
              </a:rPr>
              <a:t>Ponto</a:t>
            </a:r>
            <a:r>
              <a:rPr lang="nl-NL" sz="3600" dirty="0" smtClean="0">
                <a:solidFill>
                  <a:schemeClr val="bg1"/>
                </a:solidFill>
                <a:latin typeface="+mn-lt"/>
              </a:rPr>
              <a:t> – Medea (tragedie)</a:t>
            </a:r>
          </a:p>
          <a:p>
            <a:endParaRPr lang="en-US" sz="3600" dirty="0">
              <a:solidFill>
                <a:schemeClr val="bg1"/>
              </a:solidFill>
              <a:latin typeface="+mn-lt"/>
            </a:endParaRPr>
          </a:p>
        </p:txBody>
      </p:sp>
    </p:spTree>
    <p:extLst>
      <p:ext uri="{BB962C8B-B14F-4D97-AF65-F5344CB8AC3E}">
        <p14:creationId xmlns:p14="http://schemas.microsoft.com/office/powerpoint/2010/main" val="274407911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drukte Circe zich zo hoogdravend uit?</a:t>
            </a:r>
          </a:p>
          <a:p>
            <a:endParaRPr lang="nl-NL" sz="3200" dirty="0">
              <a:solidFill>
                <a:srgbClr val="92D050"/>
              </a:solidFill>
            </a:endParaRPr>
          </a:p>
          <a:p>
            <a:r>
              <a:rPr lang="nl-NL" sz="3200" dirty="0" smtClean="0">
                <a:solidFill>
                  <a:srgbClr val="92D050"/>
                </a:solidFill>
              </a:rPr>
              <a:t>A	ze was de dochter van de Zon: die is zo arrogant als het maar kan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dat is een goed voorbeeld van een traditioneel episch kenmerk</a:t>
            </a:r>
          </a:p>
          <a:p>
            <a:endParaRPr lang="nl-NL" sz="3200" dirty="0">
              <a:solidFill>
                <a:srgbClr val="92D050"/>
              </a:solidFill>
            </a:endParaRPr>
          </a:p>
          <a:p>
            <a:r>
              <a:rPr lang="nl-NL" sz="3200" dirty="0" smtClean="0">
                <a:solidFill>
                  <a:srgbClr val="92D050"/>
                </a:solidFill>
              </a:rPr>
              <a:t>C	ze denkt dat </a:t>
            </a:r>
            <a:r>
              <a:rPr lang="nl-NL" sz="3200" dirty="0" err="1" smtClean="0">
                <a:solidFill>
                  <a:srgbClr val="92D050"/>
                </a:solidFill>
              </a:rPr>
              <a:t>Picus</a:t>
            </a:r>
            <a:r>
              <a:rPr lang="nl-NL" sz="3200" dirty="0" smtClean="0">
                <a:solidFill>
                  <a:srgbClr val="92D050"/>
                </a:solidFill>
              </a:rPr>
              <a:t> haar dan wel (</a:t>
            </a:r>
            <a:r>
              <a:rPr lang="nl-NL" sz="3200" dirty="0" err="1" smtClean="0">
                <a:solidFill>
                  <a:srgbClr val="92D050"/>
                </a:solidFill>
              </a:rPr>
              <a:t>be</a:t>
            </a:r>
            <a:r>
              <a:rPr lang="nl-NL" sz="3200" dirty="0" smtClean="0">
                <a:solidFill>
                  <a:srgbClr val="92D050"/>
                </a:solidFill>
              </a:rPr>
              <a:t>)grijpt</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ze ging ervan uit dat dat </a:t>
            </a:r>
            <a:r>
              <a:rPr lang="nl-NL" sz="3200" dirty="0" err="1" smtClean="0">
                <a:solidFill>
                  <a:srgbClr val="92D050"/>
                </a:solidFill>
              </a:rPr>
              <a:t>Picus</a:t>
            </a:r>
            <a:r>
              <a:rPr lang="nl-NL" sz="3200" dirty="0" smtClean="0">
                <a:solidFill>
                  <a:srgbClr val="92D050"/>
                </a:solidFill>
              </a:rPr>
              <a:t> meer aanstond dan “zullen we?”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26332495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91320"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Dixerat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ferox</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ipsamque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precesque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repellit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i="1" dirty="0" err="1">
                <a:solidFill>
                  <a:srgbClr val="FFFF00"/>
                </a:solidFill>
                <a:ea typeface="Times New Roman" panose="02020603050405020304" pitchFamily="18" charset="0"/>
                <a:cs typeface="Arial" panose="020B0604020202020204" pitchFamily="34" charset="0"/>
              </a:rPr>
              <a:t>Quaecumque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non sum </a:t>
            </a:r>
            <a:r>
              <a:rPr lang="en-US" sz="2400" i="1" dirty="0" err="1">
                <a:solidFill>
                  <a:srgbClr val="FFFF00"/>
                </a:solidFill>
                <a:ea typeface="Times New Roman" panose="02020603050405020304" pitchFamily="18" charset="0"/>
                <a:cs typeface="Arial" panose="020B0604020202020204" pitchFamily="34" charset="0"/>
              </a:rPr>
              <a:t>tuus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altera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captum</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me tenet et </a:t>
            </a:r>
            <a:r>
              <a:rPr lang="en-US" sz="2400" i="1" dirty="0" err="1">
                <a:solidFill>
                  <a:srgbClr val="FFFF00"/>
                </a:solidFill>
                <a:ea typeface="Times New Roman" panose="02020603050405020304" pitchFamily="18" charset="0"/>
                <a:cs typeface="Arial" panose="020B0604020202020204" pitchFamily="34" charset="0"/>
              </a:rPr>
              <a:t>teneat</a:t>
            </a:r>
            <a:r>
              <a:rPr lang="en-US" sz="2400" i="1" dirty="0">
                <a:solidFill>
                  <a:srgbClr val="FFFF00"/>
                </a:solidFill>
                <a:ea typeface="Times New Roman" panose="02020603050405020304" pitchFamily="18" charset="0"/>
                <a:cs typeface="Arial" panose="020B0604020202020204" pitchFamily="34" charset="0"/>
              </a:rPr>
              <a:t> per </a:t>
            </a:r>
            <a:r>
              <a:rPr lang="en-US" sz="2400" i="1" dirty="0" err="1">
                <a:solidFill>
                  <a:srgbClr val="FFFF00"/>
                </a:solidFill>
                <a:ea typeface="Times New Roman" panose="02020603050405020304" pitchFamily="18" charset="0"/>
                <a:cs typeface="Arial" panose="020B0604020202020204" pitchFamily="34" charset="0"/>
              </a:rPr>
              <a:t>longum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comprecor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aevum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Venere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externa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socialia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foedera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laedam</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dum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Ianigenam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servabunt</a:t>
            </a:r>
            <a:r>
              <a:rPr lang="en-US" sz="2400" i="1" dirty="0">
                <a:solidFill>
                  <a:srgbClr val="FFFF00"/>
                </a:solidFill>
                <a:ea typeface="Times New Roman" panose="02020603050405020304" pitchFamily="18" charset="0"/>
                <a:cs typeface="Arial" panose="020B0604020202020204" pitchFamily="34" charset="0"/>
              </a:rPr>
              <a:t> fata </a:t>
            </a:r>
            <a:r>
              <a:rPr lang="en-US" sz="2400" i="1" dirty="0" err="1">
                <a:solidFill>
                  <a:srgbClr val="FFFF00"/>
                </a:solidFill>
                <a:ea typeface="Times New Roman" panose="02020603050405020304" pitchFamily="18" charset="0"/>
                <a:cs typeface="Arial" panose="020B0604020202020204" pitchFamily="34" charset="0"/>
              </a:rPr>
              <a:t>Canentem</a:t>
            </a:r>
            <a:r>
              <a:rPr lang="en-US" sz="2400" i="1" dirty="0" smtClean="0">
                <a:solidFill>
                  <a:srgbClr val="FFFF00"/>
                </a:solidFill>
                <a:ea typeface="Times New Roman" panose="02020603050405020304" pitchFamily="18" charset="0"/>
                <a:cs typeface="Arial" panose="020B0604020202020204" pitchFamily="34" charset="0"/>
              </a:rPr>
              <a: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3543350"/>
            <a:ext cx="11833655"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Zij </a:t>
            </a:r>
            <a:r>
              <a:rPr lang="nl-NL" sz="2400" dirty="0">
                <a:solidFill>
                  <a:srgbClr val="00B0F0"/>
                </a:solidFill>
              </a:rPr>
              <a:t>had gesproken; hij wijst resoluut én haar zelf én haar smeekbeden af</a:t>
            </a:r>
          </a:p>
          <a:p>
            <a:pPr>
              <a:spcAft>
                <a:spcPts val="1000"/>
              </a:spcAft>
            </a:pPr>
            <a:r>
              <a:rPr lang="nl-NL" sz="2400" dirty="0">
                <a:solidFill>
                  <a:srgbClr val="00B0F0"/>
                </a:solidFill>
              </a:rPr>
              <a:t>en sprak: "Wie jij ook bent, ik ben niet de jouwe; een andere (vrouw) bezit mij, nadat ik </a:t>
            </a:r>
            <a:r>
              <a:rPr lang="nl-NL" sz="2400" dirty="0" smtClean="0">
                <a:solidFill>
                  <a:srgbClr val="00B0F0"/>
                </a:solidFill>
              </a:rPr>
              <a:t>mij</a:t>
            </a:r>
          </a:p>
          <a:p>
            <a:pPr>
              <a:spcAft>
                <a:spcPts val="1000"/>
              </a:spcAft>
            </a:pPr>
            <a:r>
              <a:rPr lang="nl-NL" sz="2400" dirty="0" smtClean="0">
                <a:solidFill>
                  <a:srgbClr val="00B0F0"/>
                </a:solidFill>
              </a:rPr>
              <a:t>heb </a:t>
            </a:r>
            <a:r>
              <a:rPr lang="nl-NL" sz="2400" dirty="0">
                <a:solidFill>
                  <a:srgbClr val="00B0F0"/>
                </a:solidFill>
              </a:rPr>
              <a:t>laten verleiden en laat/moge zij mij, ik smeek je, gedurende lange tijd bezitten,</a:t>
            </a:r>
          </a:p>
          <a:p>
            <a:pPr>
              <a:spcAft>
                <a:spcPts val="1000"/>
              </a:spcAft>
            </a:pPr>
            <a:r>
              <a:rPr lang="nl-NL" sz="2400" dirty="0">
                <a:solidFill>
                  <a:srgbClr val="00B0F0"/>
                </a:solidFill>
              </a:rPr>
              <a:t>en laat/moge ik niet door een liefde voor een vreemde een huwelijksafspraak schenden,</a:t>
            </a:r>
          </a:p>
          <a:p>
            <a:pPr>
              <a:spcAft>
                <a:spcPts val="1000"/>
              </a:spcAft>
            </a:pPr>
            <a:r>
              <a:rPr lang="nl-NL" sz="2400" dirty="0">
                <a:solidFill>
                  <a:srgbClr val="00B0F0"/>
                </a:solidFill>
              </a:rPr>
              <a:t>zolang het lot/de Schikgodinnen voor mij Janus' dochter </a:t>
            </a:r>
            <a:r>
              <a:rPr lang="nl-NL" sz="2400" dirty="0" err="1">
                <a:solidFill>
                  <a:srgbClr val="00B0F0"/>
                </a:solidFill>
              </a:rPr>
              <a:t>Canens</a:t>
            </a:r>
            <a:r>
              <a:rPr lang="nl-NL" sz="2400" dirty="0">
                <a:solidFill>
                  <a:srgbClr val="00B0F0"/>
                </a:solidFill>
              </a:rPr>
              <a:t> zal/zullen behouden."</a:t>
            </a:r>
          </a:p>
        </p:txBody>
      </p:sp>
    </p:spTree>
    <p:extLst>
      <p:ext uri="{BB962C8B-B14F-4D97-AF65-F5344CB8AC3E}">
        <p14:creationId xmlns:p14="http://schemas.microsoft.com/office/powerpoint/2010/main" val="231782807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gaat er gebeuren nu Circe door </a:t>
            </a:r>
            <a:r>
              <a:rPr lang="nl-NL" sz="3200" dirty="0" err="1" smtClean="0">
                <a:solidFill>
                  <a:schemeClr val="bg1"/>
                </a:solidFill>
              </a:rPr>
              <a:t>Picus</a:t>
            </a:r>
            <a:r>
              <a:rPr lang="nl-NL" sz="3200" dirty="0" smtClean="0">
                <a:solidFill>
                  <a:schemeClr val="bg1"/>
                </a:solidFill>
              </a:rPr>
              <a:t> afgewezen wordt?</a:t>
            </a:r>
          </a:p>
          <a:p>
            <a:endParaRPr lang="nl-NL" sz="3200" dirty="0">
              <a:solidFill>
                <a:srgbClr val="92D050"/>
              </a:solidFill>
            </a:endParaRPr>
          </a:p>
          <a:p>
            <a:r>
              <a:rPr lang="nl-NL" sz="3200" dirty="0" smtClean="0">
                <a:solidFill>
                  <a:srgbClr val="92D050"/>
                </a:solidFill>
              </a:rPr>
              <a:t>A	hij gaat weer op zijn paard zitten en jaagt verder op dat zwijn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ze blijft proberen, want </a:t>
            </a:r>
            <a:r>
              <a:rPr lang="nl-NL" sz="3200" dirty="0" err="1" smtClean="0">
                <a:solidFill>
                  <a:srgbClr val="92D050"/>
                </a:solidFill>
              </a:rPr>
              <a:t>Picus</a:t>
            </a:r>
            <a:r>
              <a:rPr lang="nl-NL" sz="3200" dirty="0" smtClean="0">
                <a:solidFill>
                  <a:srgbClr val="92D050"/>
                </a:solidFill>
              </a:rPr>
              <a:t> is een smakelijk hapje, en ‘t lukt</a:t>
            </a:r>
          </a:p>
          <a:p>
            <a:endParaRPr lang="nl-NL" sz="3200" dirty="0">
              <a:solidFill>
                <a:srgbClr val="92D050"/>
              </a:solidFill>
            </a:endParaRPr>
          </a:p>
          <a:p>
            <a:r>
              <a:rPr lang="nl-NL" sz="3200" dirty="0" smtClean="0">
                <a:solidFill>
                  <a:srgbClr val="92D050"/>
                </a:solidFill>
              </a:rPr>
              <a:t>C	hij gaat gestraft worden, zeker weten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zij doet alsof ze het niet gehoord heeft en bespringt hem</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61776773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Saepe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retemptatis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precibus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Titania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frustra</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Non </a:t>
            </a:r>
            <a:r>
              <a:rPr lang="en-US" sz="2400" i="1" dirty="0" err="1">
                <a:solidFill>
                  <a:srgbClr val="FFFF00"/>
                </a:solidFill>
                <a:ea typeface="Times New Roman" panose="02020603050405020304" pitchFamily="18" charset="0"/>
                <a:cs typeface="Arial" panose="020B0604020202020204" pitchFamily="34" charset="0"/>
              </a:rPr>
              <a:t>impune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feres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reddere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Canenti</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laesaque</a:t>
            </a:r>
            <a:r>
              <a:rPr lang="en-US" sz="2400" i="1" dirty="0">
                <a:solidFill>
                  <a:srgbClr val="FFFF00"/>
                </a:solidFill>
                <a:ea typeface="Times New Roman" panose="02020603050405020304" pitchFamily="18" charset="0"/>
                <a:cs typeface="Arial" panose="020B0604020202020204" pitchFamily="34" charset="0"/>
              </a:rPr>
              <a:t> quid </a:t>
            </a:r>
            <a:r>
              <a:rPr lang="en-US" sz="2400" i="1" dirty="0" err="1">
                <a:solidFill>
                  <a:srgbClr val="FFFF00"/>
                </a:solidFill>
                <a:ea typeface="Times New Roman" panose="02020603050405020304" pitchFamily="18" charset="0"/>
                <a:cs typeface="Arial" panose="020B0604020202020204" pitchFamily="34" charset="0"/>
              </a:rPr>
              <a:t>faciat</a:t>
            </a:r>
            <a:r>
              <a:rPr lang="en-US" sz="2400" i="1" dirty="0">
                <a:solidFill>
                  <a:srgbClr val="FFFF00"/>
                </a:solidFill>
                <a:ea typeface="Times New Roman" panose="02020603050405020304" pitchFamily="18" charset="0"/>
                <a:cs typeface="Arial" panose="020B0604020202020204" pitchFamily="34" charset="0"/>
              </a:rPr>
              <a:t>, quid </a:t>
            </a:r>
            <a:r>
              <a:rPr lang="en-US" sz="2400" i="1" dirty="0" err="1">
                <a:solidFill>
                  <a:srgbClr val="FFFF00"/>
                </a:solidFill>
                <a:ea typeface="Times New Roman" panose="02020603050405020304" pitchFamily="18" charset="0"/>
                <a:cs typeface="Arial" panose="020B0604020202020204" pitchFamily="34" charset="0"/>
              </a:rPr>
              <a:t>amans</a:t>
            </a:r>
            <a:r>
              <a:rPr lang="en-US" sz="2400" i="1" dirty="0">
                <a:solidFill>
                  <a:srgbClr val="FFFF00"/>
                </a:solidFill>
                <a:ea typeface="Times New Roman" panose="02020603050405020304" pitchFamily="18" charset="0"/>
                <a:cs typeface="Arial" panose="020B0604020202020204" pitchFamily="34" charset="0"/>
              </a:rPr>
              <a:t>, quid </a:t>
            </a:r>
            <a:r>
              <a:rPr lang="en-US" sz="2400" i="1" dirty="0" err="1">
                <a:solidFill>
                  <a:srgbClr val="FFFF00"/>
                </a:solidFill>
                <a:ea typeface="Times New Roman" panose="02020603050405020304" pitchFamily="18" charset="0"/>
                <a:cs typeface="Arial" panose="020B0604020202020204" pitchFamily="34" charset="0"/>
              </a:rPr>
              <a:t>femina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disces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[rebus’;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amans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laesa</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femina</a:t>
            </a:r>
            <a:r>
              <a:rPr lang="en-US" sz="2400" dirty="0">
                <a:solidFill>
                  <a:srgbClr val="FFFFFF"/>
                </a:solidFill>
                <a:ea typeface="Times New Roman" panose="02020603050405020304" pitchFamily="18" charset="0"/>
                <a:cs typeface="Arial" panose="020B0604020202020204" pitchFamily="34" charset="0"/>
              </a:rPr>
              <a:t> Circe.’] </a:t>
            </a:r>
            <a:endParaRPr lang="en-US" sz="2400" dirty="0"/>
          </a:p>
        </p:txBody>
      </p:sp>
      <p:sp>
        <p:nvSpPr>
          <p:cNvPr id="3" name="Rechthoek 2"/>
          <p:cNvSpPr/>
          <p:nvPr/>
        </p:nvSpPr>
        <p:spPr>
          <a:xfrm>
            <a:off x="168875" y="3947119"/>
            <a:ext cx="1180070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Na </a:t>
            </a:r>
            <a:r>
              <a:rPr lang="nl-NL" sz="2400" dirty="0">
                <a:solidFill>
                  <a:srgbClr val="00B0F0"/>
                </a:solidFill>
              </a:rPr>
              <a:t>de smeekbedes vergeefs vaak opnieuw geprobeerd te hebben sprak de Titanendochter</a:t>
            </a:r>
          </a:p>
          <a:p>
            <a:pPr>
              <a:spcAft>
                <a:spcPts val="1000"/>
              </a:spcAft>
            </a:pPr>
            <a:r>
              <a:rPr lang="nl-NL" sz="2400" dirty="0">
                <a:solidFill>
                  <a:srgbClr val="00B0F0"/>
                </a:solidFill>
              </a:rPr>
              <a:t>"Jij zult niet ongestraft blijven en niet </a:t>
            </a:r>
            <a:r>
              <a:rPr lang="nl-NL" sz="2400" dirty="0" err="1">
                <a:solidFill>
                  <a:srgbClr val="00B0F0"/>
                </a:solidFill>
              </a:rPr>
              <a:t>zul</a:t>
            </a:r>
            <a:r>
              <a:rPr lang="nl-NL" sz="2400" dirty="0">
                <a:solidFill>
                  <a:srgbClr val="00B0F0"/>
                </a:solidFill>
              </a:rPr>
              <a:t> jij terugkeren naar </a:t>
            </a:r>
            <a:r>
              <a:rPr lang="nl-NL" sz="2400" dirty="0" err="1">
                <a:solidFill>
                  <a:srgbClr val="00B0F0"/>
                </a:solidFill>
              </a:rPr>
              <a:t>Canens</a:t>
            </a:r>
            <a:r>
              <a:rPr lang="nl-NL" sz="2400" dirty="0">
                <a:solidFill>
                  <a:srgbClr val="00B0F0"/>
                </a:solidFill>
              </a:rPr>
              <a:t>,</a:t>
            </a:r>
          </a:p>
          <a:p>
            <a:pPr>
              <a:spcAft>
                <a:spcPts val="1000"/>
              </a:spcAft>
            </a:pPr>
            <a:r>
              <a:rPr lang="nl-NL" sz="2400" dirty="0">
                <a:solidFill>
                  <a:srgbClr val="00B0F0"/>
                </a:solidFill>
              </a:rPr>
              <a:t>en wat een beledigde doet, wat een verliefde, wat een vrouw, daar </a:t>
            </a:r>
            <a:r>
              <a:rPr lang="nl-NL" sz="2400" dirty="0" err="1">
                <a:solidFill>
                  <a:srgbClr val="00B0F0"/>
                </a:solidFill>
              </a:rPr>
              <a:t>zul</a:t>
            </a:r>
            <a:r>
              <a:rPr lang="nl-NL" sz="2400" dirty="0">
                <a:solidFill>
                  <a:srgbClr val="00B0F0"/>
                </a:solidFill>
              </a:rPr>
              <a:t> je achter komen."</a:t>
            </a:r>
          </a:p>
          <a:p>
            <a:pPr>
              <a:spcAft>
                <a:spcPts val="1000"/>
              </a:spcAft>
            </a:pPr>
            <a:r>
              <a:rPr lang="nl-NL" sz="2400" dirty="0">
                <a:solidFill>
                  <a:srgbClr val="00B0F0"/>
                </a:solidFill>
              </a:rPr>
              <a:t>["door de afloop", sprak zij, "maar de verliefde en de beledigde en de vrouw is Circe."</a:t>
            </a:r>
          </a:p>
        </p:txBody>
      </p:sp>
    </p:spTree>
    <p:extLst>
      <p:ext uri="{BB962C8B-B14F-4D97-AF65-F5344CB8AC3E}">
        <p14:creationId xmlns:p14="http://schemas.microsoft.com/office/powerpoint/2010/main" val="62103261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Die laatste regel van daarnet klopt toch niet? Hoe kan dat?</a:t>
            </a:r>
          </a:p>
          <a:p>
            <a:endParaRPr lang="nl-NL" sz="3200" dirty="0">
              <a:solidFill>
                <a:srgbClr val="92D050"/>
              </a:solidFill>
            </a:endParaRPr>
          </a:p>
          <a:p>
            <a:r>
              <a:rPr lang="nl-NL" sz="3200" dirty="0" smtClean="0">
                <a:solidFill>
                  <a:srgbClr val="92D050"/>
                </a:solidFill>
              </a:rPr>
              <a:t>A	ach, het is gewoon corrupte tekstoverlevering</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nou, die Circe was door haar eigen kruiden </a:t>
            </a:r>
            <a:r>
              <a:rPr lang="nl-NL" sz="3200" dirty="0" err="1" smtClean="0">
                <a:solidFill>
                  <a:srgbClr val="92D050"/>
                </a:solidFill>
              </a:rPr>
              <a:t>sky</a:t>
            </a:r>
            <a:r>
              <a:rPr lang="nl-NL" sz="3200" dirty="0" smtClean="0">
                <a:solidFill>
                  <a:srgbClr val="92D050"/>
                </a:solidFill>
              </a:rPr>
              <a:t> high</a:t>
            </a:r>
          </a:p>
          <a:p>
            <a:endParaRPr lang="nl-NL" sz="3200" dirty="0">
              <a:solidFill>
                <a:srgbClr val="92D050"/>
              </a:solidFill>
            </a:endParaRPr>
          </a:p>
          <a:p>
            <a:r>
              <a:rPr lang="nl-NL" sz="3200" dirty="0" smtClean="0">
                <a:solidFill>
                  <a:srgbClr val="92D050"/>
                </a:solidFill>
              </a:rPr>
              <a:t>C	daar heeft de uitgever van de tekst gewoon zitten klootviolen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niet kloppen? Ja hoor, klopt hartstikke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45297857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56518"/>
            <a:ext cx="11850130"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‘Tum </a:t>
            </a:r>
            <a:r>
              <a:rPr lang="en-US" sz="2400" dirty="0" err="1">
                <a:solidFill>
                  <a:srgbClr val="FFFFFF"/>
                </a:solidFill>
                <a:ea typeface="Times New Roman" panose="02020603050405020304" pitchFamily="18" charset="0"/>
                <a:cs typeface="Arial" panose="020B0604020202020204" pitchFamily="34" charset="0"/>
              </a:rPr>
              <a:t>bis</a:t>
            </a:r>
            <a:r>
              <a:rPr lang="en-US" sz="2400" dirty="0">
                <a:solidFill>
                  <a:srgbClr val="FFFFFF"/>
                </a:solidFill>
                <a:ea typeface="Times New Roman" panose="02020603050405020304" pitchFamily="18" charset="0"/>
                <a:cs typeface="Arial" panose="020B0604020202020204" pitchFamily="34" charset="0"/>
              </a:rPr>
              <a:t> ad </a:t>
            </a:r>
            <a:r>
              <a:rPr lang="en-US" sz="2400" dirty="0" err="1">
                <a:solidFill>
                  <a:srgbClr val="FFFFFF"/>
                </a:solidFill>
                <a:ea typeface="Times New Roman" panose="02020603050405020304" pitchFamily="18" charset="0"/>
                <a:cs typeface="Arial" panose="020B0604020202020204" pitchFamily="34" charset="0"/>
              </a:rPr>
              <a:t>occasus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bis</a:t>
            </a:r>
            <a:r>
              <a:rPr lang="en-US" sz="2400" dirty="0">
                <a:solidFill>
                  <a:srgbClr val="FFFFFF"/>
                </a:solidFill>
                <a:ea typeface="Times New Roman" panose="02020603050405020304" pitchFamily="18" charset="0"/>
                <a:cs typeface="Arial" panose="020B0604020202020204" pitchFamily="34" charset="0"/>
              </a:rPr>
              <a:t> se </a:t>
            </a:r>
            <a:r>
              <a:rPr lang="en-US" sz="2400" dirty="0" err="1">
                <a:solidFill>
                  <a:srgbClr val="FFFFFF"/>
                </a:solidFill>
                <a:ea typeface="Times New Roman" panose="02020603050405020304" pitchFamily="18" charset="0"/>
                <a:cs typeface="Arial" panose="020B0604020202020204" pitchFamily="34" charset="0"/>
              </a:rPr>
              <a:t>convertit</a:t>
            </a:r>
            <a:r>
              <a:rPr lang="en-US" sz="2400" dirty="0">
                <a:solidFill>
                  <a:srgbClr val="FFFFFF"/>
                </a:solidFill>
                <a:ea typeface="Times New Roman" panose="02020603050405020304" pitchFamily="18" charset="0"/>
                <a:cs typeface="Arial" panose="020B0604020202020204" pitchFamily="34" charset="0"/>
              </a:rPr>
              <a:t> ad </a:t>
            </a:r>
            <a:r>
              <a:rPr lang="en-US" sz="2400" dirty="0" err="1">
                <a:solidFill>
                  <a:srgbClr val="FFFFFF"/>
                </a:solidFill>
                <a:ea typeface="Times New Roman" panose="02020603050405020304" pitchFamily="18" charset="0"/>
                <a:cs typeface="Arial" panose="020B0604020202020204" pitchFamily="34" charset="0"/>
              </a:rPr>
              <a:t>ortus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iuvenem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baculo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tetigit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carmina</a:t>
            </a:r>
            <a:r>
              <a:rPr lang="en-US" sz="2400" dirty="0">
                <a:solidFill>
                  <a:srgbClr val="FFFFFF"/>
                </a:solidFill>
                <a:ea typeface="Times New Roman" panose="02020603050405020304" pitchFamily="18" charset="0"/>
                <a:cs typeface="Arial" panose="020B0604020202020204" pitchFamily="34" charset="0"/>
              </a:rPr>
              <a:t> dixit.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Ille</a:t>
            </a:r>
            <a:r>
              <a:rPr lang="en-US" sz="2400" dirty="0">
                <a:solidFill>
                  <a:srgbClr val="FFFFFF"/>
                </a:solidFill>
                <a:ea typeface="Times New Roman" panose="02020603050405020304" pitchFamily="18" charset="0"/>
                <a:cs typeface="Arial" panose="020B0604020202020204" pitchFamily="34" charset="0"/>
              </a:rPr>
              <a:t> fugit, </a:t>
            </a: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se </a:t>
            </a:r>
            <a:r>
              <a:rPr lang="en-US" sz="2400" dirty="0" err="1">
                <a:solidFill>
                  <a:srgbClr val="FFFFFF"/>
                </a:solidFill>
                <a:ea typeface="Times New Roman" panose="02020603050405020304" pitchFamily="18" charset="0"/>
                <a:cs typeface="Arial" panose="020B0604020202020204" pitchFamily="34" charset="0"/>
              </a:rPr>
              <a:t>solito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velocius</a:t>
            </a:r>
            <a:r>
              <a:rPr lang="en-US" sz="2400" dirty="0">
                <a:solidFill>
                  <a:srgbClr val="FFFFFF"/>
                </a:solidFill>
                <a:ea typeface="Times New Roman" panose="02020603050405020304" pitchFamily="18" charset="0"/>
                <a:cs typeface="Arial" panose="020B0604020202020204" pitchFamily="34" charset="0"/>
              </a:rPr>
              <a:t> ipse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currere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miratur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pennas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corpore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vidit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5" y="4040922"/>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t>
            </a:r>
            <a:r>
              <a:rPr lang="nl-NL" sz="2400" dirty="0">
                <a:solidFill>
                  <a:srgbClr val="00B0F0"/>
                </a:solidFill>
              </a:rPr>
              <a:t>Toen draaide zij zich tweemaal naar het westen, tweemaal naar het oosten,</a:t>
            </a:r>
          </a:p>
          <a:p>
            <a:pPr>
              <a:spcAft>
                <a:spcPts val="1000"/>
              </a:spcAft>
            </a:pPr>
            <a:r>
              <a:rPr lang="nl-NL" sz="2400" dirty="0">
                <a:solidFill>
                  <a:srgbClr val="00B0F0"/>
                </a:solidFill>
              </a:rPr>
              <a:t>driemaal raakte zij de jongeman aan met haar staf, drie toverspreuken sprak ze uit.</a:t>
            </a:r>
          </a:p>
          <a:p>
            <a:pPr>
              <a:spcAft>
                <a:spcPts val="1000"/>
              </a:spcAft>
            </a:pPr>
            <a:r>
              <a:rPr lang="nl-NL" sz="2400" dirty="0">
                <a:solidFill>
                  <a:srgbClr val="00B0F0"/>
                </a:solidFill>
              </a:rPr>
              <a:t>Die gaat op de loop, maar zelf verwondert hij zich erover dat hij sneller dan gebruikelijk</a:t>
            </a:r>
          </a:p>
          <a:p>
            <a:pPr>
              <a:spcAft>
                <a:spcPts val="1000"/>
              </a:spcAft>
            </a:pPr>
            <a:r>
              <a:rPr lang="nl-NL" sz="2400" dirty="0">
                <a:solidFill>
                  <a:srgbClr val="00B0F0"/>
                </a:solidFill>
              </a:rPr>
              <a:t>rent; veren zag hij op zijn lichaam,</a:t>
            </a:r>
          </a:p>
        </p:txBody>
      </p:sp>
      <p:pic>
        <p:nvPicPr>
          <p:cNvPr id="1026" name="Picture 2" descr="http://us.cdn4.123rf.com/168nwm/poznyakov/poznyakov1110/poznyakov111000347/10971458-jonge-vrouw-met-toverstaf-uitspreken-van-spreuk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2621359"/>
            <a:ext cx="1600200" cy="12573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us.cdn4.123rf.com/168nwm/poznyakov/poznyakov1110/poznyakov111000347/10971458-jonge-vrouw-met-toverstaf-uitspreken-van-spreuk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911" y="2621359"/>
            <a:ext cx="1600200" cy="125730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6225309" y="1173018"/>
            <a:ext cx="2530764" cy="1291824"/>
          </a:xfrm>
          <a:prstGeom prst="wedgeEllipseCallout">
            <a:avLst>
              <a:gd name="adj1" fmla="val 27342"/>
              <a:gd name="adj2" fmla="val 8823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Abracadabra</a:t>
            </a:r>
            <a:endParaRPr lang="en-US" sz="2400" dirty="0"/>
          </a:p>
        </p:txBody>
      </p:sp>
      <p:sp>
        <p:nvSpPr>
          <p:cNvPr id="11" name="Ovale toelichting 10"/>
          <p:cNvSpPr/>
          <p:nvPr/>
        </p:nvSpPr>
        <p:spPr>
          <a:xfrm>
            <a:off x="9290627" y="1076036"/>
            <a:ext cx="2530764" cy="1291824"/>
          </a:xfrm>
          <a:prstGeom prst="wedgeEllipseCallout">
            <a:avLst>
              <a:gd name="adj1" fmla="val -9884"/>
              <a:gd name="adj2" fmla="val 1118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Simsalabim</a:t>
            </a:r>
            <a:endParaRPr lang="en-US" sz="2400" dirty="0"/>
          </a:p>
        </p:txBody>
      </p:sp>
    </p:spTree>
    <p:extLst>
      <p:ext uri="{BB962C8B-B14F-4D97-AF65-F5344CB8AC3E}">
        <p14:creationId xmlns:p14="http://schemas.microsoft.com/office/powerpoint/2010/main" val="240871613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56518"/>
            <a:ext cx="11850130"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seque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novam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Latiis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accedere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silvis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indignatus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avem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duro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robora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rostro</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figit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iratus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longis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vulnera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ramis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3102" y="4791573"/>
            <a:ext cx="11850130"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en </a:t>
            </a:r>
            <a:r>
              <a:rPr lang="nl-NL" sz="2400" dirty="0">
                <a:solidFill>
                  <a:srgbClr val="FF33CC"/>
                </a:solidFill>
              </a:rPr>
              <a:t>verontwaardigd dat hij als nieuwe vogel plots een nieuwe aanwinst wordt voor </a:t>
            </a:r>
            <a:r>
              <a:rPr lang="nl-NL" sz="2400" dirty="0" smtClean="0">
                <a:solidFill>
                  <a:srgbClr val="FF33CC"/>
                </a:solidFill>
              </a:rPr>
              <a:t>de bossen </a:t>
            </a:r>
            <a:r>
              <a:rPr lang="nl-NL" sz="2400" dirty="0">
                <a:solidFill>
                  <a:srgbClr val="FF33CC"/>
                </a:solidFill>
              </a:rPr>
              <a:t>van </a:t>
            </a:r>
            <a:r>
              <a:rPr lang="nl-NL" sz="2400" dirty="0" err="1">
                <a:solidFill>
                  <a:srgbClr val="FF33CC"/>
                </a:solidFill>
              </a:rPr>
              <a:t>Latium</a:t>
            </a:r>
            <a:r>
              <a:rPr lang="nl-NL" sz="2400" dirty="0">
                <a:solidFill>
                  <a:srgbClr val="FF33CC"/>
                </a:solidFill>
              </a:rPr>
              <a:t>, pikt hij met zijn harde snavel het ruwe </a:t>
            </a:r>
            <a:r>
              <a:rPr lang="nl-NL" sz="2400" dirty="0" smtClean="0">
                <a:solidFill>
                  <a:srgbClr val="FF33CC"/>
                </a:solidFill>
              </a:rPr>
              <a:t>eikenhout  </a:t>
            </a:r>
            <a:r>
              <a:rPr lang="nl-NL" sz="2400" dirty="0">
                <a:solidFill>
                  <a:srgbClr val="FF33CC"/>
                </a:solidFill>
              </a:rPr>
              <a:t>en boos geeft/bezorgt hij de lange takken wonden.</a:t>
            </a:r>
          </a:p>
        </p:txBody>
      </p:sp>
      <p:pic>
        <p:nvPicPr>
          <p:cNvPr id="3074" name="Picture 2" descr="http://static.nationalgeographic.nl/pictures/genjUserPhotoPicture/original/59/69/37/grote-bonte-specht-32-37695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97" b="89993" l="46712" r="92584"/>
                    </a14:imgEffect>
                  </a14:imgLayer>
                </a14:imgProps>
              </a:ext>
              <a:ext uri="{28A0092B-C50C-407E-A947-70E740481C1C}">
                <a14:useLocalDpi xmlns:a14="http://schemas.microsoft.com/office/drawing/2010/main" val="0"/>
              </a:ext>
            </a:extLst>
          </a:blip>
          <a:srcRect l="50637" r="5568" b="8562"/>
          <a:stretch/>
        </p:blipFill>
        <p:spPr bwMode="auto">
          <a:xfrm>
            <a:off x="4907067" y="1578789"/>
            <a:ext cx="2373746" cy="3291761"/>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5671127" y="447527"/>
            <a:ext cx="3666837" cy="1233492"/>
          </a:xfrm>
          <a:prstGeom prst="wedgeEllipseCallout">
            <a:avLst>
              <a:gd name="adj1" fmla="val -49045"/>
              <a:gd name="adj2" fmla="val 11716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smtClean="0"/>
              <a:t>rakketakketakketak</a:t>
            </a:r>
            <a:endParaRPr lang="en-US" sz="2400" dirty="0"/>
          </a:p>
        </p:txBody>
      </p:sp>
    </p:spTree>
    <p:extLst>
      <p:ext uri="{BB962C8B-B14F-4D97-AF65-F5344CB8AC3E}">
        <p14:creationId xmlns:p14="http://schemas.microsoft.com/office/powerpoint/2010/main" val="319271527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251065"/>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Purpureum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chlamydis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pennae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traxere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colorem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fibula quod </a:t>
            </a:r>
            <a:r>
              <a:rPr lang="en-US" sz="2400" dirty="0" err="1">
                <a:solidFill>
                  <a:srgbClr val="FFFFFF"/>
                </a:solidFill>
                <a:ea typeface="Times New Roman" panose="02020603050405020304" pitchFamily="18" charset="0"/>
                <a:cs typeface="Arial" panose="020B0604020202020204" pitchFamily="34" charset="0"/>
              </a:rPr>
              <a:t>fuerat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vestemque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momorderat</a:t>
            </a:r>
            <a:r>
              <a:rPr lang="en-US" sz="2400" dirty="0">
                <a:solidFill>
                  <a:srgbClr val="FFFFFF"/>
                </a:solidFill>
                <a:ea typeface="Times New Roman" panose="02020603050405020304" pitchFamily="18" charset="0"/>
                <a:cs typeface="Arial" panose="020B0604020202020204" pitchFamily="34" charset="0"/>
              </a:rPr>
              <a:t> aurum,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pluma</a:t>
            </a:r>
            <a:r>
              <a:rPr lang="en-US" sz="2400" dirty="0">
                <a:solidFill>
                  <a:srgbClr val="FFFFFF"/>
                </a:solidFill>
                <a:ea typeface="Times New Roman" panose="02020603050405020304" pitchFamily="18" charset="0"/>
                <a:cs typeface="Arial" panose="020B0604020202020204" pitchFamily="34" charset="0"/>
              </a:rPr>
              <a:t> fit, et </a:t>
            </a:r>
            <a:r>
              <a:rPr lang="en-US" sz="2400" dirty="0" err="1">
                <a:solidFill>
                  <a:srgbClr val="FFFFFF"/>
                </a:solidFill>
                <a:ea typeface="Times New Roman" panose="02020603050405020304" pitchFamily="18" charset="0"/>
                <a:cs typeface="Arial" panose="020B0604020202020204" pitchFamily="34" charset="0"/>
              </a:rPr>
              <a:t>fulvo</a:t>
            </a:r>
            <a:r>
              <a:rPr lang="en-US" sz="2400" dirty="0">
                <a:solidFill>
                  <a:srgbClr val="FFFFFF"/>
                </a:solidFill>
                <a:ea typeface="Times New Roman" panose="02020603050405020304" pitchFamily="18" charset="0"/>
                <a:cs typeface="Arial" panose="020B0604020202020204" pitchFamily="34" charset="0"/>
              </a:rPr>
              <a:t> cervix </a:t>
            </a:r>
            <a:r>
              <a:rPr lang="en-US" sz="2400" dirty="0" err="1">
                <a:solidFill>
                  <a:srgbClr val="FFFFFF"/>
                </a:solidFill>
                <a:ea typeface="Times New Roman" panose="02020603050405020304" pitchFamily="18" charset="0"/>
                <a:cs typeface="Arial" panose="020B0604020202020204" pitchFamily="34" charset="0"/>
              </a:rPr>
              <a:t>praecingitur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auro</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quidquam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antiquum</a:t>
            </a:r>
            <a:r>
              <a:rPr lang="en-US" sz="2400" dirty="0">
                <a:solidFill>
                  <a:srgbClr val="FFFFFF"/>
                </a:solidFill>
                <a:ea typeface="Times New Roman" panose="02020603050405020304" pitchFamily="18" charset="0"/>
                <a:cs typeface="Arial" panose="020B0604020202020204" pitchFamily="34" charset="0"/>
              </a:rPr>
              <a:t> Pico nisi </a:t>
            </a:r>
            <a:r>
              <a:rPr lang="en-US" sz="2400" dirty="0" err="1">
                <a:solidFill>
                  <a:srgbClr val="FFFFFF"/>
                </a:solidFill>
                <a:ea typeface="Times New Roman" panose="02020603050405020304" pitchFamily="18" charset="0"/>
                <a:cs typeface="Arial" panose="020B0604020202020204" pitchFamily="34" charset="0"/>
              </a:rPr>
              <a:t>nomina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restat</a:t>
            </a:r>
            <a:r>
              <a:rPr lang="en-US" sz="2400" dirty="0">
                <a:solidFill>
                  <a:srgbClr val="FFFFFF"/>
                </a:solidFill>
                <a:ea typeface="Times New Roman" panose="02020603050405020304" pitchFamily="18" charset="0"/>
                <a:cs typeface="Arial" panose="020B0604020202020204" pitchFamily="34" charset="0"/>
              </a:rPr>
              <a:t>.’</a:t>
            </a:r>
            <a:endParaRPr lang="en-US" sz="2400" dirty="0">
              <a:effectLst/>
              <a:ea typeface="Times New Roman" panose="02020603050405020304" pitchFamily="18" charset="0"/>
              <a:cs typeface="Times New Roman" panose="02020603050405020304" pitchFamily="18" charset="0"/>
            </a:endParaRPr>
          </a:p>
        </p:txBody>
      </p:sp>
      <p:sp>
        <p:nvSpPr>
          <p:cNvPr id="3" name="Rechthoek 2"/>
          <p:cNvSpPr/>
          <p:nvPr/>
        </p:nvSpPr>
        <p:spPr>
          <a:xfrm>
            <a:off x="167845" y="3976983"/>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De </a:t>
            </a:r>
            <a:r>
              <a:rPr lang="nl-NL" sz="2400" dirty="0">
                <a:solidFill>
                  <a:srgbClr val="00B0F0"/>
                </a:solidFill>
              </a:rPr>
              <a:t>vleugels namen de donkerrode kleur aan van de mantel;</a:t>
            </a:r>
          </a:p>
          <a:p>
            <a:pPr>
              <a:spcAft>
                <a:spcPts val="1000"/>
              </a:spcAft>
            </a:pPr>
            <a:r>
              <a:rPr lang="nl-NL" sz="2400" dirty="0">
                <a:solidFill>
                  <a:srgbClr val="00B0F0"/>
                </a:solidFill>
              </a:rPr>
              <a:t>het goud, dat een gesp was geweest en zijn kleding bijeen had gehouden,</a:t>
            </a:r>
          </a:p>
          <a:p>
            <a:pPr>
              <a:spcAft>
                <a:spcPts val="1000"/>
              </a:spcAft>
            </a:pPr>
            <a:r>
              <a:rPr lang="nl-NL" sz="2400" dirty="0">
                <a:solidFill>
                  <a:srgbClr val="00B0F0"/>
                </a:solidFill>
              </a:rPr>
              <a:t>wordt dons, en zijn hals wordt omkranst met/door bruingeel goud;</a:t>
            </a:r>
          </a:p>
          <a:p>
            <a:pPr>
              <a:spcAft>
                <a:spcPts val="1000"/>
              </a:spcAft>
            </a:pPr>
            <a:r>
              <a:rPr lang="nl-NL" sz="2400" dirty="0">
                <a:solidFill>
                  <a:srgbClr val="00B0F0"/>
                </a:solidFill>
              </a:rPr>
              <a:t>en niets blijft er voor </a:t>
            </a:r>
            <a:r>
              <a:rPr lang="nl-NL" sz="2400" dirty="0" err="1">
                <a:solidFill>
                  <a:srgbClr val="00B0F0"/>
                </a:solidFill>
              </a:rPr>
              <a:t>Picus</a:t>
            </a:r>
            <a:r>
              <a:rPr lang="nl-NL" sz="2400" dirty="0">
                <a:solidFill>
                  <a:srgbClr val="00B0F0"/>
                </a:solidFill>
              </a:rPr>
              <a:t> over behalve zijn naam."</a:t>
            </a:r>
          </a:p>
        </p:txBody>
      </p:sp>
      <p:pic>
        <p:nvPicPr>
          <p:cNvPr id="2050" name="Picture 2" descr="http://i1027.photobucket.com/albums/y340/tomvandenbrandt/gbs4.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43" b="93286" l="10286" r="93143"/>
                    </a14:imgEffect>
                  </a14:imgLayer>
                </a14:imgProps>
              </a:ext>
              <a:ext uri="{28A0092B-C50C-407E-A947-70E740481C1C}">
                <a14:useLocalDpi xmlns:a14="http://schemas.microsoft.com/office/drawing/2010/main" val="0"/>
              </a:ext>
            </a:extLst>
          </a:blip>
          <a:srcRect l="11613" t="2101" r="13346" b="10770"/>
          <a:stretch/>
        </p:blipFill>
        <p:spPr bwMode="auto">
          <a:xfrm>
            <a:off x="8138984" y="774357"/>
            <a:ext cx="2454876" cy="2850292"/>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7396034" y="3689641"/>
            <a:ext cx="3940776" cy="428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een </a:t>
            </a:r>
            <a:r>
              <a:rPr lang="nl-NL" sz="2000" dirty="0" err="1" smtClean="0"/>
              <a:t>Picus</a:t>
            </a:r>
            <a:r>
              <a:rPr lang="nl-NL" sz="2000" dirty="0" smtClean="0"/>
              <a:t> .. een specht dus</a:t>
            </a:r>
            <a:endParaRPr lang="en-US" sz="2000" dirty="0"/>
          </a:p>
        </p:txBody>
      </p:sp>
    </p:spTree>
    <p:extLst>
      <p:ext uri="{BB962C8B-B14F-4D97-AF65-F5344CB8AC3E}">
        <p14:creationId xmlns:p14="http://schemas.microsoft.com/office/powerpoint/2010/main" val="30451689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maakte Circe van </a:t>
            </a:r>
            <a:r>
              <a:rPr lang="nl-NL" sz="3200" dirty="0" err="1" smtClean="0">
                <a:solidFill>
                  <a:schemeClr val="bg1"/>
                </a:solidFill>
              </a:rPr>
              <a:t>Picus</a:t>
            </a:r>
            <a:r>
              <a:rPr lang="nl-NL" sz="3200" dirty="0" smtClean="0">
                <a:solidFill>
                  <a:schemeClr val="bg1"/>
                </a:solidFill>
              </a:rPr>
              <a:t> een specht?</a:t>
            </a:r>
          </a:p>
          <a:p>
            <a:endParaRPr lang="nl-NL" sz="3200" dirty="0">
              <a:solidFill>
                <a:srgbClr val="92D050"/>
              </a:solidFill>
            </a:endParaRPr>
          </a:p>
          <a:p>
            <a:r>
              <a:rPr lang="nl-NL" sz="3200" dirty="0" smtClean="0">
                <a:solidFill>
                  <a:srgbClr val="92D050"/>
                </a:solidFill>
              </a:rPr>
              <a:t>A	naturalisme: ze hield van de natuur, maar niet van bomen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err="1" smtClean="0">
                <a:solidFill>
                  <a:srgbClr val="92D050"/>
                </a:solidFill>
              </a:rPr>
              <a:t>aetiologie</a:t>
            </a:r>
            <a:r>
              <a:rPr lang="nl-NL" sz="3200" dirty="0" smtClean="0">
                <a:solidFill>
                  <a:srgbClr val="92D050"/>
                </a:solidFill>
              </a:rPr>
              <a:t>: Ovidius vertelt over de oorsprong van de specht</a:t>
            </a:r>
          </a:p>
          <a:p>
            <a:endParaRPr lang="nl-NL" sz="3200" dirty="0">
              <a:solidFill>
                <a:srgbClr val="92D050"/>
              </a:solidFill>
            </a:endParaRPr>
          </a:p>
          <a:p>
            <a:r>
              <a:rPr lang="nl-NL" sz="3200" dirty="0" smtClean="0">
                <a:solidFill>
                  <a:srgbClr val="92D050"/>
                </a:solidFill>
              </a:rPr>
              <a:t>C	om te zien of ze haar kunstjes nog verstond</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ze </a:t>
            </a:r>
            <a:r>
              <a:rPr lang="nl-NL" sz="3200" dirty="0">
                <a:solidFill>
                  <a:srgbClr val="92D050"/>
                </a:solidFill>
              </a:rPr>
              <a:t>vond het een interessante naam gezien haar bedoelingen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73143358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259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57 dia’s te gaan</a:t>
            </a:r>
            <a:endParaRPr lang="en-US" sz="4800" dirty="0"/>
          </a:p>
        </p:txBody>
      </p:sp>
    </p:spTree>
    <p:extLst>
      <p:ext uri="{BB962C8B-B14F-4D97-AF65-F5344CB8AC3E}">
        <p14:creationId xmlns:p14="http://schemas.microsoft.com/office/powerpoint/2010/main" val="2485248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de indeling van Ovidius’ werken in drie regels?</a:t>
            </a:r>
          </a:p>
          <a:p>
            <a:endParaRPr lang="nl-NL" sz="3200" dirty="0">
              <a:solidFill>
                <a:srgbClr val="92D050"/>
              </a:solidFill>
            </a:endParaRPr>
          </a:p>
          <a:p>
            <a:r>
              <a:rPr lang="nl-NL" sz="3200" dirty="0" smtClean="0">
                <a:solidFill>
                  <a:srgbClr val="92D050"/>
                </a:solidFill>
              </a:rPr>
              <a:t>A	dat is extra duidelijk: een soort van </a:t>
            </a:r>
            <a:r>
              <a:rPr lang="nl-NL" sz="3200" dirty="0" err="1" smtClean="0">
                <a:solidFill>
                  <a:srgbClr val="92D050"/>
                </a:solidFill>
              </a:rPr>
              <a:t>trikolon</a:t>
            </a:r>
            <a:r>
              <a:rPr lang="nl-NL" sz="3200" dirty="0" smtClean="0">
                <a:solidFill>
                  <a:srgbClr val="92D050"/>
                </a:solidFill>
              </a:rPr>
              <a:t> voor je ogen</a:t>
            </a:r>
          </a:p>
          <a:p>
            <a:endParaRPr lang="nl-NL" sz="3200" dirty="0">
              <a:solidFill>
                <a:srgbClr val="92D050"/>
              </a:solidFill>
            </a:endParaRPr>
          </a:p>
          <a:p>
            <a:r>
              <a:rPr lang="nl-NL" sz="3200" dirty="0" smtClean="0">
                <a:solidFill>
                  <a:srgbClr val="92D050"/>
                </a:solidFill>
              </a:rPr>
              <a:t>B	het waren er vier, lijpo, geen drie</a:t>
            </a:r>
          </a:p>
          <a:p>
            <a:endParaRPr lang="nl-NL" sz="3200" dirty="0">
              <a:solidFill>
                <a:srgbClr val="92D050"/>
              </a:solidFill>
            </a:endParaRPr>
          </a:p>
          <a:p>
            <a:r>
              <a:rPr lang="nl-NL" sz="3200" dirty="0" smtClean="0">
                <a:solidFill>
                  <a:srgbClr val="92D050"/>
                </a:solidFill>
              </a:rPr>
              <a:t>C	toeval, dus geen fatum</a:t>
            </a:r>
          </a:p>
          <a:p>
            <a:endParaRPr lang="nl-NL" sz="3200" dirty="0">
              <a:solidFill>
                <a:srgbClr val="92D050"/>
              </a:solidFill>
            </a:endParaRPr>
          </a:p>
          <a:p>
            <a:r>
              <a:rPr lang="nl-NL" sz="3200" dirty="0" smtClean="0">
                <a:solidFill>
                  <a:srgbClr val="92D050"/>
                </a:solidFill>
              </a:rPr>
              <a:t>D	elke regel staat voor een periode in zijn leven</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05159973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935892" y="2314832"/>
            <a:ext cx="7595286" cy="1323439"/>
          </a:xfrm>
          <a:prstGeom prst="rect">
            <a:avLst/>
          </a:prstGeom>
          <a:noFill/>
        </p:spPr>
        <p:txBody>
          <a:bodyPr wrap="square" rtlCol="0">
            <a:spAutoFit/>
          </a:bodyPr>
          <a:lstStyle/>
          <a:p>
            <a:pPr algn="ctr"/>
            <a:r>
              <a:rPr lang="nl-NL" sz="8000" dirty="0" err="1" smtClean="0">
                <a:solidFill>
                  <a:schemeClr val="bg1"/>
                </a:solidFill>
              </a:rPr>
              <a:t>Fasti</a:t>
            </a:r>
            <a:endParaRPr lang="en-US" sz="8000" dirty="0">
              <a:solidFill>
                <a:schemeClr val="bg1"/>
              </a:solidFill>
            </a:endParaRPr>
          </a:p>
        </p:txBody>
      </p:sp>
    </p:spTree>
    <p:extLst>
      <p:ext uri="{BB962C8B-B14F-4D97-AF65-F5344CB8AC3E}">
        <p14:creationId xmlns:p14="http://schemas.microsoft.com/office/powerpoint/2010/main" val="63426392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Callisto</a:t>
            </a:r>
            <a:endParaRPr lang="en-US" sz="9600" dirty="0">
              <a:solidFill>
                <a:schemeClr val="bg1"/>
              </a:solidFill>
              <a:latin typeface="+mn-lt"/>
            </a:endParaRPr>
          </a:p>
        </p:txBody>
      </p:sp>
    </p:spTree>
    <p:extLst>
      <p:ext uri="{BB962C8B-B14F-4D97-AF65-F5344CB8AC3E}">
        <p14:creationId xmlns:p14="http://schemas.microsoft.com/office/powerpoint/2010/main" val="129661483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Inter </a:t>
            </a:r>
            <a:r>
              <a:rPr lang="en-US" sz="2400" dirty="0" err="1">
                <a:solidFill>
                  <a:srgbClr val="FFFFFF"/>
                </a:solidFill>
                <a:ea typeface="Times New Roman" panose="02020603050405020304" pitchFamily="18" charset="0"/>
                <a:cs typeface="Arial" panose="020B0604020202020204" pitchFamily="34" charset="0"/>
              </a:rPr>
              <a:t>hamadryadas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iaculatricemque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Dianam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Callisto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sacri</a:t>
            </a:r>
            <a:r>
              <a:rPr lang="en-US" sz="2400" dirty="0">
                <a:solidFill>
                  <a:srgbClr val="FFFFFF"/>
                </a:solidFill>
                <a:ea typeface="Times New Roman" panose="02020603050405020304" pitchFamily="18" charset="0"/>
                <a:cs typeface="Arial" panose="020B0604020202020204" pitchFamily="34" charset="0"/>
              </a:rPr>
              <a:t> pars </a:t>
            </a:r>
            <a:r>
              <a:rPr lang="en-US" sz="2400" dirty="0" err="1">
                <a:solidFill>
                  <a:srgbClr val="FFFFFF"/>
                </a:solidFill>
                <a:ea typeface="Times New Roman" panose="02020603050405020304" pitchFamily="18" charset="0"/>
                <a:cs typeface="Arial" panose="020B0604020202020204" pitchFamily="34" charset="0"/>
              </a:rPr>
              <a:t>fuit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chori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tangens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arcus</a:t>
            </a:r>
            <a:r>
              <a:rPr lang="en-US" sz="2400" dirty="0">
                <a:solidFill>
                  <a:srgbClr val="FFFFFF"/>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Quos </a:t>
            </a:r>
            <a:r>
              <a:rPr lang="en-US" sz="2400" i="1" dirty="0" err="1">
                <a:solidFill>
                  <a:srgbClr val="FFFF00"/>
                </a:solidFill>
                <a:ea typeface="Times New Roman" panose="02020603050405020304" pitchFamily="18" charset="0"/>
                <a:cs typeface="Arial" panose="020B0604020202020204" pitchFamily="34" charset="0"/>
              </a:rPr>
              <a:t>tangimus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arcus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meae</a:t>
            </a:r>
            <a:r>
              <a:rPr lang="en-US" sz="2400" i="1" dirty="0">
                <a:solidFill>
                  <a:srgbClr val="FFFF00"/>
                </a:solidFill>
                <a:ea typeface="Times New Roman" panose="02020603050405020304" pitchFamily="18" charset="0"/>
                <a:cs typeface="Arial" panose="020B0604020202020204" pitchFamily="34" charset="0"/>
              </a:rPr>
              <a:t> testes </a:t>
            </a:r>
            <a:r>
              <a:rPr lang="en-US" sz="2400" i="1" dirty="0" err="1">
                <a:solidFill>
                  <a:srgbClr val="FFFF00"/>
                </a:solidFill>
                <a:ea typeface="Times New Roman" panose="02020603050405020304" pitchFamily="18" charset="0"/>
                <a:cs typeface="Arial" panose="020B0604020202020204" pitchFamily="34" charset="0"/>
              </a:rPr>
              <a:t>virginitatis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4" y="4040922"/>
            <a:ext cx="11891321"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err="1" smtClean="0">
                <a:solidFill>
                  <a:srgbClr val="00B0F0"/>
                </a:solidFill>
              </a:rPr>
              <a:t>Temidden</a:t>
            </a:r>
            <a:r>
              <a:rPr lang="nl-NL" sz="2400" dirty="0" smtClean="0">
                <a:solidFill>
                  <a:srgbClr val="00B0F0"/>
                </a:solidFill>
              </a:rPr>
              <a:t> </a:t>
            </a:r>
            <a:r>
              <a:rPr lang="nl-NL" sz="2400" dirty="0">
                <a:solidFill>
                  <a:srgbClr val="00B0F0"/>
                </a:solidFill>
              </a:rPr>
              <a:t>van de boomnimfen en de speerwerpster Diana</a:t>
            </a:r>
          </a:p>
          <a:p>
            <a:pPr>
              <a:spcAft>
                <a:spcPts val="1000"/>
              </a:spcAft>
            </a:pPr>
            <a:r>
              <a:rPr lang="nl-NL" sz="2400" dirty="0" smtClean="0">
                <a:solidFill>
                  <a:srgbClr val="00B0F0"/>
                </a:solidFill>
              </a:rPr>
              <a:t>    was </a:t>
            </a:r>
            <a:r>
              <a:rPr lang="nl-NL" sz="2400" dirty="0">
                <a:solidFill>
                  <a:srgbClr val="00B0F0"/>
                </a:solidFill>
              </a:rPr>
              <a:t>Callisto één onderdeel van de heilige schare.</a:t>
            </a:r>
          </a:p>
          <a:p>
            <a:pPr>
              <a:spcAft>
                <a:spcPts val="1000"/>
              </a:spcAft>
            </a:pPr>
            <a:r>
              <a:rPr lang="nl-NL" sz="2400" dirty="0">
                <a:solidFill>
                  <a:srgbClr val="00B0F0"/>
                </a:solidFill>
              </a:rPr>
              <a:t>Zij sprak, terwijl ze de bogen/boog van de godin aanraakte: "Bogen/boog die wij aanraken,</a:t>
            </a:r>
          </a:p>
          <a:p>
            <a:pPr>
              <a:spcAft>
                <a:spcPts val="1000"/>
              </a:spcAft>
            </a:pPr>
            <a:r>
              <a:rPr lang="nl-NL" sz="2400" dirty="0" smtClean="0">
                <a:solidFill>
                  <a:srgbClr val="00B0F0"/>
                </a:solidFill>
              </a:rPr>
              <a:t>    wees(t</a:t>
            </a:r>
            <a:r>
              <a:rPr lang="nl-NL" sz="2400" dirty="0">
                <a:solidFill>
                  <a:srgbClr val="00B0F0"/>
                </a:solidFill>
              </a:rPr>
              <a:t>) getuige van mijn maagdelijkheid."</a:t>
            </a:r>
          </a:p>
        </p:txBody>
      </p:sp>
      <p:pic>
        <p:nvPicPr>
          <p:cNvPr id="15362" name="Picture 2" descr="http://www.grieksegids.nl/foto/mythologie/artem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359" y="998712"/>
            <a:ext cx="285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559916"/>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78  </a:t>
            </a:r>
            <a:br>
              <a:rPr lang="nl-NL" sz="3600" dirty="0" smtClean="0">
                <a:solidFill>
                  <a:srgbClr val="FF99FF"/>
                </a:solidFill>
              </a:rPr>
            </a:br>
            <a:r>
              <a:rPr lang="nl-NL" sz="3600" dirty="0" smtClean="0">
                <a:solidFill>
                  <a:srgbClr val="FF99FF"/>
                </a:solidFill>
              </a:rPr>
              <a:t>------</a:t>
            </a:r>
          </a:p>
          <a:p>
            <a:r>
              <a:rPr lang="nl-NL" sz="3200" dirty="0">
                <a:solidFill>
                  <a:schemeClr val="bg1"/>
                </a:solidFill>
              </a:rPr>
              <a:t>W</a:t>
            </a:r>
            <a:r>
              <a:rPr lang="nl-NL" sz="3200" dirty="0" smtClean="0">
                <a:solidFill>
                  <a:schemeClr val="bg1"/>
                </a:solidFill>
              </a:rPr>
              <a:t>aarom staan die regeltjes zo raar? Eén springt in, het ander niet.</a:t>
            </a:r>
          </a:p>
          <a:p>
            <a:endParaRPr lang="nl-NL" sz="3200" dirty="0">
              <a:solidFill>
                <a:srgbClr val="92D050"/>
              </a:solidFill>
            </a:endParaRPr>
          </a:p>
          <a:p>
            <a:r>
              <a:rPr lang="nl-NL" sz="3200" dirty="0" smtClean="0">
                <a:solidFill>
                  <a:srgbClr val="92D050"/>
                </a:solidFill>
              </a:rPr>
              <a:t>A	we hebben twee verschillende versmaten: dactylus en spondee</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oei, dat had niet gemoeten. Slordigheidje van De Hoon</a:t>
            </a:r>
          </a:p>
          <a:p>
            <a:endParaRPr lang="nl-NL" sz="3200" dirty="0">
              <a:solidFill>
                <a:srgbClr val="92D050"/>
              </a:solidFill>
            </a:endParaRPr>
          </a:p>
          <a:p>
            <a:r>
              <a:rPr lang="nl-NL" sz="3200" dirty="0" smtClean="0">
                <a:solidFill>
                  <a:srgbClr val="92D050"/>
                </a:solidFill>
              </a:rPr>
              <a:t>C	ach, dat ziet er weer eens wat anders uit</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een regel is hexameter, langer dus, de andere de pentameter</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419108826"/>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Cynthia </a:t>
            </a:r>
            <a:r>
              <a:rPr lang="en-US" sz="2400" dirty="0" err="1">
                <a:solidFill>
                  <a:srgbClr val="FFFFFF"/>
                </a:solidFill>
                <a:ea typeface="Times New Roman" panose="02020603050405020304" pitchFamily="18" charset="0"/>
                <a:cs typeface="Arial" panose="020B0604020202020204" pitchFamily="34" charset="0"/>
              </a:rPr>
              <a:t>laudavit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Promissa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que</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foedera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serva</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comitum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princeps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dirty="0">
                <a:solidFill>
                  <a:srgbClr val="FFFFFF"/>
                </a:solidFill>
                <a:ea typeface="Times New Roman" panose="02020603050405020304" pitchFamily="18" charset="0"/>
                <a:cs typeface="Arial" panose="020B0604020202020204" pitchFamily="34" charset="0"/>
              </a:rPr>
              <a:t>’ dixit ‘</a:t>
            </a:r>
            <a:r>
              <a:rPr lang="en-US" sz="2400" i="1" dirty="0" err="1">
                <a:solidFill>
                  <a:srgbClr val="FFFF00"/>
                </a:solidFill>
                <a:ea typeface="Times New Roman" panose="02020603050405020304" pitchFamily="18" charset="0"/>
                <a:cs typeface="Arial" panose="020B0604020202020204" pitchFamily="34" charset="0"/>
              </a:rPr>
              <a:t>eris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Foedera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servasset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a:t>
            </a:r>
            <a:r>
              <a:rPr lang="en-US" sz="2400" dirty="0">
                <a:solidFill>
                  <a:srgbClr val="FFFFFF"/>
                </a:solidFill>
                <a:ea typeface="Times New Roman" panose="02020603050405020304" pitchFamily="18" charset="0"/>
                <a:cs typeface="Arial" panose="020B0604020202020204" pitchFamily="34" charset="0"/>
              </a:rPr>
              <a:t> non </a:t>
            </a:r>
            <a:r>
              <a:rPr lang="en-US" sz="2400" dirty="0" err="1">
                <a:solidFill>
                  <a:srgbClr val="FFFFFF"/>
                </a:solidFill>
                <a:ea typeface="Times New Roman" panose="02020603050405020304" pitchFamily="18" charset="0"/>
                <a:cs typeface="Arial" panose="020B0604020202020204" pitchFamily="34" charset="0"/>
              </a:rPr>
              <a:t>formosa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fuisset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cavit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mortales</a:t>
            </a:r>
            <a:r>
              <a:rPr lang="en-US" sz="2400" dirty="0">
                <a:solidFill>
                  <a:srgbClr val="FFFFFF"/>
                </a:solidFill>
                <a:ea typeface="Times New Roman" panose="02020603050405020304" pitchFamily="18" charset="0"/>
                <a:cs typeface="Arial" panose="020B0604020202020204" pitchFamily="34" charset="0"/>
              </a:rPr>
              <a:t>, de </a:t>
            </a:r>
            <a:r>
              <a:rPr lang="en-US" sz="2400" dirty="0" err="1">
                <a:solidFill>
                  <a:srgbClr val="FFFFFF"/>
                </a:solidFill>
                <a:ea typeface="Times New Roman" panose="02020603050405020304" pitchFamily="18" charset="0"/>
                <a:cs typeface="Arial" panose="020B0604020202020204" pitchFamily="34" charset="0"/>
              </a:rPr>
              <a:t>Iove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crimen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habet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3807076"/>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Cynthia prees haar en sprak: "Aan de beloofde afspraak moet jij je houden,</a:t>
            </a:r>
          </a:p>
          <a:p>
            <a:pPr>
              <a:spcAft>
                <a:spcPts val="1000"/>
              </a:spcAft>
            </a:pPr>
            <a:r>
              <a:rPr lang="nl-NL" sz="2400" dirty="0" smtClean="0">
                <a:solidFill>
                  <a:srgbClr val="00B0F0"/>
                </a:solidFill>
              </a:rPr>
              <a:t>    en </a:t>
            </a:r>
            <a:r>
              <a:rPr lang="nl-NL" sz="2400" dirty="0">
                <a:solidFill>
                  <a:srgbClr val="00B0F0"/>
                </a:solidFill>
              </a:rPr>
              <a:t>jij zult de voornaamste van mijn metgezellinnen voor mij zijn."</a:t>
            </a:r>
          </a:p>
          <a:p>
            <a:pPr>
              <a:spcAft>
                <a:spcPts val="1000"/>
              </a:spcAft>
            </a:pPr>
            <a:r>
              <a:rPr lang="nl-NL" sz="2400" dirty="0" smtClean="0">
                <a:solidFill>
                  <a:srgbClr val="00B0F0"/>
                </a:solidFill>
              </a:rPr>
              <a:t>Ze </a:t>
            </a:r>
            <a:r>
              <a:rPr lang="nl-NL" sz="2400" dirty="0">
                <a:solidFill>
                  <a:srgbClr val="00B0F0"/>
                </a:solidFill>
              </a:rPr>
              <a:t>had zich aan de afspraken gehouden, als ze niet mooi geweest was:</a:t>
            </a:r>
          </a:p>
          <a:p>
            <a:pPr>
              <a:spcAft>
                <a:spcPts val="1000"/>
              </a:spcAft>
            </a:pPr>
            <a:r>
              <a:rPr lang="nl-NL" sz="2400" dirty="0" smtClean="0">
                <a:solidFill>
                  <a:srgbClr val="00B0F0"/>
                </a:solidFill>
              </a:rPr>
              <a:t>    ze </a:t>
            </a:r>
            <a:r>
              <a:rPr lang="nl-NL" sz="2400" dirty="0">
                <a:solidFill>
                  <a:srgbClr val="00B0F0"/>
                </a:solidFill>
              </a:rPr>
              <a:t>hoedde zich voor sterfelijken, (maar) vanwege Jupiter was zij schuldig.</a:t>
            </a:r>
          </a:p>
        </p:txBody>
      </p:sp>
    </p:spTree>
    <p:extLst>
      <p:ext uri="{BB962C8B-B14F-4D97-AF65-F5344CB8AC3E}">
        <p14:creationId xmlns:p14="http://schemas.microsoft.com/office/powerpoint/2010/main" val="3779755291"/>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79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stijlmiddel zien we bij “maar vanwege Jupiter was zij schuldig”?</a:t>
            </a:r>
          </a:p>
          <a:p>
            <a:endParaRPr lang="nl-NL" sz="3200" dirty="0">
              <a:solidFill>
                <a:srgbClr val="92D050"/>
              </a:solidFill>
            </a:endParaRPr>
          </a:p>
          <a:p>
            <a:r>
              <a:rPr lang="nl-NL" sz="3200" dirty="0" smtClean="0">
                <a:solidFill>
                  <a:srgbClr val="92D050"/>
                </a:solidFill>
              </a:rPr>
              <a:t>A	een eufemisme: haar escapade wordt niet cru verwoord</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een litotes: ze was natuurlijk helemaal niet schuldig, hij wel</a:t>
            </a:r>
          </a:p>
          <a:p>
            <a:endParaRPr lang="nl-NL" sz="3200" dirty="0">
              <a:solidFill>
                <a:srgbClr val="92D050"/>
              </a:solidFill>
            </a:endParaRPr>
          </a:p>
          <a:p>
            <a:r>
              <a:rPr lang="nl-NL" sz="3200" dirty="0" smtClean="0">
                <a:solidFill>
                  <a:srgbClr val="92D050"/>
                </a:solidFill>
              </a:rPr>
              <a:t>C	een metonymia: de naam van de god i.p.v. “overspel”</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een kruising van chiasme en pleonasme: het </a:t>
            </a:r>
            <a:r>
              <a:rPr lang="nl-NL" sz="3200" dirty="0" err="1" smtClean="0">
                <a:solidFill>
                  <a:srgbClr val="92D050"/>
                </a:solidFill>
              </a:rPr>
              <a:t>plechisme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388602887"/>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Mille </a:t>
            </a:r>
            <a:r>
              <a:rPr lang="en-US" sz="2400" dirty="0" err="1">
                <a:solidFill>
                  <a:srgbClr val="FFFFFF"/>
                </a:solidFill>
                <a:ea typeface="Times New Roman" panose="02020603050405020304" pitchFamily="18" charset="0"/>
                <a:cs typeface="Arial" panose="020B0604020202020204" pitchFamily="34" charset="0"/>
              </a:rPr>
              <a:t>feras</a:t>
            </a:r>
            <a:r>
              <a:rPr lang="en-US" sz="2400" dirty="0">
                <a:solidFill>
                  <a:srgbClr val="FFFFFF"/>
                </a:solidFill>
                <a:ea typeface="Times New Roman" panose="02020603050405020304" pitchFamily="18" charset="0"/>
                <a:cs typeface="Arial" panose="020B0604020202020204" pitchFamily="34" charset="0"/>
              </a:rPr>
              <a:t> Phoebe </a:t>
            </a:r>
            <a:r>
              <a:rPr lang="en-US" sz="2400" dirty="0" err="1">
                <a:solidFill>
                  <a:srgbClr val="FFFFFF"/>
                </a:solidFill>
                <a:ea typeface="Times New Roman" panose="02020603050405020304" pitchFamily="18" charset="0"/>
                <a:cs typeface="Arial" panose="020B0604020202020204" pitchFamily="34" charset="0"/>
              </a:rPr>
              <a:t>silvis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venata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redibat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aut</a:t>
            </a:r>
            <a:r>
              <a:rPr lang="en-US" sz="2400" dirty="0" smtClean="0">
                <a:solidFill>
                  <a:srgbClr val="FFFFFF"/>
                </a:solidFill>
                <a:ea typeface="Times New Roman" panose="02020603050405020304" pitchFamily="18" charset="0"/>
                <a:cs typeface="Arial" panose="020B0604020202020204" pitchFamily="34" charset="0"/>
              </a:rPr>
              <a:t> </a:t>
            </a:r>
            <a:r>
              <a:rPr lang="en-US" sz="2400" dirty="0">
                <a:solidFill>
                  <a:srgbClr val="FFFFFF"/>
                </a:solidFill>
                <a:ea typeface="Times New Roman" panose="02020603050405020304" pitchFamily="18" charset="0"/>
                <a:cs typeface="Arial" panose="020B0604020202020204" pitchFamily="34" charset="0"/>
              </a:rPr>
              <a:t>plus </a:t>
            </a:r>
            <a:r>
              <a:rPr lang="en-US" sz="2400" dirty="0" err="1">
                <a:solidFill>
                  <a:srgbClr val="FFFFFF"/>
                </a:solidFill>
                <a:ea typeface="Times New Roman" panose="02020603050405020304" pitchFamily="18" charset="0"/>
                <a:cs typeface="Arial" panose="020B0604020202020204" pitchFamily="34" charset="0"/>
              </a:rPr>
              <a:t>aut</a:t>
            </a:r>
            <a:r>
              <a:rPr lang="en-US" sz="2400" dirty="0">
                <a:solidFill>
                  <a:srgbClr val="FFFFFF"/>
                </a:solidFill>
                <a:ea typeface="Times New Roman" panose="02020603050405020304" pitchFamily="18" charset="0"/>
                <a:cs typeface="Arial" panose="020B0604020202020204" pitchFamily="34" charset="0"/>
              </a:rPr>
              <a:t> medium sole </a:t>
            </a:r>
            <a:r>
              <a:rPr lang="en-US" sz="2400" dirty="0" err="1">
                <a:solidFill>
                  <a:srgbClr val="FFFFFF"/>
                </a:solidFill>
                <a:ea typeface="Times New Roman" panose="02020603050405020304" pitchFamily="18" charset="0"/>
                <a:cs typeface="Arial" panose="020B0604020202020204" pitchFamily="34" charset="0"/>
              </a:rPr>
              <a:t>tenente</a:t>
            </a:r>
            <a:r>
              <a:rPr lang="en-US" sz="2400" dirty="0">
                <a:solidFill>
                  <a:srgbClr val="FFFFFF"/>
                </a:solidFill>
                <a:ea typeface="Times New Roman" panose="02020603050405020304" pitchFamily="18" charset="0"/>
                <a:cs typeface="Arial" panose="020B0604020202020204" pitchFamily="34" charset="0"/>
              </a:rPr>
              <a:t> diem</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ut </a:t>
            </a:r>
            <a:r>
              <a:rPr lang="nl-NL" sz="2400" dirty="0" err="1">
                <a:solidFill>
                  <a:srgbClr val="FFFFFF"/>
                </a:solidFill>
                <a:ea typeface="Times New Roman" panose="02020603050405020304" pitchFamily="18" charset="0"/>
                <a:cs typeface="Arial" panose="020B0604020202020204" pitchFamily="34" charset="0"/>
              </a:rPr>
              <a:t>tetigit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lucum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densa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niger</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ilice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lucus</a:t>
            </a:r>
            <a:r>
              <a:rPr lang="nl-NL"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   in medio </a:t>
            </a:r>
            <a:r>
              <a:rPr lang="nl-NL" sz="2400" dirty="0" err="1">
                <a:solidFill>
                  <a:srgbClr val="FFFFFF"/>
                </a:solidFill>
                <a:ea typeface="Times New Roman" panose="02020603050405020304" pitchFamily="18" charset="0"/>
                <a:cs typeface="Arial" panose="020B0604020202020204" pitchFamily="34" charset="0"/>
              </a:rPr>
              <a:t>gelidae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fons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erat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altus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aquae</a:t>
            </a:r>
            <a:r>
              <a:rPr lang="nl-NL"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3883279"/>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Na </a:t>
            </a:r>
            <a:r>
              <a:rPr lang="nl-NL" sz="2400" dirty="0">
                <a:solidFill>
                  <a:srgbClr val="00B0F0"/>
                </a:solidFill>
              </a:rPr>
              <a:t>in de bossen op duizend wilde dieren te hebben gejaagd keerde Phoebe terug</a:t>
            </a:r>
          </a:p>
          <a:p>
            <a:pPr>
              <a:spcAft>
                <a:spcPts val="1000"/>
              </a:spcAft>
            </a:pPr>
            <a:r>
              <a:rPr lang="nl-NL" sz="2400" dirty="0" smtClean="0">
                <a:solidFill>
                  <a:srgbClr val="00B0F0"/>
                </a:solidFill>
              </a:rPr>
              <a:t>    terwijl </a:t>
            </a:r>
            <a:r>
              <a:rPr lang="nl-NL" sz="2400" dirty="0">
                <a:solidFill>
                  <a:srgbClr val="00B0F0"/>
                </a:solidFill>
              </a:rPr>
              <a:t>de zon ofwel meer dan de helft van de dag ofwel de helft van de dag bereikte</a:t>
            </a:r>
            <a:r>
              <a:rPr lang="nl-NL" sz="2400" dirty="0" smtClean="0">
                <a:solidFill>
                  <a:srgbClr val="00B0F0"/>
                </a:solidFill>
              </a:rPr>
              <a:t>;</a:t>
            </a:r>
          </a:p>
          <a:p>
            <a:pPr>
              <a:spcAft>
                <a:spcPts val="1000"/>
              </a:spcAft>
            </a:pPr>
            <a:r>
              <a:rPr lang="nl-NL" sz="2400" dirty="0">
                <a:solidFill>
                  <a:srgbClr val="00B0F0"/>
                </a:solidFill>
              </a:rPr>
              <a:t>zodra zij het heilige woud betreden had (het woud was donker door </a:t>
            </a:r>
            <a:r>
              <a:rPr lang="nl-NL" sz="2400" dirty="0" err="1" smtClean="0">
                <a:solidFill>
                  <a:srgbClr val="00B0F0"/>
                </a:solidFill>
              </a:rPr>
              <a:t>dichtbebladerde</a:t>
            </a:r>
            <a:endParaRPr lang="nl-NL" sz="2400" dirty="0" smtClean="0">
              <a:solidFill>
                <a:srgbClr val="00B0F0"/>
              </a:solidFill>
            </a:endParaRPr>
          </a:p>
          <a:p>
            <a:pPr>
              <a:spcAft>
                <a:spcPts val="1000"/>
              </a:spcAft>
            </a:pPr>
            <a:r>
              <a:rPr lang="nl-NL" sz="2400" dirty="0" smtClean="0">
                <a:solidFill>
                  <a:srgbClr val="00B0F0"/>
                </a:solidFill>
              </a:rPr>
              <a:t>    steeneik(en</a:t>
            </a:r>
            <a:r>
              <a:rPr lang="nl-NL" sz="2400" dirty="0">
                <a:solidFill>
                  <a:srgbClr val="00B0F0"/>
                </a:solidFill>
              </a:rPr>
              <a:t>), in het midden was een diepe bron met ijskoud water),</a:t>
            </a:r>
          </a:p>
        </p:txBody>
      </p:sp>
      <p:pic>
        <p:nvPicPr>
          <p:cNvPr id="4098" name="Picture 2" descr="http://www.geschiedenisklas.nl/images/goden/dian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253" y="1394310"/>
            <a:ext cx="3403086" cy="2930236"/>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6299200" y="337752"/>
            <a:ext cx="5711565" cy="898916"/>
          </a:xfrm>
          <a:prstGeom prst="wedgeEllipseCallout">
            <a:avLst>
              <a:gd name="adj1" fmla="val -33123"/>
              <a:gd name="adj2" fmla="val 16627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dirty="0" err="1" smtClean="0"/>
              <a:t>Pfftt</a:t>
            </a:r>
            <a:r>
              <a:rPr lang="nl-NL" sz="2400" dirty="0" smtClean="0"/>
              <a:t>. Hè, hè, dat zit er ook weer op. FF relaxen in het water</a:t>
            </a:r>
            <a:endParaRPr lang="en-US" sz="2400" dirty="0"/>
          </a:p>
        </p:txBody>
      </p:sp>
    </p:spTree>
    <p:extLst>
      <p:ext uri="{BB962C8B-B14F-4D97-AF65-F5344CB8AC3E}">
        <p14:creationId xmlns:p14="http://schemas.microsoft.com/office/powerpoint/2010/main" val="331396008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is de opmerking over de zon niet toevallig?</a:t>
            </a:r>
          </a:p>
          <a:p>
            <a:endParaRPr lang="nl-NL" sz="3200" dirty="0">
              <a:solidFill>
                <a:srgbClr val="92D050"/>
              </a:solidFill>
            </a:endParaRPr>
          </a:p>
          <a:p>
            <a:r>
              <a:rPr lang="nl-NL" sz="3200" dirty="0" smtClean="0">
                <a:solidFill>
                  <a:srgbClr val="92D050"/>
                </a:solidFill>
              </a:rPr>
              <a:t>A	dat accentueert het verteltempo dat erg laag, bijna loom is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Diana wordt hier Phoebe genoemd: de zon!</a:t>
            </a:r>
          </a:p>
          <a:p>
            <a:endParaRPr lang="nl-NL" sz="3200" dirty="0">
              <a:solidFill>
                <a:srgbClr val="92D050"/>
              </a:solidFill>
            </a:endParaRPr>
          </a:p>
          <a:p>
            <a:r>
              <a:rPr lang="nl-NL" sz="3200" dirty="0" smtClean="0">
                <a:solidFill>
                  <a:srgbClr val="92D050"/>
                </a:solidFill>
              </a:rPr>
              <a:t>C	het geeft keurig een moment van de dag weer</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baden in koud bronwater is niet zo gek bij die hitte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70107062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a:t>
            </a:r>
            <a:r>
              <a:rPr lang="en-US" sz="2400" i="1" dirty="0">
                <a:solidFill>
                  <a:srgbClr val="FFFFFF"/>
                </a:solidFill>
                <a:ea typeface="Times New Roman" panose="02020603050405020304" pitchFamily="18" charset="0"/>
                <a:cs typeface="Arial" panose="020B0604020202020204" pitchFamily="34" charset="0"/>
              </a:rPr>
              <a:t>Hic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in </a:t>
            </a:r>
            <a:r>
              <a:rPr lang="en-US" sz="2400" i="1" dirty="0" err="1">
                <a:solidFill>
                  <a:srgbClr val="FFFF00"/>
                </a:solidFill>
                <a:ea typeface="Times New Roman" panose="02020603050405020304" pitchFamily="18" charset="0"/>
                <a:cs typeface="Arial" panose="020B0604020202020204" pitchFamily="34" charset="0"/>
              </a:rPr>
              <a:t>silva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virgo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Tegeaea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lavemur</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erubuit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falso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virginis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sono</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Dixerat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nymphis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Nymphae</a:t>
            </a:r>
            <a:r>
              <a:rPr lang="en-US" sz="2400" dirty="0">
                <a:solidFill>
                  <a:srgbClr val="FFFFFF"/>
                </a:solidFill>
                <a:ea typeface="Times New Roman" panose="02020603050405020304" pitchFamily="18" charset="0"/>
                <a:cs typeface="Arial" panose="020B0604020202020204" pitchFamily="34" charset="0"/>
              </a:rPr>
              <a:t> velamina </a:t>
            </a:r>
            <a:r>
              <a:rPr lang="en-US" sz="2400" dirty="0" err="1">
                <a:solidFill>
                  <a:srgbClr val="FFFFFF"/>
                </a:solidFill>
                <a:ea typeface="Times New Roman" panose="02020603050405020304" pitchFamily="18" charset="0"/>
                <a:cs typeface="Arial" panose="020B0604020202020204" pitchFamily="34" charset="0"/>
              </a:rPr>
              <a:t>ponunt</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hanc</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pudet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tardae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dat</a:t>
            </a:r>
            <a:r>
              <a:rPr lang="en-US" sz="2400" dirty="0">
                <a:solidFill>
                  <a:srgbClr val="FFFFFF"/>
                </a:solidFill>
                <a:ea typeface="Times New Roman" panose="02020603050405020304" pitchFamily="18" charset="0"/>
                <a:cs typeface="Arial" panose="020B0604020202020204" pitchFamily="34" charset="0"/>
              </a:rPr>
              <a:t> mala </a:t>
            </a:r>
            <a:r>
              <a:rPr lang="en-US" sz="2400" dirty="0" err="1">
                <a:solidFill>
                  <a:srgbClr val="FFFFFF"/>
                </a:solidFill>
                <a:ea typeface="Times New Roman" panose="02020603050405020304" pitchFamily="18" charset="0"/>
                <a:cs typeface="Arial" panose="020B0604020202020204" pitchFamily="34" charset="0"/>
              </a:rPr>
              <a:t>signa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morae</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7845" y="3864741"/>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sprak </a:t>
            </a:r>
            <a:r>
              <a:rPr lang="nl-NL" sz="2400" dirty="0">
                <a:solidFill>
                  <a:srgbClr val="00B0F0"/>
                </a:solidFill>
              </a:rPr>
              <a:t>zij: "Laten wij ons hier, maagd uit </a:t>
            </a:r>
            <a:r>
              <a:rPr lang="nl-NL" sz="2400" dirty="0" err="1">
                <a:solidFill>
                  <a:srgbClr val="00B0F0"/>
                </a:solidFill>
              </a:rPr>
              <a:t>Tegea</a:t>
            </a:r>
            <a:r>
              <a:rPr lang="nl-NL" sz="2400" dirty="0">
                <a:solidFill>
                  <a:srgbClr val="00B0F0"/>
                </a:solidFill>
              </a:rPr>
              <a:t>, in het bos wassen";</a:t>
            </a:r>
          </a:p>
          <a:p>
            <a:pPr>
              <a:spcAft>
                <a:spcPts val="1000"/>
              </a:spcAft>
            </a:pPr>
            <a:r>
              <a:rPr lang="nl-NL" sz="2400" dirty="0" smtClean="0">
                <a:solidFill>
                  <a:srgbClr val="00B0F0"/>
                </a:solidFill>
              </a:rPr>
              <a:t>    zij </a:t>
            </a:r>
            <a:r>
              <a:rPr lang="nl-NL" sz="2400" dirty="0">
                <a:solidFill>
                  <a:srgbClr val="00B0F0"/>
                </a:solidFill>
              </a:rPr>
              <a:t>bloosde door de onterechte uitspraak/kwalificatie (van) maagd.</a:t>
            </a:r>
          </a:p>
          <a:p>
            <a:pPr>
              <a:spcAft>
                <a:spcPts val="1000"/>
              </a:spcAft>
            </a:pPr>
            <a:r>
              <a:rPr lang="nl-NL" sz="2400" dirty="0">
                <a:solidFill>
                  <a:srgbClr val="00B0F0"/>
                </a:solidFill>
              </a:rPr>
              <a:t>Ze had het ook tegen de nimfen gezegd. De nimfen doen hun kleding uit;</a:t>
            </a:r>
          </a:p>
          <a:p>
            <a:pPr>
              <a:spcAft>
                <a:spcPts val="1000"/>
              </a:spcAft>
            </a:pPr>
            <a:r>
              <a:rPr lang="nl-NL" sz="2400" dirty="0" smtClean="0">
                <a:solidFill>
                  <a:srgbClr val="00B0F0"/>
                </a:solidFill>
              </a:rPr>
              <a:t>    deze </a:t>
            </a:r>
            <a:r>
              <a:rPr lang="nl-NL" sz="2400" dirty="0">
                <a:solidFill>
                  <a:srgbClr val="00B0F0"/>
                </a:solidFill>
              </a:rPr>
              <a:t>schaamt zich, en ze maakt zich verdacht door haar langzame uitstel.</a:t>
            </a:r>
          </a:p>
        </p:txBody>
      </p:sp>
      <p:pic>
        <p:nvPicPr>
          <p:cNvPr id="6146" name="Picture 2" descr="http://0.tqn.com/d/ancienthistory/1/0/V/R/3/guesswh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720" y="550719"/>
            <a:ext cx="2772352" cy="283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4147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269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Diana noemt Callisto “maagd van </a:t>
            </a:r>
            <a:r>
              <a:rPr lang="nl-NL" sz="3200" dirty="0" err="1" smtClean="0">
                <a:solidFill>
                  <a:schemeClr val="bg1"/>
                </a:solidFill>
              </a:rPr>
              <a:t>Tegea</a:t>
            </a:r>
            <a:r>
              <a:rPr lang="nl-NL" sz="3200" dirty="0" smtClean="0">
                <a:solidFill>
                  <a:schemeClr val="bg1"/>
                </a:solidFill>
              </a:rPr>
              <a:t>”. Een voorbeeld van …?</a:t>
            </a:r>
          </a:p>
          <a:p>
            <a:endParaRPr lang="nl-NL" sz="3200" dirty="0">
              <a:solidFill>
                <a:srgbClr val="92D050"/>
              </a:solidFill>
            </a:endParaRPr>
          </a:p>
          <a:p>
            <a:r>
              <a:rPr lang="nl-NL" sz="3200" dirty="0" smtClean="0">
                <a:solidFill>
                  <a:srgbClr val="92D050"/>
                </a:solidFill>
              </a:rPr>
              <a:t>A	óf dramatische ironie óf gewone ironie</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hengelen naar haar verondersteld maagdelijke status</a:t>
            </a:r>
          </a:p>
          <a:p>
            <a:endParaRPr lang="nl-NL" sz="3200" dirty="0">
              <a:solidFill>
                <a:srgbClr val="92D050"/>
              </a:solidFill>
            </a:endParaRPr>
          </a:p>
          <a:p>
            <a:r>
              <a:rPr lang="nl-NL" sz="3200" dirty="0" smtClean="0">
                <a:solidFill>
                  <a:srgbClr val="92D050"/>
                </a:solidFill>
              </a:rPr>
              <a:t>C	A is goed, maar B is beter</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  en B  zijn allebei volstrekte onzin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7170515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werken (o.a.)</a:t>
            </a:r>
            <a:r>
              <a:rPr lang="nl-NL" sz="4800" dirty="0" smtClean="0">
                <a:solidFill>
                  <a:schemeClr val="accent4">
                    <a:lumMod val="60000"/>
                    <a:lumOff val="40000"/>
                  </a:schemeClr>
                </a:solidFill>
                <a:latin typeface="+mn-lt"/>
              </a:rPr>
              <a:t>: </a:t>
            </a:r>
            <a:r>
              <a:rPr lang="nl-NL" sz="4800" dirty="0" err="1" smtClean="0">
                <a:solidFill>
                  <a:schemeClr val="accent4">
                    <a:lumMod val="60000"/>
                    <a:lumOff val="40000"/>
                  </a:schemeClr>
                </a:solidFill>
                <a:latin typeface="+mn-lt"/>
              </a:rPr>
              <a:t>Metamorphoses</a:t>
            </a:r>
            <a:r>
              <a:rPr lang="nl-NL" sz="4800" dirty="0" smtClean="0">
                <a:solidFill>
                  <a:schemeClr val="accent4">
                    <a:lumMod val="60000"/>
                    <a:lumOff val="40000"/>
                  </a:schemeClr>
                </a:solidFill>
                <a:latin typeface="+mn-lt"/>
              </a:rPr>
              <a:t> &amp; </a:t>
            </a:r>
            <a:r>
              <a:rPr lang="nl-NL" sz="4800" dirty="0" err="1" smtClean="0">
                <a:solidFill>
                  <a:schemeClr val="accent4">
                    <a:lumMod val="60000"/>
                    <a:lumOff val="40000"/>
                  </a:schemeClr>
                </a:solidFill>
                <a:latin typeface="+mn-lt"/>
              </a:rPr>
              <a:t>Fasti</a:t>
            </a:r>
            <a:endParaRPr lang="en-US" sz="4800" dirty="0">
              <a:solidFill>
                <a:schemeClr val="accent4">
                  <a:lumMod val="60000"/>
                  <a:lumOff val="40000"/>
                </a:schemeClr>
              </a:solidFill>
              <a:latin typeface="+mn-lt"/>
            </a:endParaRPr>
          </a:p>
        </p:txBody>
      </p:sp>
      <p:sp>
        <p:nvSpPr>
          <p:cNvPr id="9" name="Titel 1"/>
          <p:cNvSpPr txBox="1">
            <a:spLocks/>
          </p:cNvSpPr>
          <p:nvPr/>
        </p:nvSpPr>
        <p:spPr>
          <a:xfrm>
            <a:off x="168875" y="2019300"/>
            <a:ext cx="11832625" cy="455595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000"/>
              </a:spcAft>
            </a:pPr>
            <a:r>
              <a:rPr lang="nl-NL" sz="3600" dirty="0" err="1" smtClean="0">
                <a:solidFill>
                  <a:schemeClr val="accent4">
                    <a:lumMod val="60000"/>
                    <a:lumOff val="40000"/>
                  </a:schemeClr>
                </a:solidFill>
                <a:latin typeface="+mn-lt"/>
              </a:rPr>
              <a:t>Metamorphoses</a:t>
            </a:r>
            <a:r>
              <a:rPr lang="nl-NL" sz="3600" dirty="0" smtClean="0">
                <a:solidFill>
                  <a:schemeClr val="accent4">
                    <a:lumMod val="60000"/>
                    <a:lumOff val="40000"/>
                  </a:schemeClr>
                </a:solidFill>
                <a:latin typeface="+mn-lt"/>
              </a:rPr>
              <a:t> </a:t>
            </a:r>
            <a:r>
              <a:rPr lang="nl-NL" sz="3600" dirty="0" smtClean="0">
                <a:solidFill>
                  <a:schemeClr val="bg1"/>
                </a:solidFill>
                <a:latin typeface="+mn-lt"/>
              </a:rPr>
              <a:t>vallen uiteen in verhalen over</a:t>
            </a:r>
          </a:p>
          <a:p>
            <a:pPr marL="571500" indent="-571500">
              <a:spcAft>
                <a:spcPts val="1000"/>
              </a:spcAft>
              <a:buFont typeface="Wingdings" panose="05000000000000000000" pitchFamily="2" charset="2"/>
              <a:buChar char="q"/>
            </a:pPr>
            <a:r>
              <a:rPr lang="nl-NL" sz="2800" dirty="0" smtClean="0">
                <a:solidFill>
                  <a:schemeClr val="bg1"/>
                </a:solidFill>
                <a:latin typeface="+mn-lt"/>
              </a:rPr>
              <a:t>het ontstaan kosmos, de tijdperken, de zondvloed</a:t>
            </a:r>
          </a:p>
          <a:p>
            <a:pPr marL="571500" indent="-571500">
              <a:spcAft>
                <a:spcPts val="1000"/>
              </a:spcAft>
              <a:buFont typeface="Wingdings" panose="05000000000000000000" pitchFamily="2" charset="2"/>
              <a:buChar char="q"/>
            </a:pPr>
            <a:r>
              <a:rPr lang="nl-NL" sz="2800" dirty="0" smtClean="0">
                <a:solidFill>
                  <a:schemeClr val="bg1"/>
                </a:solidFill>
                <a:latin typeface="+mn-lt"/>
              </a:rPr>
              <a:t>de goden </a:t>
            </a:r>
          </a:p>
          <a:p>
            <a:pPr marL="571500" indent="-571500">
              <a:spcAft>
                <a:spcPts val="1000"/>
              </a:spcAft>
              <a:buFont typeface="Wingdings" panose="05000000000000000000" pitchFamily="2" charset="2"/>
              <a:buChar char="q"/>
            </a:pPr>
            <a:r>
              <a:rPr lang="nl-NL" sz="2800" dirty="0" smtClean="0">
                <a:solidFill>
                  <a:schemeClr val="bg1"/>
                </a:solidFill>
                <a:latin typeface="+mn-lt"/>
              </a:rPr>
              <a:t>helden, stervelingen annex goden (Orpheuscyclus)</a:t>
            </a:r>
          </a:p>
          <a:p>
            <a:pPr marL="571500" indent="-571500">
              <a:spcAft>
                <a:spcPts val="1000"/>
              </a:spcAft>
              <a:buFont typeface="Wingdings" panose="05000000000000000000" pitchFamily="2" charset="2"/>
              <a:buChar char="q"/>
            </a:pPr>
            <a:r>
              <a:rPr lang="nl-NL" sz="2800" dirty="0" smtClean="0">
                <a:solidFill>
                  <a:schemeClr val="bg1"/>
                </a:solidFill>
                <a:latin typeface="+mn-lt"/>
              </a:rPr>
              <a:t>historische achtergrond (Aeneas, Trojecyclus)</a:t>
            </a:r>
          </a:p>
          <a:p>
            <a:pPr>
              <a:spcAft>
                <a:spcPts val="1000"/>
              </a:spcAft>
            </a:pPr>
            <a:endParaRPr lang="nl-NL" sz="3600" dirty="0" smtClean="0">
              <a:solidFill>
                <a:schemeClr val="bg1"/>
              </a:solidFill>
              <a:latin typeface="+mn-lt"/>
            </a:endParaRPr>
          </a:p>
          <a:p>
            <a:pPr>
              <a:spcAft>
                <a:spcPts val="1000"/>
              </a:spcAft>
            </a:pPr>
            <a:r>
              <a:rPr lang="nl-NL" sz="3600" dirty="0" err="1" smtClean="0">
                <a:solidFill>
                  <a:schemeClr val="accent4">
                    <a:lumMod val="60000"/>
                    <a:lumOff val="40000"/>
                  </a:schemeClr>
                </a:solidFill>
                <a:latin typeface="+mn-lt"/>
              </a:rPr>
              <a:t>Fasti</a:t>
            </a:r>
            <a:r>
              <a:rPr lang="nl-NL" sz="3600" dirty="0" smtClean="0">
                <a:solidFill>
                  <a:schemeClr val="bg1"/>
                </a:solidFill>
                <a:latin typeface="+mn-lt"/>
              </a:rPr>
              <a:t>: </a:t>
            </a:r>
            <a:r>
              <a:rPr lang="nl-NL" sz="2800" dirty="0" err="1" smtClean="0">
                <a:solidFill>
                  <a:schemeClr val="bg1"/>
                </a:solidFill>
                <a:latin typeface="+mn-lt"/>
              </a:rPr>
              <a:t>aetiologisch</a:t>
            </a:r>
            <a:r>
              <a:rPr lang="nl-NL" sz="2800" dirty="0" smtClean="0">
                <a:solidFill>
                  <a:schemeClr val="bg1"/>
                </a:solidFill>
                <a:latin typeface="+mn-lt"/>
              </a:rPr>
              <a:t> – 6 maanden/boeken bewaard – eerst voor Augustus, later voor </a:t>
            </a:r>
            <a:r>
              <a:rPr lang="nl-NL" sz="2800" dirty="0" err="1" smtClean="0">
                <a:solidFill>
                  <a:schemeClr val="bg1"/>
                </a:solidFill>
                <a:latin typeface="+mn-lt"/>
              </a:rPr>
              <a:t>Germanicus</a:t>
            </a:r>
            <a:endParaRPr lang="nl-NL" sz="3600" dirty="0">
              <a:solidFill>
                <a:schemeClr val="bg1"/>
              </a:solidFill>
              <a:latin typeface="+mn-lt"/>
            </a:endParaRPr>
          </a:p>
          <a:p>
            <a:endParaRPr lang="nl-NL" sz="3600" dirty="0" smtClean="0">
              <a:solidFill>
                <a:schemeClr val="bg1"/>
              </a:solidFill>
              <a:latin typeface="+mn-lt"/>
            </a:endParaRPr>
          </a:p>
          <a:p>
            <a:endParaRPr lang="en-US" sz="3600" dirty="0">
              <a:solidFill>
                <a:schemeClr val="bg1"/>
              </a:solidFill>
              <a:latin typeface="+mn-lt"/>
            </a:endParaRPr>
          </a:p>
        </p:txBody>
      </p:sp>
    </p:spTree>
    <p:extLst>
      <p:ext uri="{BB962C8B-B14F-4D97-AF65-F5344CB8AC3E}">
        <p14:creationId xmlns:p14="http://schemas.microsoft.com/office/powerpoint/2010/main" val="18768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200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Exuerat</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tunicas</a:t>
            </a:r>
            <a:r>
              <a:rPr lang="en-US" sz="2400" dirty="0">
                <a:solidFill>
                  <a:srgbClr val="FFFFFF"/>
                </a:solidFill>
                <a:ea typeface="Times New Roman" panose="02020603050405020304" pitchFamily="18" charset="0"/>
                <a:cs typeface="Arial" panose="020B0604020202020204" pitchFamily="34" charset="0"/>
              </a:rPr>
              <a:t>; uteri </a:t>
            </a:r>
            <a:r>
              <a:rPr lang="en-US" sz="2400" dirty="0" err="1">
                <a:solidFill>
                  <a:srgbClr val="FFFFFF"/>
                </a:solidFill>
                <a:ea typeface="Times New Roman" panose="02020603050405020304" pitchFamily="18" charset="0"/>
                <a:cs typeface="Arial" panose="020B0604020202020204" pitchFamily="34" charset="0"/>
              </a:rPr>
              <a:t>manifesta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tumore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proditur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indicio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ponderis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ipsa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suo</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Cui </a:t>
            </a:r>
            <a:r>
              <a:rPr lang="en-US" sz="2400" dirty="0" err="1">
                <a:solidFill>
                  <a:srgbClr val="FFFFFF"/>
                </a:solidFill>
                <a:ea typeface="Times New Roman" panose="02020603050405020304" pitchFamily="18" charset="0"/>
                <a:cs typeface="Arial" panose="020B0604020202020204" pitchFamily="34" charset="0"/>
              </a:rPr>
              <a:t>dea</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Virgineos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periura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Lycaoni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coetus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desere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castas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pollue</a:t>
            </a:r>
            <a:r>
              <a:rPr lang="en-US" sz="2400" dirty="0">
                <a:solidFill>
                  <a:srgbClr val="FFFFFF"/>
                </a:solidFill>
                <a:ea typeface="Times New Roman" panose="02020603050405020304" pitchFamily="18" charset="0"/>
                <a:cs typeface="Arial" panose="020B0604020202020204" pitchFamily="34" charset="0"/>
              </a:rPr>
              <a:t>’ dixit ‘</a:t>
            </a:r>
            <a:r>
              <a:rPr lang="en-US" sz="2400" i="1" dirty="0" err="1">
                <a:solidFill>
                  <a:srgbClr val="FFFF00"/>
                </a:solidFill>
                <a:ea typeface="Times New Roman" panose="02020603050405020304" pitchFamily="18" charset="0"/>
                <a:cs typeface="Arial" panose="020B0604020202020204" pitchFamily="34" charset="0"/>
              </a:rPr>
              <a:t>aquas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2697" y="4040922"/>
            <a:ext cx="11866606"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Ze </a:t>
            </a:r>
            <a:r>
              <a:rPr lang="nl-NL" sz="2400" dirty="0">
                <a:solidFill>
                  <a:srgbClr val="00B0F0"/>
                </a:solidFill>
              </a:rPr>
              <a:t>had haar tunieken uitgedaan; duidelijk schuldig door de zwelling van haar buik</a:t>
            </a:r>
          </a:p>
          <a:p>
            <a:pPr>
              <a:spcAft>
                <a:spcPts val="1000"/>
              </a:spcAft>
            </a:pPr>
            <a:r>
              <a:rPr lang="nl-NL" sz="2400" dirty="0" smtClean="0">
                <a:solidFill>
                  <a:srgbClr val="00B0F0"/>
                </a:solidFill>
              </a:rPr>
              <a:t>    wordt </a:t>
            </a:r>
            <a:r>
              <a:rPr lang="nl-NL" sz="2400" dirty="0">
                <a:solidFill>
                  <a:srgbClr val="00B0F0"/>
                </a:solidFill>
              </a:rPr>
              <a:t>zij zelf verraden door haar eigen bewijs van haar gewicht/zwangerschap.</a:t>
            </a:r>
          </a:p>
          <a:p>
            <a:pPr>
              <a:spcAft>
                <a:spcPts val="1000"/>
              </a:spcAft>
            </a:pPr>
            <a:r>
              <a:rPr lang="nl-NL" sz="2400" dirty="0">
                <a:solidFill>
                  <a:srgbClr val="00B0F0"/>
                </a:solidFill>
              </a:rPr>
              <a:t>Tegen haar sprak de godin: "Meinedige </a:t>
            </a:r>
            <a:r>
              <a:rPr lang="nl-NL" sz="2400" dirty="0" err="1">
                <a:solidFill>
                  <a:srgbClr val="00B0F0"/>
                </a:solidFill>
              </a:rPr>
              <a:t>Lycaonis</a:t>
            </a:r>
            <a:r>
              <a:rPr lang="nl-NL" sz="2400" dirty="0">
                <a:solidFill>
                  <a:srgbClr val="00B0F0"/>
                </a:solidFill>
              </a:rPr>
              <a:t>, verlaat het maagdengezelschap</a:t>
            </a:r>
          </a:p>
          <a:p>
            <a:pPr>
              <a:spcAft>
                <a:spcPts val="1000"/>
              </a:spcAft>
            </a:pPr>
            <a:r>
              <a:rPr lang="nl-NL" sz="2400" dirty="0" smtClean="0">
                <a:solidFill>
                  <a:srgbClr val="00B0F0"/>
                </a:solidFill>
              </a:rPr>
              <a:t>    en </a:t>
            </a:r>
            <a:r>
              <a:rPr lang="nl-NL" sz="2400" dirty="0">
                <a:solidFill>
                  <a:srgbClr val="00B0F0"/>
                </a:solidFill>
              </a:rPr>
              <a:t>ontwijd/bezoedel het gewijde water niet."</a:t>
            </a:r>
          </a:p>
        </p:txBody>
      </p:sp>
    </p:spTree>
    <p:extLst>
      <p:ext uri="{BB962C8B-B14F-4D97-AF65-F5344CB8AC3E}">
        <p14:creationId xmlns:p14="http://schemas.microsoft.com/office/powerpoint/2010/main" val="829923287"/>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Luna </a:t>
            </a:r>
            <a:r>
              <a:rPr lang="en-US" sz="2400" dirty="0" err="1">
                <a:solidFill>
                  <a:srgbClr val="FFFFFF"/>
                </a:solidFill>
                <a:ea typeface="Times New Roman" panose="02020603050405020304" pitchFamily="18" charset="0"/>
                <a:cs typeface="Arial" panose="020B0604020202020204" pitchFamily="34" charset="0"/>
              </a:rPr>
              <a:t>novum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decies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implerat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cornibus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orbem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quae </a:t>
            </a:r>
            <a:r>
              <a:rPr lang="en-US" sz="2400" dirty="0" err="1">
                <a:solidFill>
                  <a:srgbClr val="FFFFFF"/>
                </a:solidFill>
                <a:ea typeface="Times New Roman" panose="02020603050405020304" pitchFamily="18" charset="0"/>
                <a:cs typeface="Arial" panose="020B0604020202020204" pitchFamily="34" charset="0"/>
              </a:rPr>
              <a:t>fuerat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virgo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credita</a:t>
            </a:r>
            <a:r>
              <a:rPr lang="en-US" sz="2400" dirty="0">
                <a:solidFill>
                  <a:srgbClr val="FFFFFF"/>
                </a:solidFill>
                <a:ea typeface="Times New Roman" panose="02020603050405020304" pitchFamily="18" charset="0"/>
                <a:cs typeface="Arial" panose="020B0604020202020204" pitchFamily="34" charset="0"/>
              </a:rPr>
              <a:t>, mater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Laesa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furit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Iuno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formam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mutatque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puellae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quid </a:t>
            </a:r>
            <a:r>
              <a:rPr lang="en-US" sz="2400" dirty="0" err="1">
                <a:solidFill>
                  <a:srgbClr val="FFFFFF"/>
                </a:solidFill>
                <a:ea typeface="Times New Roman" panose="02020603050405020304" pitchFamily="18" charset="0"/>
                <a:cs typeface="Arial" panose="020B0604020202020204" pitchFamily="34" charset="0"/>
              </a:rPr>
              <a:t>facis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Invito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pectore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passa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Iovem</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59607" y="3872979"/>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De </a:t>
            </a:r>
            <a:r>
              <a:rPr lang="nl-NL" sz="2400" dirty="0">
                <a:solidFill>
                  <a:srgbClr val="00B0F0"/>
                </a:solidFill>
              </a:rPr>
              <a:t>maan had tienmaal met haar horens een nieuwe cirkel gevuld:</a:t>
            </a:r>
          </a:p>
          <a:p>
            <a:pPr>
              <a:spcAft>
                <a:spcPts val="1000"/>
              </a:spcAft>
            </a:pPr>
            <a:r>
              <a:rPr lang="nl-NL" sz="2400" dirty="0" smtClean="0">
                <a:solidFill>
                  <a:srgbClr val="00B0F0"/>
                </a:solidFill>
              </a:rPr>
              <a:t>    zij </a:t>
            </a:r>
            <a:r>
              <a:rPr lang="nl-NL" sz="2400" dirty="0">
                <a:solidFill>
                  <a:srgbClr val="00B0F0"/>
                </a:solidFill>
              </a:rPr>
              <a:t>die geloofd was als maagd/van wie men geloofd had dat zij maagd was, was moeder.</a:t>
            </a:r>
          </a:p>
          <a:p>
            <a:pPr>
              <a:spcAft>
                <a:spcPts val="1000"/>
              </a:spcAft>
            </a:pPr>
            <a:r>
              <a:rPr lang="nl-NL" sz="2400" dirty="0">
                <a:solidFill>
                  <a:srgbClr val="00B0F0"/>
                </a:solidFill>
              </a:rPr>
              <a:t>Beledigd gaat Juno tekeer, en ze verandert het uiterlijk van het meisje:</a:t>
            </a:r>
          </a:p>
          <a:p>
            <a:pPr>
              <a:spcAft>
                <a:spcPts val="1000"/>
              </a:spcAft>
            </a:pPr>
            <a:r>
              <a:rPr lang="nl-NL" sz="2400" dirty="0" smtClean="0">
                <a:solidFill>
                  <a:srgbClr val="00B0F0"/>
                </a:solidFill>
              </a:rPr>
              <a:t>    wat </a:t>
            </a:r>
            <a:r>
              <a:rPr lang="nl-NL" sz="2400" dirty="0">
                <a:solidFill>
                  <a:srgbClr val="00B0F0"/>
                </a:solidFill>
              </a:rPr>
              <a:t>doe je? Zonder dat haar hart het wilde heeft zij Jupiter geduld/verdragen.</a:t>
            </a:r>
          </a:p>
        </p:txBody>
      </p:sp>
      <p:pic>
        <p:nvPicPr>
          <p:cNvPr id="8194" name="Picture 2" descr="http://www.geschiedenisklas.nl/images/goden/jun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594" y="709118"/>
            <a:ext cx="3387790" cy="3536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2096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lag het verteltempo in voorgaande passage?</a:t>
            </a:r>
          </a:p>
          <a:p>
            <a:endParaRPr lang="nl-NL" sz="3200" dirty="0">
              <a:solidFill>
                <a:srgbClr val="92D050"/>
              </a:solidFill>
            </a:endParaRPr>
          </a:p>
          <a:p>
            <a:r>
              <a:rPr lang="nl-NL" sz="3200" dirty="0" smtClean="0">
                <a:solidFill>
                  <a:srgbClr val="92D050"/>
                </a:solidFill>
              </a:rPr>
              <a:t>A	nogal laag: verteltijd &lt; vertelde tijd </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beetje hoger dan eerst: Callisto was moeder geworden</a:t>
            </a:r>
          </a:p>
          <a:p>
            <a:endParaRPr lang="nl-NL" sz="3200" dirty="0">
              <a:solidFill>
                <a:srgbClr val="92D050"/>
              </a:solidFill>
            </a:endParaRPr>
          </a:p>
          <a:p>
            <a:r>
              <a:rPr lang="nl-NL" sz="3200" dirty="0" smtClean="0">
                <a:solidFill>
                  <a:srgbClr val="92D050"/>
                </a:solidFill>
              </a:rPr>
              <a:t>C	gigantisch hoog: er worden maanden overgeslagen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het is directe rede: Ovidius vertelt dit letterlijk zo</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88307097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Bij welke tekst hadden we net een voorbeeld van </a:t>
            </a:r>
            <a:r>
              <a:rPr lang="nl-NL" sz="3200" dirty="0" err="1" smtClean="0">
                <a:solidFill>
                  <a:schemeClr val="bg1"/>
                </a:solidFill>
              </a:rPr>
              <a:t>apostrofe</a:t>
            </a:r>
            <a:r>
              <a:rPr lang="nl-NL" sz="3200" dirty="0" smtClean="0">
                <a:solidFill>
                  <a:schemeClr val="bg1"/>
                </a:solidFill>
              </a:rPr>
              <a:t>?</a:t>
            </a:r>
          </a:p>
          <a:p>
            <a:endParaRPr lang="nl-NL" sz="3200" dirty="0">
              <a:solidFill>
                <a:srgbClr val="92D050"/>
              </a:solidFill>
            </a:endParaRPr>
          </a:p>
          <a:p>
            <a:r>
              <a:rPr lang="nl-NL" sz="3200" dirty="0" smtClean="0">
                <a:solidFill>
                  <a:srgbClr val="92D050"/>
                </a:solidFill>
              </a:rPr>
              <a:t>A	Zij die geloofd was als maagd</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maan had tienmaal met haar hoorns een nieuwe cirkel gevuld</a:t>
            </a:r>
          </a:p>
          <a:p>
            <a:endParaRPr lang="nl-NL" sz="3200" dirty="0">
              <a:solidFill>
                <a:srgbClr val="92D050"/>
              </a:solidFill>
            </a:endParaRPr>
          </a:p>
          <a:p>
            <a:r>
              <a:rPr lang="nl-NL" sz="3200" dirty="0" smtClean="0">
                <a:solidFill>
                  <a:srgbClr val="92D050"/>
                </a:solidFill>
              </a:rPr>
              <a:t>C	Beledigd gaat Juno tekeer</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Wat doe je? </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82564764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turpes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paelice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voltus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Huius</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amplexus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Iuppiter</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inquit</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eas</a:t>
            </a:r>
            <a:r>
              <a:rPr lang="en-US" sz="2400"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Ursa</a:t>
            </a:r>
            <a:r>
              <a:rPr lang="en-US" sz="2400" dirty="0" smtClean="0">
                <a:solidFill>
                  <a:srgbClr val="FFFFFF"/>
                </a:solidFill>
                <a:ea typeface="Times New Roman" panose="02020603050405020304" pitchFamily="18" charset="0"/>
                <a:cs typeface="Arial" panose="020B0604020202020204" pitchFamily="34" charset="0"/>
              </a:rPr>
              <a:t> </a:t>
            </a:r>
            <a:r>
              <a:rPr lang="en-US" sz="2400" dirty="0">
                <a:solidFill>
                  <a:srgbClr val="FFFFFF"/>
                </a:solidFill>
                <a:ea typeface="Times New Roman" panose="02020603050405020304" pitchFamily="18" charset="0"/>
                <a:cs typeface="Arial" panose="020B0604020202020204" pitchFamily="34" charset="0"/>
              </a:rPr>
              <a:t>per </a:t>
            </a:r>
            <a:r>
              <a:rPr lang="en-US" sz="2400" dirty="0" err="1">
                <a:solidFill>
                  <a:srgbClr val="FFFFFF"/>
                </a:solidFill>
                <a:ea typeface="Times New Roman" panose="02020603050405020304" pitchFamily="18" charset="0"/>
                <a:cs typeface="Arial" panose="020B0604020202020204" pitchFamily="34" charset="0"/>
              </a:rPr>
              <a:t>incultos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errabat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squalida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montes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quae </a:t>
            </a:r>
            <a:r>
              <a:rPr lang="en-US" sz="2400" dirty="0" err="1">
                <a:solidFill>
                  <a:srgbClr val="FFFFFF"/>
                </a:solidFill>
                <a:ea typeface="Times New Roman" panose="02020603050405020304" pitchFamily="18" charset="0"/>
                <a:cs typeface="Arial" panose="020B0604020202020204" pitchFamily="34" charset="0"/>
              </a:rPr>
              <a:t>fuerat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summo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nuper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amata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Iovi</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59607" y="3887911"/>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zodra zij het lelijke gezicht van een wild dier bij haar rivale had gezien,</a:t>
            </a:r>
          </a:p>
          <a:p>
            <a:pPr>
              <a:spcAft>
                <a:spcPts val="1000"/>
              </a:spcAft>
            </a:pPr>
            <a:r>
              <a:rPr lang="nl-NL" sz="2400" dirty="0" smtClean="0">
                <a:solidFill>
                  <a:srgbClr val="00B0F0"/>
                </a:solidFill>
              </a:rPr>
              <a:t>     sprak </a:t>
            </a:r>
            <a:r>
              <a:rPr lang="nl-NL" sz="2400" dirty="0">
                <a:solidFill>
                  <a:srgbClr val="00B0F0"/>
                </a:solidFill>
              </a:rPr>
              <a:t>zij: "Ga jij , Jupiter, maar naar de omhelzingen van deze/haar."</a:t>
            </a:r>
          </a:p>
          <a:p>
            <a:pPr>
              <a:spcAft>
                <a:spcPts val="1000"/>
              </a:spcAft>
            </a:pPr>
            <a:r>
              <a:rPr lang="nl-NL" sz="2400" dirty="0">
                <a:solidFill>
                  <a:srgbClr val="00B0F0"/>
                </a:solidFill>
              </a:rPr>
              <a:t>Als berin zwierf zij vervuild door de woeste bergen,</a:t>
            </a:r>
          </a:p>
          <a:p>
            <a:pPr>
              <a:spcAft>
                <a:spcPts val="1000"/>
              </a:spcAft>
            </a:pPr>
            <a:r>
              <a:rPr lang="nl-NL" sz="2400" dirty="0" smtClean="0">
                <a:solidFill>
                  <a:srgbClr val="00B0F0"/>
                </a:solidFill>
              </a:rPr>
              <a:t>    die </a:t>
            </a:r>
            <a:r>
              <a:rPr lang="nl-NL" sz="2400" dirty="0">
                <a:solidFill>
                  <a:srgbClr val="00B0F0"/>
                </a:solidFill>
              </a:rPr>
              <a:t>onlangs nog de geliefde voor/van de hoogste Jupiter was geweest.</a:t>
            </a:r>
          </a:p>
        </p:txBody>
      </p:sp>
      <p:pic>
        <p:nvPicPr>
          <p:cNvPr id="7170" name="Picture 2" descr="http://1.bp.blogspot.com/-YBefrqSVV0Y/ToWUZnhBC7I/AAAAAAAAAj4/X16_jEC0Rzk/s1600/bruine%252520beer.jpe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8333" l="6375" r="98750">
                        <a14:foregroundMark x1="27625" y1="49167" x2="14375" y2="91167"/>
                        <a14:foregroundMark x1="42625" y1="53833" x2="66375" y2="96333"/>
                      </a14:backgroundRemoval>
                    </a14:imgEffect>
                  </a14:imgLayer>
                </a14:imgProps>
              </a:ext>
              <a:ext uri="{28A0092B-C50C-407E-A947-70E740481C1C}">
                <a14:useLocalDpi xmlns:a14="http://schemas.microsoft.com/office/drawing/2010/main" val="0"/>
              </a:ext>
            </a:extLst>
          </a:blip>
          <a:srcRect/>
          <a:stretch>
            <a:fillRect/>
          </a:stretch>
        </p:blipFill>
        <p:spPr bwMode="auto">
          <a:xfrm>
            <a:off x="6214630" y="499461"/>
            <a:ext cx="4361007" cy="3270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2200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Iam</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tria</a:t>
            </a:r>
            <a:r>
              <a:rPr lang="en-US" sz="2400" dirty="0">
                <a:solidFill>
                  <a:srgbClr val="FFFFFF"/>
                </a:solidFill>
                <a:ea typeface="Times New Roman" panose="02020603050405020304" pitchFamily="18" charset="0"/>
                <a:cs typeface="Arial" panose="020B0604020202020204" pitchFamily="34" charset="0"/>
              </a:rPr>
              <a:t> lustra </a:t>
            </a:r>
            <a:r>
              <a:rPr lang="en-US" sz="2400" dirty="0" err="1">
                <a:solidFill>
                  <a:srgbClr val="FFFFFF"/>
                </a:solidFill>
                <a:ea typeface="Times New Roman" panose="02020603050405020304" pitchFamily="18" charset="0"/>
                <a:cs typeface="Arial" panose="020B0604020202020204" pitchFamily="34" charset="0"/>
              </a:rPr>
              <a:t>puer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furto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conceptus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agebat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cum mater </a:t>
            </a:r>
            <a:r>
              <a:rPr lang="en-US" sz="2400" dirty="0" err="1">
                <a:solidFill>
                  <a:srgbClr val="FFFFFF"/>
                </a:solidFill>
                <a:ea typeface="Times New Roman" panose="02020603050405020304" pitchFamily="18" charset="0"/>
                <a:cs typeface="Arial" panose="020B0604020202020204" pitchFamily="34" charset="0"/>
              </a:rPr>
              <a:t>nato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obvia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suo</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quidem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tamquam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cognosceret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adstitit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amens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   </a:t>
            </a:r>
            <a:r>
              <a:rPr lang="nl-NL" sz="2400" dirty="0">
                <a:solidFill>
                  <a:srgbClr val="FFFFFF"/>
                </a:solidFill>
                <a:ea typeface="Times New Roman" panose="02020603050405020304" pitchFamily="18" charset="0"/>
                <a:cs typeface="Arial" panose="020B0604020202020204" pitchFamily="34" charset="0"/>
              </a:rPr>
              <a:t>et gemuit: </a:t>
            </a:r>
            <a:r>
              <a:rPr lang="nl-NL" sz="2400" dirty="0" err="1">
                <a:solidFill>
                  <a:srgbClr val="FFFFFF"/>
                </a:solidFill>
                <a:ea typeface="Times New Roman" panose="02020603050405020304" pitchFamily="18" charset="0"/>
                <a:cs typeface="Arial" panose="020B0604020202020204" pitchFamily="34" charset="0"/>
              </a:rPr>
              <a:t>gemitus</a:t>
            </a:r>
            <a:r>
              <a:rPr lang="nl-NL" sz="2400" dirty="0">
                <a:solidFill>
                  <a:srgbClr val="FFFFFF"/>
                </a:solidFill>
                <a:ea typeface="Times New Roman" panose="02020603050405020304" pitchFamily="18" charset="0"/>
                <a:cs typeface="Arial" panose="020B0604020202020204" pitchFamily="34" charset="0"/>
              </a:rPr>
              <a:t> verba parentis </a:t>
            </a:r>
            <a:r>
              <a:rPr lang="nl-NL" sz="2400" dirty="0" err="1">
                <a:solidFill>
                  <a:srgbClr val="FFFFFF"/>
                </a:solidFill>
                <a:ea typeface="Times New Roman" panose="02020603050405020304" pitchFamily="18" charset="0"/>
                <a:cs typeface="Arial" panose="020B0604020202020204" pitchFamily="34" charset="0"/>
              </a:rPr>
              <a:t>erant</a:t>
            </a:r>
            <a:r>
              <a:rPr lang="nl-NL"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3860109"/>
            <a:ext cx="11767752"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Reeds </a:t>
            </a:r>
            <a:r>
              <a:rPr lang="nl-NL" sz="2400" dirty="0">
                <a:solidFill>
                  <a:srgbClr val="00B0F0"/>
                </a:solidFill>
              </a:rPr>
              <a:t>drie lustra bracht de jongen door, verwekt in een stiekeme liefde,</a:t>
            </a:r>
          </a:p>
          <a:p>
            <a:pPr>
              <a:spcAft>
                <a:spcPts val="1000"/>
              </a:spcAft>
            </a:pPr>
            <a:r>
              <a:rPr lang="nl-NL" sz="2400" dirty="0" smtClean="0">
                <a:solidFill>
                  <a:srgbClr val="00B0F0"/>
                </a:solidFill>
              </a:rPr>
              <a:t>    toen </a:t>
            </a:r>
            <a:r>
              <a:rPr lang="nl-NL" sz="2400" dirty="0">
                <a:solidFill>
                  <a:srgbClr val="00B0F0"/>
                </a:solidFill>
              </a:rPr>
              <a:t>de moeder haar eigen zoon ontmoette.</a:t>
            </a:r>
          </a:p>
          <a:p>
            <a:pPr>
              <a:spcAft>
                <a:spcPts val="1000"/>
              </a:spcAft>
            </a:pPr>
            <a:r>
              <a:rPr lang="nl-NL" sz="2400" dirty="0">
                <a:solidFill>
                  <a:srgbClr val="00B0F0"/>
                </a:solidFill>
              </a:rPr>
              <a:t>Zíj bleef, alsof ze hem herkende, buiten zinnen staan,</a:t>
            </a:r>
          </a:p>
          <a:p>
            <a:pPr>
              <a:spcAft>
                <a:spcPts val="1000"/>
              </a:spcAft>
            </a:pPr>
            <a:r>
              <a:rPr lang="nl-NL" sz="2400" dirty="0" smtClean="0">
                <a:solidFill>
                  <a:srgbClr val="00B0F0"/>
                </a:solidFill>
              </a:rPr>
              <a:t>    en </a:t>
            </a:r>
            <a:r>
              <a:rPr lang="nl-NL" sz="2400" dirty="0">
                <a:solidFill>
                  <a:srgbClr val="00B0F0"/>
                </a:solidFill>
              </a:rPr>
              <a:t>brulde: het gebrul waren de woorden van zijn moeder.</a:t>
            </a:r>
          </a:p>
        </p:txBody>
      </p:sp>
      <p:pic>
        <p:nvPicPr>
          <p:cNvPr id="5122" name="Picture 2" descr="https://encrypted-tbn2.gstatic.com/images?q=tbn:ANd9GcTfw0v7BFSI4igwjqxz5y5Ke2ocXyEGSjJm6GAb2-kKmBWx0V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684" y="560101"/>
            <a:ext cx="4054304" cy="30368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media-cache-ec0.pinimg.com/236x/4f/4b/5b/4f4b5bf45f56e0195ad99c0a18cc67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613" y="2477199"/>
            <a:ext cx="1915968" cy="185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971373"/>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3359061"/>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Hanc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ignarus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iaculo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fixisset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acuto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foret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superas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raptus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domos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Signa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propinqua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micant</a:t>
            </a:r>
            <a:r>
              <a:rPr lang="en-US" sz="2400" dirty="0">
                <a:solidFill>
                  <a:srgbClr val="FFFFFF"/>
                </a:solidFill>
                <a:ea typeface="Times New Roman" panose="02020603050405020304" pitchFamily="18" charset="0"/>
                <a:cs typeface="Arial" panose="020B0604020202020204" pitchFamily="34" charset="0"/>
              </a:rPr>
              <a:t>: prior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quam </a:t>
            </a:r>
            <a:r>
              <a:rPr lang="en-US" sz="2400" dirty="0" err="1">
                <a:solidFill>
                  <a:srgbClr val="FFFFFF"/>
                </a:solidFill>
                <a:ea typeface="Times New Roman" panose="02020603050405020304" pitchFamily="18" charset="0"/>
                <a:cs typeface="Arial" panose="020B0604020202020204" pitchFamily="34" charset="0"/>
              </a:rPr>
              <a:t>dicimus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Arcton</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Arctophylax</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formam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sequentis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habet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Saevit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adhuc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canamque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rogat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Saturnia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Tethyn</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Maenaliam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tactis</a:t>
            </a:r>
            <a:r>
              <a:rPr lang="en-US" sz="2400" dirty="0">
                <a:solidFill>
                  <a:srgbClr val="FFFFFF"/>
                </a:solidFill>
                <a:ea typeface="Times New Roman" panose="02020603050405020304" pitchFamily="18" charset="0"/>
                <a:cs typeface="Arial" panose="020B0604020202020204" pitchFamily="34" charset="0"/>
              </a:rPr>
              <a:t> ne </a:t>
            </a:r>
            <a:r>
              <a:rPr lang="en-US" sz="2400" dirty="0" err="1">
                <a:solidFill>
                  <a:srgbClr val="FFFFFF"/>
                </a:solidFill>
                <a:ea typeface="Times New Roman" panose="02020603050405020304" pitchFamily="18" charset="0"/>
                <a:cs typeface="Arial" panose="020B0604020202020204" pitchFamily="34" charset="0"/>
              </a:rPr>
              <a:t>lavet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Arcton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aquis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999720"/>
            <a:ext cx="11833655" cy="2308324"/>
          </a:xfrm>
          <a:prstGeom prst="rect">
            <a:avLst/>
          </a:prstGeom>
        </p:spPr>
        <p:txBody>
          <a:bodyPr wrap="square">
            <a:spAutoFit/>
          </a:bodyPr>
          <a:lstStyle/>
          <a:p>
            <a:r>
              <a:rPr lang="en-US" sz="2400" dirty="0">
                <a:solidFill>
                  <a:srgbClr val="FF33CC"/>
                </a:solidFill>
              </a:rPr>
              <a:t>===========</a:t>
            </a:r>
          </a:p>
          <a:p>
            <a:r>
              <a:rPr lang="nl-NL" sz="2400" dirty="0" smtClean="0">
                <a:solidFill>
                  <a:srgbClr val="FF33CC"/>
                </a:solidFill>
              </a:rPr>
              <a:t>Deze </a:t>
            </a:r>
            <a:r>
              <a:rPr lang="nl-NL" sz="2400" dirty="0">
                <a:solidFill>
                  <a:srgbClr val="FF33CC"/>
                </a:solidFill>
              </a:rPr>
              <a:t>had de jongen onwetend met een scherpe speer </a:t>
            </a:r>
            <a:r>
              <a:rPr lang="nl-NL" sz="2400" dirty="0" smtClean="0">
                <a:solidFill>
                  <a:srgbClr val="FF33CC"/>
                </a:solidFill>
              </a:rPr>
              <a:t>doorboord als </a:t>
            </a:r>
            <a:r>
              <a:rPr lang="nl-NL" sz="2400" dirty="0">
                <a:solidFill>
                  <a:srgbClr val="FF33CC"/>
                </a:solidFill>
              </a:rPr>
              <a:t>ieder van beiden niet weg gebracht was naar een hemelse woning</a:t>
            </a:r>
            <a:r>
              <a:rPr lang="nl-NL" sz="2400" dirty="0" smtClean="0">
                <a:solidFill>
                  <a:srgbClr val="FF33CC"/>
                </a:solidFill>
              </a:rPr>
              <a:t>. Als </a:t>
            </a:r>
            <a:r>
              <a:rPr lang="nl-NL" sz="2400" dirty="0" err="1">
                <a:solidFill>
                  <a:srgbClr val="FF33CC"/>
                </a:solidFill>
              </a:rPr>
              <a:t>vlakbijgelegen</a:t>
            </a:r>
            <a:r>
              <a:rPr lang="nl-NL" sz="2400" dirty="0">
                <a:solidFill>
                  <a:srgbClr val="FF33CC"/>
                </a:solidFill>
              </a:rPr>
              <a:t> sterrenbeelden schitteren zij: de eerste is, die wij </a:t>
            </a:r>
            <a:r>
              <a:rPr lang="nl-NL" sz="2400" dirty="0" err="1">
                <a:solidFill>
                  <a:srgbClr val="FF33CC"/>
                </a:solidFill>
              </a:rPr>
              <a:t>Arctos</a:t>
            </a:r>
            <a:r>
              <a:rPr lang="nl-NL" sz="2400" dirty="0">
                <a:solidFill>
                  <a:srgbClr val="FF33CC"/>
                </a:solidFill>
              </a:rPr>
              <a:t> noemen</a:t>
            </a:r>
            <a:r>
              <a:rPr lang="nl-NL" sz="2400" dirty="0" smtClean="0">
                <a:solidFill>
                  <a:srgbClr val="FF33CC"/>
                </a:solidFill>
              </a:rPr>
              <a:t>, </a:t>
            </a:r>
            <a:r>
              <a:rPr lang="nl-NL" sz="2400" dirty="0" err="1" smtClean="0">
                <a:solidFill>
                  <a:srgbClr val="FF33CC"/>
                </a:solidFill>
              </a:rPr>
              <a:t>Arctophylax</a:t>
            </a:r>
            <a:r>
              <a:rPr lang="nl-NL" sz="2400" dirty="0" smtClean="0">
                <a:solidFill>
                  <a:srgbClr val="FF33CC"/>
                </a:solidFill>
              </a:rPr>
              <a:t> </a:t>
            </a:r>
            <a:r>
              <a:rPr lang="nl-NL" sz="2400" dirty="0">
                <a:solidFill>
                  <a:srgbClr val="FF33CC"/>
                </a:solidFill>
              </a:rPr>
              <a:t>heeft het uiterlijk van een achtervolger.</a:t>
            </a:r>
          </a:p>
          <a:p>
            <a:r>
              <a:rPr lang="nl-NL" sz="2400" dirty="0">
                <a:solidFill>
                  <a:srgbClr val="FF33CC"/>
                </a:solidFill>
              </a:rPr>
              <a:t>Nog steeds is </a:t>
            </a:r>
            <a:r>
              <a:rPr lang="nl-NL" sz="2400" dirty="0" err="1">
                <a:solidFill>
                  <a:srgbClr val="FF33CC"/>
                </a:solidFill>
              </a:rPr>
              <a:t>Saturnia</a:t>
            </a:r>
            <a:r>
              <a:rPr lang="nl-NL" sz="2400" dirty="0">
                <a:solidFill>
                  <a:srgbClr val="FF33CC"/>
                </a:solidFill>
              </a:rPr>
              <a:t> woedend en vraagt de grijze </a:t>
            </a:r>
            <a:r>
              <a:rPr lang="nl-NL" sz="2400" dirty="0" err="1" smtClean="0">
                <a:solidFill>
                  <a:srgbClr val="FF33CC"/>
                </a:solidFill>
              </a:rPr>
              <a:t>Tethys</a:t>
            </a:r>
            <a:r>
              <a:rPr lang="nl-NL" sz="2400" dirty="0" smtClean="0">
                <a:solidFill>
                  <a:srgbClr val="FF33CC"/>
                </a:solidFill>
              </a:rPr>
              <a:t> om </a:t>
            </a:r>
            <a:r>
              <a:rPr lang="nl-NL" sz="2400" dirty="0">
                <a:solidFill>
                  <a:srgbClr val="FF33CC"/>
                </a:solidFill>
              </a:rPr>
              <a:t>de </a:t>
            </a:r>
            <a:r>
              <a:rPr lang="nl-NL" sz="2400" dirty="0" err="1">
                <a:solidFill>
                  <a:srgbClr val="FF33CC"/>
                </a:solidFill>
              </a:rPr>
              <a:t>Maenalische</a:t>
            </a:r>
            <a:r>
              <a:rPr lang="nl-NL" sz="2400" dirty="0">
                <a:solidFill>
                  <a:srgbClr val="FF33CC"/>
                </a:solidFill>
              </a:rPr>
              <a:t> </a:t>
            </a:r>
            <a:r>
              <a:rPr lang="nl-NL" sz="2400" dirty="0" err="1">
                <a:solidFill>
                  <a:srgbClr val="FF33CC"/>
                </a:solidFill>
              </a:rPr>
              <a:t>Arctos</a:t>
            </a:r>
            <a:r>
              <a:rPr lang="nl-NL" sz="2400" dirty="0">
                <a:solidFill>
                  <a:srgbClr val="FF33CC"/>
                </a:solidFill>
              </a:rPr>
              <a:t> niet te wassen door haar met water aan te raken.</a:t>
            </a:r>
          </a:p>
        </p:txBody>
      </p:sp>
    </p:spTree>
    <p:extLst>
      <p:ext uri="{BB962C8B-B14F-4D97-AF65-F5344CB8AC3E}">
        <p14:creationId xmlns:p14="http://schemas.microsoft.com/office/powerpoint/2010/main" val="3713893535"/>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Het was bijna verkeerd afgelopen met Callisto. Wat was de oplossing?</a:t>
            </a:r>
          </a:p>
          <a:p>
            <a:endParaRPr lang="nl-NL" sz="3200" dirty="0">
              <a:solidFill>
                <a:srgbClr val="92D050"/>
              </a:solidFill>
            </a:endParaRPr>
          </a:p>
          <a:p>
            <a:r>
              <a:rPr lang="nl-NL" sz="3200" dirty="0" smtClean="0">
                <a:solidFill>
                  <a:srgbClr val="92D050"/>
                </a:solidFill>
              </a:rPr>
              <a:t>A	echt een oplossing kwam er niet. Ze waren ineens pleitmans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we horen niets van de dood van Callisto, helaas</a:t>
            </a:r>
          </a:p>
          <a:p>
            <a:endParaRPr lang="nl-NL" sz="3200" dirty="0">
              <a:solidFill>
                <a:srgbClr val="92D050"/>
              </a:solidFill>
            </a:endParaRPr>
          </a:p>
          <a:p>
            <a:r>
              <a:rPr lang="nl-NL" sz="3200" dirty="0" smtClean="0">
                <a:solidFill>
                  <a:srgbClr val="92D050"/>
                </a:solidFill>
              </a:rPr>
              <a:t>C	het verhaal was ineens over</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goddelijk ingrijpen, maar waarschijnlijk niet van Juno</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34926303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38 dia’s te gaan</a:t>
            </a:r>
            <a:endParaRPr lang="en-US" sz="4800" dirty="0"/>
          </a:p>
        </p:txBody>
      </p:sp>
    </p:spTree>
    <p:extLst>
      <p:ext uri="{BB962C8B-B14F-4D97-AF65-F5344CB8AC3E}">
        <p14:creationId xmlns:p14="http://schemas.microsoft.com/office/powerpoint/2010/main" val="1917332985"/>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279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Proserpina</a:t>
            </a:r>
            <a:endParaRPr lang="en-US" sz="9600" dirty="0">
              <a:solidFill>
                <a:schemeClr val="bg1"/>
              </a:solidFill>
              <a:latin typeface="+mn-lt"/>
            </a:endParaRPr>
          </a:p>
        </p:txBody>
      </p:sp>
    </p:spTree>
    <p:extLst>
      <p:ext uri="{BB962C8B-B14F-4D97-AF65-F5344CB8AC3E}">
        <p14:creationId xmlns:p14="http://schemas.microsoft.com/office/powerpoint/2010/main" val="319732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063198"/>
          </a:xfrm>
          <a:prstGeom prst="rect">
            <a:avLst/>
          </a:prstGeom>
          <a:noFill/>
        </p:spPr>
        <p:txBody>
          <a:bodyPr wrap="square" rtlCol="0">
            <a:spAutoFit/>
          </a:bodyPr>
          <a:lstStyle/>
          <a:p>
            <a:r>
              <a:rPr lang="nl-NL" sz="3600" dirty="0" smtClean="0">
                <a:solidFill>
                  <a:srgbClr val="FF99FF"/>
                </a:solidFill>
              </a:rPr>
              <a:t>VRAAG   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waren de </a:t>
            </a:r>
            <a:r>
              <a:rPr lang="nl-NL" sz="3200" dirty="0" err="1" smtClean="0">
                <a:solidFill>
                  <a:schemeClr val="bg1"/>
                </a:solidFill>
              </a:rPr>
              <a:t>Fasti</a:t>
            </a:r>
            <a:r>
              <a:rPr lang="nl-NL" sz="3200" dirty="0" smtClean="0">
                <a:solidFill>
                  <a:schemeClr val="bg1"/>
                </a:solidFill>
              </a:rPr>
              <a:t> uiteindelijk aan </a:t>
            </a:r>
            <a:r>
              <a:rPr lang="nl-NL" sz="3200" dirty="0" err="1" smtClean="0">
                <a:solidFill>
                  <a:schemeClr val="bg1"/>
                </a:solidFill>
              </a:rPr>
              <a:t>Germanicus</a:t>
            </a:r>
            <a:r>
              <a:rPr lang="nl-NL" sz="3200" dirty="0" smtClean="0">
                <a:solidFill>
                  <a:schemeClr val="bg1"/>
                </a:solidFill>
              </a:rPr>
              <a:t> opgedragen?</a:t>
            </a:r>
          </a:p>
          <a:p>
            <a:endParaRPr lang="nl-NL" sz="3200" dirty="0">
              <a:solidFill>
                <a:srgbClr val="92D050"/>
              </a:solidFill>
            </a:endParaRPr>
          </a:p>
          <a:p>
            <a:r>
              <a:rPr lang="nl-NL" sz="3200" dirty="0" smtClean="0">
                <a:solidFill>
                  <a:srgbClr val="92D050"/>
                </a:solidFill>
              </a:rPr>
              <a:t>A	omdat die een agenda nodig had voor zijn drukke werk</a:t>
            </a:r>
          </a:p>
          <a:p>
            <a:endParaRPr lang="nl-NL" sz="3200" dirty="0">
              <a:solidFill>
                <a:srgbClr val="92D050"/>
              </a:solidFill>
            </a:endParaRPr>
          </a:p>
          <a:p>
            <a:r>
              <a:rPr lang="nl-NL" sz="3200" dirty="0" smtClean="0">
                <a:solidFill>
                  <a:srgbClr val="92D050"/>
                </a:solidFill>
              </a:rPr>
              <a:t>B	</a:t>
            </a:r>
            <a:r>
              <a:rPr lang="nl-NL" sz="3200" dirty="0" err="1" smtClean="0">
                <a:solidFill>
                  <a:srgbClr val="92D050"/>
                </a:solidFill>
              </a:rPr>
              <a:t>Tiberius</a:t>
            </a:r>
            <a:r>
              <a:rPr lang="nl-NL" sz="3200" dirty="0" smtClean="0">
                <a:solidFill>
                  <a:srgbClr val="92D050"/>
                </a:solidFill>
              </a:rPr>
              <a:t> </a:t>
            </a:r>
            <a:r>
              <a:rPr lang="nl-NL" sz="3200" dirty="0">
                <a:solidFill>
                  <a:srgbClr val="92D050"/>
                </a:solidFill>
              </a:rPr>
              <a:t>was helaas overleden en op hem stelde hij zijn hoop</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a:t>
            </a:r>
            <a:r>
              <a:rPr lang="nl-NL" sz="3200" dirty="0">
                <a:solidFill>
                  <a:srgbClr val="92D050"/>
                </a:solidFill>
              </a:rPr>
              <a:t>Augustus was dood, en hij hoopte op clementie van </a:t>
            </a:r>
            <a:r>
              <a:rPr lang="nl-NL" sz="3200" dirty="0" err="1">
                <a:solidFill>
                  <a:srgbClr val="92D050"/>
                </a:solidFill>
              </a:rPr>
              <a:t>Tiberius</a:t>
            </a:r>
            <a:endParaRPr lang="nl-NL" sz="3200" dirty="0">
              <a:solidFill>
                <a:srgbClr val="92D050"/>
              </a:solidFill>
            </a:endParaRPr>
          </a:p>
          <a:p>
            <a:endParaRPr lang="nl-NL" sz="3200" dirty="0">
              <a:solidFill>
                <a:srgbClr val="92D050"/>
              </a:solidFill>
            </a:endParaRPr>
          </a:p>
          <a:p>
            <a:r>
              <a:rPr lang="nl-NL" sz="3200" dirty="0" smtClean="0">
                <a:solidFill>
                  <a:srgbClr val="92D050"/>
                </a:solidFill>
              </a:rPr>
              <a:t>D	</a:t>
            </a:r>
            <a:r>
              <a:rPr lang="nl-NL" sz="3200" dirty="0" err="1" smtClean="0">
                <a:solidFill>
                  <a:srgbClr val="92D050"/>
                </a:solidFill>
              </a:rPr>
              <a:t>Germanicus</a:t>
            </a:r>
            <a:r>
              <a:rPr lang="nl-NL" sz="3200" dirty="0" smtClean="0">
                <a:solidFill>
                  <a:srgbClr val="92D050"/>
                </a:solidFill>
              </a:rPr>
              <a:t> hield wel van een goed boek</a:t>
            </a:r>
            <a:endParaRPr lang="nl-NL" sz="3200" dirty="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6701040"/>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Questa </a:t>
            </a:r>
            <a:r>
              <a:rPr lang="en-US" sz="2400" dirty="0" err="1">
                <a:solidFill>
                  <a:srgbClr val="FFFFFF"/>
                </a:solidFill>
                <a:ea typeface="Times New Roman" panose="02020603050405020304" pitchFamily="18" charset="0"/>
                <a:cs typeface="Arial" panose="020B0604020202020204" pitchFamily="34" charset="0"/>
              </a:rPr>
              <a:t>diu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secum</a:t>
            </a:r>
            <a:r>
              <a:rPr lang="en-US" sz="2400" dirty="0">
                <a:solidFill>
                  <a:srgbClr val="FFFFFF"/>
                </a:solidFill>
                <a:ea typeface="Times New Roman" panose="02020603050405020304" pitchFamily="18" charset="0"/>
                <a:cs typeface="Arial" panose="020B0604020202020204" pitchFamily="34" charset="0"/>
              </a:rPr>
              <a:t>, sic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adfata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Tonantem</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maximaque</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voltu</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signa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dolentis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erant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Si </a:t>
            </a:r>
            <a:r>
              <a:rPr lang="en-US" sz="2400" i="1" dirty="0" err="1">
                <a:solidFill>
                  <a:srgbClr val="FFFF00"/>
                </a:solidFill>
                <a:ea typeface="Times New Roman" panose="02020603050405020304" pitchFamily="18" charset="0"/>
                <a:cs typeface="Arial" panose="020B0604020202020204" pitchFamily="34" charset="0"/>
              </a:rPr>
              <a:t>memor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a:t>
            </a:r>
            <a:r>
              <a:rPr lang="en-US" sz="2400" i="1" dirty="0">
                <a:solidFill>
                  <a:srgbClr val="FFFF00"/>
                </a:solidFill>
                <a:ea typeface="Times New Roman" panose="02020603050405020304" pitchFamily="18" charset="0"/>
                <a:cs typeface="Arial" panose="020B0604020202020204" pitchFamily="34" charset="0"/>
              </a:rPr>
              <a:t>, de quo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sit Proserpina </a:t>
            </a:r>
            <a:r>
              <a:rPr lang="en-US" sz="2400" i="1" dirty="0" err="1">
                <a:solidFill>
                  <a:srgbClr val="FFFF00"/>
                </a:solidFill>
                <a:ea typeface="Times New Roman" panose="02020603050405020304" pitchFamily="18" charset="0"/>
                <a:cs typeface="Arial" panose="020B0604020202020204" pitchFamily="34" charset="0"/>
              </a:rPr>
              <a:t>nata</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dimidium</a:t>
            </a:r>
            <a:r>
              <a:rPr lang="nl-NL"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curae</a:t>
            </a:r>
            <a:r>
              <a:rPr lang="nl-NL" sz="2400" i="1" dirty="0">
                <a:solidFill>
                  <a:srgbClr val="FFFF00"/>
                </a:solidFill>
                <a:ea typeface="Times New Roman" panose="02020603050405020304" pitchFamily="18" charset="0"/>
                <a:cs typeface="Arial" panose="020B0604020202020204" pitchFamily="34" charset="0"/>
              </a:rPr>
              <a:t> debet </a:t>
            </a:r>
            <a:r>
              <a:rPr lang="nl-NL" sz="2400" i="1" dirty="0" err="1">
                <a:solidFill>
                  <a:srgbClr val="FFFF00"/>
                </a:solidFill>
                <a:ea typeface="Times New Roman" panose="02020603050405020304" pitchFamily="18" charset="0"/>
                <a:cs typeface="Arial" panose="020B0604020202020204" pitchFamily="34" charset="0"/>
              </a:rPr>
              <a:t>habere</a:t>
            </a:r>
            <a:r>
              <a:rPr lang="nl-NL"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tuae</a:t>
            </a:r>
            <a:r>
              <a:rPr lang="nl-NL" sz="2400" i="1" dirty="0" smtClean="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p:txBody>
      </p:sp>
      <p:sp>
        <p:nvSpPr>
          <p:cNvPr id="3" name="Rechthoek 2"/>
          <p:cNvSpPr/>
          <p:nvPr/>
        </p:nvSpPr>
        <p:spPr>
          <a:xfrm>
            <a:off x="168873" y="3830492"/>
            <a:ext cx="11817179"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Na </a:t>
            </a:r>
            <a:r>
              <a:rPr lang="nl-NL" sz="2400" dirty="0">
                <a:solidFill>
                  <a:srgbClr val="00B0F0"/>
                </a:solidFill>
              </a:rPr>
              <a:t>lang bij zichzelf geklaagd te hebben, sprak zij zo tot de Donderaar</a:t>
            </a:r>
          </a:p>
          <a:p>
            <a:pPr>
              <a:spcAft>
                <a:spcPts val="1000"/>
              </a:spcAft>
            </a:pPr>
            <a:r>
              <a:rPr lang="nl-NL" sz="2400" dirty="0" smtClean="0">
                <a:solidFill>
                  <a:srgbClr val="00B0F0"/>
                </a:solidFill>
              </a:rPr>
              <a:t>    (</a:t>
            </a:r>
            <a:r>
              <a:rPr lang="nl-NL" sz="2400" dirty="0">
                <a:solidFill>
                  <a:srgbClr val="00B0F0"/>
                </a:solidFill>
              </a:rPr>
              <a:t>en op haar gezicht waren zeer grote tekenen van een treurend iemand):</a:t>
            </a:r>
          </a:p>
          <a:p>
            <a:pPr>
              <a:spcAft>
                <a:spcPts val="1000"/>
              </a:spcAft>
            </a:pPr>
            <a:r>
              <a:rPr lang="nl-NL" sz="2400" dirty="0">
                <a:solidFill>
                  <a:srgbClr val="00B0F0"/>
                </a:solidFill>
              </a:rPr>
              <a:t>"Als jij je bewust bent, uit wie </a:t>
            </a:r>
            <a:r>
              <a:rPr lang="nl-NL" sz="2400" dirty="0" err="1">
                <a:solidFill>
                  <a:srgbClr val="00B0F0"/>
                </a:solidFill>
              </a:rPr>
              <a:t>Proserpina</a:t>
            </a:r>
            <a:r>
              <a:rPr lang="nl-NL" sz="2400" dirty="0">
                <a:solidFill>
                  <a:srgbClr val="00B0F0"/>
                </a:solidFill>
              </a:rPr>
              <a:t> voor mij geboren is,</a:t>
            </a:r>
          </a:p>
          <a:p>
            <a:pPr>
              <a:spcAft>
                <a:spcPts val="1000"/>
              </a:spcAft>
            </a:pPr>
            <a:r>
              <a:rPr lang="nl-NL" sz="2400" dirty="0" smtClean="0">
                <a:solidFill>
                  <a:srgbClr val="00B0F0"/>
                </a:solidFill>
              </a:rPr>
              <a:t>    moet </a:t>
            </a:r>
            <a:r>
              <a:rPr lang="nl-NL" sz="2400" dirty="0">
                <a:solidFill>
                  <a:srgbClr val="00B0F0"/>
                </a:solidFill>
              </a:rPr>
              <a:t>zij de helft van jouw zorg hebben/genieten.</a:t>
            </a:r>
          </a:p>
        </p:txBody>
      </p:sp>
    </p:spTree>
    <p:extLst>
      <p:ext uri="{BB962C8B-B14F-4D97-AF65-F5344CB8AC3E}">
        <p14:creationId xmlns:p14="http://schemas.microsoft.com/office/powerpoint/2010/main" val="711489745"/>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sprak tot de Donderaar?</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Proserpina</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Juno</a:t>
            </a:r>
          </a:p>
          <a:p>
            <a:endParaRPr lang="nl-NL" sz="3200" dirty="0">
              <a:solidFill>
                <a:srgbClr val="92D050"/>
              </a:solidFill>
            </a:endParaRPr>
          </a:p>
          <a:p>
            <a:r>
              <a:rPr lang="nl-NL" sz="3200" dirty="0" smtClean="0">
                <a:solidFill>
                  <a:srgbClr val="92D050"/>
                </a:solidFill>
              </a:rPr>
              <a:t>C	Ceres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Venus</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765566609"/>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spreekt zij de Donderaar op zijn verantwoordelijkheid aan?</a:t>
            </a:r>
          </a:p>
          <a:p>
            <a:endParaRPr lang="nl-NL" sz="3200" dirty="0">
              <a:solidFill>
                <a:srgbClr val="92D050"/>
              </a:solidFill>
            </a:endParaRPr>
          </a:p>
          <a:p>
            <a:r>
              <a:rPr lang="nl-NL" sz="3200" dirty="0" smtClean="0">
                <a:solidFill>
                  <a:srgbClr val="92D050"/>
                </a:solidFill>
              </a:rPr>
              <a:t>A	hij is de oppergod dus hij heeft macht om in te grijpen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hij is de vader van het geroofde meisje</a:t>
            </a:r>
          </a:p>
          <a:p>
            <a:endParaRPr lang="nl-NL" sz="3200" dirty="0">
              <a:solidFill>
                <a:srgbClr val="92D050"/>
              </a:solidFill>
            </a:endParaRPr>
          </a:p>
          <a:p>
            <a:r>
              <a:rPr lang="nl-NL" sz="3200" dirty="0" smtClean="0">
                <a:solidFill>
                  <a:srgbClr val="92D050"/>
                </a:solidFill>
              </a:rPr>
              <a:t>C	hij had nergens zin in behalve een affaire, en dat kon nu  ff niet</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hij was haar eigen vader</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02384239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2308324"/>
          </a:xfrm>
          <a:prstGeom prst="rect">
            <a:avLst/>
          </a:prstGeom>
        </p:spPr>
        <p:txBody>
          <a:bodyPr wrap="square">
            <a:spAutoFit/>
          </a:bodyPr>
          <a:lstStyle/>
          <a:p>
            <a:pPr>
              <a:lnSpc>
                <a:spcPct val="150000"/>
              </a:lnSpc>
              <a:spcAft>
                <a:spcPts val="0"/>
              </a:spcAft>
            </a:pPr>
            <a:r>
              <a:rPr lang="en-US" sz="2400" i="1" dirty="0" err="1" smtClean="0">
                <a:solidFill>
                  <a:srgbClr val="FFFF00"/>
                </a:solidFill>
                <a:ea typeface="Times New Roman" panose="02020603050405020304" pitchFamily="18" charset="0"/>
                <a:cs typeface="Arial" panose="020B0604020202020204" pitchFamily="34" charset="0"/>
              </a:rPr>
              <a:t>Orbe</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pererrato</a:t>
            </a:r>
            <a:r>
              <a:rPr lang="en-US" sz="2400" i="1" dirty="0">
                <a:solidFill>
                  <a:srgbClr val="FFFF00"/>
                </a:solidFill>
                <a:ea typeface="Times New Roman" panose="02020603050405020304" pitchFamily="18" charset="0"/>
                <a:cs typeface="Arial" panose="020B0604020202020204" pitchFamily="34" charset="0"/>
              </a:rPr>
              <a:t> sola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iniuria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facti</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cognita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commissi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praemia</a:t>
            </a:r>
            <a:r>
              <a:rPr lang="en-US" sz="2400" i="1" dirty="0">
                <a:solidFill>
                  <a:srgbClr val="FFFF00"/>
                </a:solidFill>
                <a:ea typeface="Times New Roman" panose="02020603050405020304" pitchFamily="18" charset="0"/>
                <a:cs typeface="Arial" panose="020B0604020202020204" pitchFamily="34" charset="0"/>
              </a:rPr>
              <a:t> raptor </a:t>
            </a:r>
            <a:r>
              <a:rPr lang="en-US" sz="2400" i="1" dirty="0" err="1">
                <a:solidFill>
                  <a:srgbClr val="FFFF00"/>
                </a:solidFill>
                <a:ea typeface="Times New Roman" panose="02020603050405020304" pitchFamily="18" charset="0"/>
                <a:cs typeface="Arial" panose="020B0604020202020204" pitchFamily="34" charset="0"/>
              </a:rPr>
              <a:t>habet</a:t>
            </a:r>
            <a:r>
              <a:rPr lang="en-US" sz="2400" i="1" dirty="0" smtClean="0">
                <a:solidFill>
                  <a:srgbClr val="FFFF00"/>
                </a:solidFill>
                <a:ea typeface="Times New Roman" panose="02020603050405020304" pitchFamily="18" charset="0"/>
                <a:cs typeface="Arial" panose="020B0604020202020204" pitchFamily="34" charset="0"/>
              </a:rPr>
              <a:t>.</a:t>
            </a: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At </a:t>
            </a:r>
            <a:r>
              <a:rPr lang="en-US" sz="2400" i="1" dirty="0" err="1">
                <a:solidFill>
                  <a:srgbClr val="FFFF00"/>
                </a:solidFill>
                <a:ea typeface="Times New Roman" panose="02020603050405020304" pitchFamily="18" charset="0"/>
                <a:cs typeface="Arial" panose="020B0604020202020204" pitchFamily="34" charset="0"/>
              </a:rPr>
              <a:t>neque</a:t>
            </a:r>
            <a:r>
              <a:rPr lang="en-US" sz="2400" i="1" dirty="0">
                <a:solidFill>
                  <a:srgbClr val="FFFF00"/>
                </a:solidFill>
                <a:ea typeface="Times New Roman" panose="02020603050405020304" pitchFamily="18" charset="0"/>
                <a:cs typeface="Arial" panose="020B0604020202020204" pitchFamily="34" charset="0"/>
              </a:rPr>
              <a:t> Persephone </a:t>
            </a:r>
            <a:r>
              <a:rPr lang="en-US" sz="2400" i="1" dirty="0" err="1">
                <a:solidFill>
                  <a:srgbClr val="FFFF00"/>
                </a:solidFill>
                <a:ea typeface="Times New Roman" panose="02020603050405020304" pitchFamily="18" charset="0"/>
                <a:cs typeface="Arial" panose="020B0604020202020204" pitchFamily="34" charset="0"/>
              </a:rPr>
              <a:t>digna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praedone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marito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gener</a:t>
            </a:r>
            <a:r>
              <a:rPr lang="en-US" sz="2400" i="1" dirty="0">
                <a:solidFill>
                  <a:srgbClr val="FFFF00"/>
                </a:solidFill>
                <a:ea typeface="Times New Roman" panose="02020603050405020304" pitchFamily="18" charset="0"/>
                <a:cs typeface="Arial" panose="020B0604020202020204" pitchFamily="34" charset="0"/>
              </a:rPr>
              <a:t> hoc </a:t>
            </a:r>
            <a:r>
              <a:rPr lang="en-US" sz="2400" i="1" dirty="0" err="1">
                <a:solidFill>
                  <a:srgbClr val="FFFF00"/>
                </a:solidFill>
                <a:ea typeface="Times New Roman" panose="02020603050405020304" pitchFamily="18" charset="0"/>
                <a:cs typeface="Arial" panose="020B0604020202020204" pitchFamily="34" charset="0"/>
              </a:rPr>
              <a:t>nobis</a:t>
            </a:r>
            <a:r>
              <a:rPr lang="en-US" sz="2400" i="1" dirty="0">
                <a:solidFill>
                  <a:srgbClr val="FFFF00"/>
                </a:solidFill>
                <a:ea typeface="Times New Roman" panose="02020603050405020304" pitchFamily="18" charset="0"/>
                <a:cs typeface="Arial" panose="020B0604020202020204" pitchFamily="34" charset="0"/>
              </a:rPr>
              <a:t> more </a:t>
            </a:r>
            <a:r>
              <a:rPr lang="en-US" sz="2400" i="1" dirty="0" err="1">
                <a:solidFill>
                  <a:srgbClr val="FFFF00"/>
                </a:solidFill>
                <a:ea typeface="Times New Roman" panose="02020603050405020304" pitchFamily="18" charset="0"/>
                <a:cs typeface="Arial" panose="020B0604020202020204" pitchFamily="34" charset="0"/>
              </a:rPr>
              <a:t>parandus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erat</a:t>
            </a:r>
            <a:r>
              <a:rPr lang="en-US" sz="2400" i="1" dirty="0" smtClean="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p:txBody>
      </p:sp>
      <p:sp>
        <p:nvSpPr>
          <p:cNvPr id="3" name="Rechthoek 2"/>
          <p:cNvSpPr/>
          <p:nvPr/>
        </p:nvSpPr>
        <p:spPr>
          <a:xfrm>
            <a:off x="168873" y="4610345"/>
            <a:ext cx="11817179"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Na </a:t>
            </a:r>
            <a:r>
              <a:rPr lang="nl-NL" sz="2400" dirty="0">
                <a:solidFill>
                  <a:srgbClr val="FF33CC"/>
                </a:solidFill>
              </a:rPr>
              <a:t>de wereld rondgetrokken te zijn is alleen het onrecht van de </a:t>
            </a:r>
            <a:r>
              <a:rPr lang="nl-NL" sz="2400" dirty="0" smtClean="0">
                <a:solidFill>
                  <a:srgbClr val="FF33CC"/>
                </a:solidFill>
              </a:rPr>
              <a:t>daad bekend</a:t>
            </a:r>
            <a:r>
              <a:rPr lang="nl-NL" sz="2400" dirty="0">
                <a:solidFill>
                  <a:srgbClr val="FF33CC"/>
                </a:solidFill>
              </a:rPr>
              <a:t>: de ontvoerder heeft de beloningen van zijn overtreding</a:t>
            </a:r>
            <a:r>
              <a:rPr lang="nl-NL" sz="2400" dirty="0" smtClean="0">
                <a:solidFill>
                  <a:srgbClr val="FF33CC"/>
                </a:solidFill>
              </a:rPr>
              <a:t>. Maar </a:t>
            </a:r>
            <a:r>
              <a:rPr lang="nl-NL" sz="2400" dirty="0">
                <a:solidFill>
                  <a:srgbClr val="FF33CC"/>
                </a:solidFill>
              </a:rPr>
              <a:t>noch is </a:t>
            </a:r>
            <a:r>
              <a:rPr lang="nl-NL" sz="2400" dirty="0" err="1">
                <a:solidFill>
                  <a:srgbClr val="FF33CC"/>
                </a:solidFill>
              </a:rPr>
              <a:t>Persephone</a:t>
            </a:r>
            <a:r>
              <a:rPr lang="nl-NL" sz="2400" dirty="0">
                <a:solidFill>
                  <a:srgbClr val="FF33CC"/>
                </a:solidFill>
              </a:rPr>
              <a:t> een ontvoerder als echtgenoot </a:t>
            </a:r>
            <a:r>
              <a:rPr lang="nl-NL" sz="2400" dirty="0" smtClean="0">
                <a:solidFill>
                  <a:srgbClr val="FF33CC"/>
                </a:solidFill>
              </a:rPr>
              <a:t>waard noch </a:t>
            </a:r>
            <a:r>
              <a:rPr lang="nl-NL" sz="2400" dirty="0">
                <a:solidFill>
                  <a:srgbClr val="FF33CC"/>
                </a:solidFill>
              </a:rPr>
              <a:t>moest op deze manier door ons een schoonzoon gekregen worden.</a:t>
            </a:r>
          </a:p>
        </p:txBody>
      </p:sp>
      <p:pic>
        <p:nvPicPr>
          <p:cNvPr id="10242" name="Picture 2" descr="http://media1.shmoop.com/images/mythology/characters/hades-persephone-throne.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832" y1="78667" x2="2981" y2="1500"/>
                        <a14:foregroundMark x1="3279" y1="78667" x2="3279" y2="97000"/>
                      </a14:backgroundRemoval>
                    </a14:imgEffect>
                  </a14:imgLayer>
                </a14:imgProps>
              </a:ext>
              <a:ext uri="{28A0092B-C50C-407E-A947-70E740481C1C}">
                <a14:useLocalDpi xmlns:a14="http://schemas.microsoft.com/office/drawing/2010/main" val="0"/>
              </a:ext>
            </a:extLst>
          </a:blip>
          <a:srcRect/>
          <a:stretch>
            <a:fillRect/>
          </a:stretch>
        </p:blipFill>
        <p:spPr bwMode="auto">
          <a:xfrm>
            <a:off x="6888884" y="476814"/>
            <a:ext cx="4324061" cy="386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542197"/>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Quid </a:t>
            </a:r>
            <a:r>
              <a:rPr lang="en-US" sz="2400" i="1" dirty="0" err="1">
                <a:solidFill>
                  <a:srgbClr val="FFFF00"/>
                </a:solidFill>
                <a:ea typeface="Times New Roman" panose="02020603050405020304" pitchFamily="18" charset="0"/>
                <a:cs typeface="Arial" panose="020B0604020202020204" pitchFamily="34" charset="0"/>
              </a:rPr>
              <a:t>gravius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victore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Gyge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captiva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tulissem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quam</a:t>
            </a:r>
            <a:r>
              <a:rPr lang="nl-NL"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nunc</a:t>
            </a:r>
            <a:r>
              <a:rPr lang="nl-NL" sz="2400" i="1" dirty="0">
                <a:solidFill>
                  <a:srgbClr val="FFFF00"/>
                </a:solidFill>
                <a:ea typeface="Times New Roman" panose="02020603050405020304" pitchFamily="18" charset="0"/>
                <a:cs typeface="Arial" panose="020B0604020202020204" pitchFamily="34" charset="0"/>
              </a:rPr>
              <a:t>, te </a:t>
            </a:r>
            <a:r>
              <a:rPr lang="nl-NL" sz="2400" i="1" dirty="0" err="1">
                <a:solidFill>
                  <a:srgbClr val="FFFF00"/>
                </a:solidFill>
                <a:ea typeface="Times New Roman" panose="02020603050405020304" pitchFamily="18" charset="0"/>
                <a:cs typeface="Arial" panose="020B0604020202020204" pitchFamily="34" charset="0"/>
              </a:rPr>
              <a:t>caeli</a:t>
            </a:r>
            <a:r>
              <a:rPr lang="nl-NL"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sceptra</a:t>
            </a:r>
            <a:r>
              <a:rPr lang="nl-NL"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tenente</a:t>
            </a:r>
            <a:r>
              <a:rPr lang="nl-NL" sz="2400" i="1" dirty="0">
                <a:solidFill>
                  <a:srgbClr val="FFFF00"/>
                </a:solidFill>
                <a:ea typeface="Times New Roman" panose="02020603050405020304" pitchFamily="18" charset="0"/>
                <a:cs typeface="Arial" panose="020B0604020202020204" pitchFamily="34" charset="0"/>
              </a:rPr>
              <a:t>, </a:t>
            </a:r>
            <a:r>
              <a:rPr lang="nl-NL" sz="2400" i="1" dirty="0" err="1">
                <a:solidFill>
                  <a:srgbClr val="FFFF00"/>
                </a:solidFill>
                <a:ea typeface="Times New Roman" panose="02020603050405020304" pitchFamily="18" charset="0"/>
                <a:cs typeface="Arial" panose="020B0604020202020204" pitchFamily="34" charset="0"/>
              </a:rPr>
              <a:t>tuli</a:t>
            </a:r>
            <a:r>
              <a:rPr lang="nl-NL"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Verum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impune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ferat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patiemur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inultae</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reddat</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emendet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facta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priora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novis</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76082" y="3965385"/>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Wat </a:t>
            </a:r>
            <a:r>
              <a:rPr lang="nl-NL" sz="2400" dirty="0">
                <a:solidFill>
                  <a:srgbClr val="00B0F0"/>
                </a:solidFill>
              </a:rPr>
              <a:t>voor ergers had ik als krijgsgevangene met </a:t>
            </a:r>
            <a:r>
              <a:rPr lang="nl-NL" sz="2400" dirty="0" err="1">
                <a:solidFill>
                  <a:srgbClr val="00B0F0"/>
                </a:solidFill>
              </a:rPr>
              <a:t>Gyges</a:t>
            </a:r>
            <a:r>
              <a:rPr lang="nl-NL" sz="2400" dirty="0">
                <a:solidFill>
                  <a:srgbClr val="00B0F0"/>
                </a:solidFill>
              </a:rPr>
              <a:t> als overwinnaar verdragen</a:t>
            </a:r>
          </a:p>
          <a:p>
            <a:pPr>
              <a:spcAft>
                <a:spcPts val="1000"/>
              </a:spcAft>
            </a:pPr>
            <a:r>
              <a:rPr lang="nl-NL" sz="2400" dirty="0" smtClean="0">
                <a:solidFill>
                  <a:srgbClr val="00B0F0"/>
                </a:solidFill>
              </a:rPr>
              <a:t>    dan </a:t>
            </a:r>
            <a:r>
              <a:rPr lang="nl-NL" sz="2400" dirty="0">
                <a:solidFill>
                  <a:srgbClr val="00B0F0"/>
                </a:solidFill>
              </a:rPr>
              <a:t>ik nu, nu jij de heerschappij over de hemel hebt, verdragen heb?</a:t>
            </a:r>
          </a:p>
          <a:p>
            <a:pPr>
              <a:spcAft>
                <a:spcPts val="1000"/>
              </a:spcAft>
            </a:pPr>
            <a:r>
              <a:rPr lang="nl-NL" sz="2400" dirty="0">
                <a:solidFill>
                  <a:srgbClr val="00B0F0"/>
                </a:solidFill>
              </a:rPr>
              <a:t>Maar laat hij er maar ongestraft afkomen, wij zullen dit ongewroken verdragen</a:t>
            </a:r>
            <a:r>
              <a:rPr lang="nl-NL" sz="2400" dirty="0" smtClean="0">
                <a:solidFill>
                  <a:srgbClr val="00B0F0"/>
                </a:solidFill>
              </a:rPr>
              <a:t>;   </a:t>
            </a:r>
            <a:endParaRPr lang="nl-NL" sz="2400" dirty="0">
              <a:solidFill>
                <a:srgbClr val="00B0F0"/>
              </a:solidFill>
            </a:endParaRPr>
          </a:p>
          <a:p>
            <a:pPr>
              <a:spcAft>
                <a:spcPts val="1000"/>
              </a:spcAft>
            </a:pPr>
            <a:r>
              <a:rPr lang="nl-NL" sz="2400" dirty="0" smtClean="0">
                <a:solidFill>
                  <a:srgbClr val="00B0F0"/>
                </a:solidFill>
              </a:rPr>
              <a:t>    laat </a:t>
            </a:r>
            <a:r>
              <a:rPr lang="nl-NL" sz="2400" dirty="0">
                <a:solidFill>
                  <a:srgbClr val="00B0F0"/>
                </a:solidFill>
              </a:rPr>
              <a:t>hij haar teruggeven en zijn vroegere daden met nieuwe verbeteren."</a:t>
            </a:r>
          </a:p>
        </p:txBody>
      </p:sp>
      <p:pic>
        <p:nvPicPr>
          <p:cNvPr id="9218" name="Picture 2" descr="http://www.outoftheblue.nl/goden/popups/had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083" y="1179218"/>
            <a:ext cx="1760444" cy="3289589"/>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7728528" y="443345"/>
            <a:ext cx="4289448" cy="1283855"/>
          </a:xfrm>
          <a:prstGeom prst="wedgeEllipseCallout">
            <a:avLst>
              <a:gd name="adj1" fmla="val -63253"/>
              <a:gd name="adj2" fmla="val 6178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Zo, die </a:t>
            </a:r>
            <a:r>
              <a:rPr lang="nl-NL" sz="2400" dirty="0" err="1" smtClean="0"/>
              <a:t>Proserpien</a:t>
            </a:r>
            <a:r>
              <a:rPr lang="nl-NL" sz="2400" dirty="0" smtClean="0"/>
              <a:t> pakt niemand mij meer af! </a:t>
            </a:r>
            <a:endParaRPr lang="en-US" sz="2400" dirty="0"/>
          </a:p>
        </p:txBody>
      </p:sp>
    </p:spTree>
    <p:extLst>
      <p:ext uri="{BB962C8B-B14F-4D97-AF65-F5344CB8AC3E}">
        <p14:creationId xmlns:p14="http://schemas.microsoft.com/office/powerpoint/2010/main" val="586188259"/>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noemt de spreekster de naam </a:t>
            </a:r>
            <a:r>
              <a:rPr lang="nl-NL" sz="3200" dirty="0" err="1" smtClean="0">
                <a:solidFill>
                  <a:schemeClr val="bg1"/>
                </a:solidFill>
              </a:rPr>
              <a:t>Gyges</a:t>
            </a:r>
            <a:r>
              <a:rPr lang="nl-NL" sz="3200" dirty="0" smtClean="0">
                <a:solidFill>
                  <a:schemeClr val="bg1"/>
                </a:solidFill>
              </a:rPr>
              <a:t>?</a:t>
            </a:r>
          </a:p>
          <a:p>
            <a:endParaRPr lang="nl-NL" sz="3200" dirty="0">
              <a:solidFill>
                <a:srgbClr val="92D050"/>
              </a:solidFill>
            </a:endParaRPr>
          </a:p>
          <a:p>
            <a:r>
              <a:rPr lang="nl-NL" sz="3200" dirty="0" smtClean="0">
                <a:solidFill>
                  <a:srgbClr val="92D050"/>
                </a:solidFill>
              </a:rPr>
              <a:t>A	hij streed ooit met Jupiter om de macht, had de baas kunnen zijn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hij is nog boosaardiger dan Jupiter</a:t>
            </a:r>
          </a:p>
          <a:p>
            <a:endParaRPr lang="nl-NL" sz="3200" dirty="0">
              <a:solidFill>
                <a:srgbClr val="92D050"/>
              </a:solidFill>
            </a:endParaRPr>
          </a:p>
          <a:p>
            <a:r>
              <a:rPr lang="nl-NL" sz="3200" dirty="0" smtClean="0">
                <a:solidFill>
                  <a:srgbClr val="92D050"/>
                </a:solidFill>
              </a:rPr>
              <a:t>C	zij wilde graag haar kennis showen en </a:t>
            </a:r>
            <a:r>
              <a:rPr lang="nl-NL" sz="3200" dirty="0" err="1" smtClean="0">
                <a:solidFill>
                  <a:srgbClr val="92D050"/>
                </a:solidFill>
              </a:rPr>
              <a:t>poeta</a:t>
            </a:r>
            <a:r>
              <a:rPr lang="nl-NL" sz="3200" dirty="0" smtClean="0">
                <a:solidFill>
                  <a:srgbClr val="92D050"/>
                </a:solidFill>
              </a:rPr>
              <a:t> </a:t>
            </a:r>
            <a:r>
              <a:rPr lang="nl-NL" sz="3200" dirty="0" err="1" smtClean="0">
                <a:solidFill>
                  <a:srgbClr val="92D050"/>
                </a:solidFill>
              </a:rPr>
              <a:t>docta</a:t>
            </a:r>
            <a:r>
              <a:rPr lang="nl-NL" sz="3200" dirty="0" smtClean="0">
                <a:solidFill>
                  <a:srgbClr val="92D050"/>
                </a:solidFill>
              </a:rPr>
              <a:t> spelen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daar had ze nou gewoon eens lekker zin in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55145595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Iuppiter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lenit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factumque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excusat</a:t>
            </a:r>
            <a:r>
              <a:rPr lang="en-US" sz="2400" dirty="0">
                <a:solidFill>
                  <a:srgbClr val="FFFFFF"/>
                </a:solidFill>
                <a:ea typeface="Times New Roman" panose="02020603050405020304" pitchFamily="18" charset="0"/>
                <a:cs typeface="Arial" panose="020B0604020202020204" pitchFamily="34" charset="0"/>
              </a:rPr>
              <a:t> amore,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gener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nobis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ille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pudendus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ait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Non ego </a:t>
            </a:r>
            <a:r>
              <a:rPr lang="en-US" sz="2400" i="1" dirty="0" err="1">
                <a:solidFill>
                  <a:srgbClr val="FFFF00"/>
                </a:solidFill>
                <a:ea typeface="Times New Roman" panose="02020603050405020304" pitchFamily="18" charset="0"/>
                <a:cs typeface="Arial" panose="020B0604020202020204" pitchFamily="34" charset="0"/>
              </a:rPr>
              <a:t>nobilior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posita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regia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caelo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possidet</a:t>
            </a:r>
            <a:r>
              <a:rPr lang="en-US" sz="2400" i="1" dirty="0">
                <a:solidFill>
                  <a:srgbClr val="FFFF00"/>
                </a:solidFill>
                <a:ea typeface="Times New Roman" panose="02020603050405020304" pitchFamily="18" charset="0"/>
                <a:cs typeface="Arial" panose="020B0604020202020204" pitchFamily="34" charset="0"/>
              </a:rPr>
              <a:t> alter </a:t>
            </a:r>
            <a:r>
              <a:rPr lang="en-US" sz="2400" i="1" dirty="0" err="1">
                <a:solidFill>
                  <a:srgbClr val="FFFF00"/>
                </a:solidFill>
                <a:ea typeface="Times New Roman" panose="02020603050405020304" pitchFamily="18" charset="0"/>
                <a:cs typeface="Arial" panose="020B0604020202020204" pitchFamily="34" charset="0"/>
              </a:rPr>
              <a:t>aquas</a:t>
            </a:r>
            <a:r>
              <a:rPr lang="en-US" sz="2400" i="1" dirty="0">
                <a:solidFill>
                  <a:srgbClr val="FFFF00"/>
                </a:solidFill>
                <a:ea typeface="Times New Roman" panose="02020603050405020304" pitchFamily="18" charset="0"/>
                <a:cs typeface="Arial" panose="020B0604020202020204" pitchFamily="34" charset="0"/>
              </a:rPr>
              <a:t>, alter inane chaos.</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2" name="Rechthoek 1"/>
          <p:cNvSpPr/>
          <p:nvPr/>
        </p:nvSpPr>
        <p:spPr>
          <a:xfrm>
            <a:off x="168875" y="4040922"/>
            <a:ext cx="1180070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Jupiter </a:t>
            </a:r>
            <a:r>
              <a:rPr lang="nl-NL" sz="2400" dirty="0">
                <a:solidFill>
                  <a:srgbClr val="00B0F0"/>
                </a:solidFill>
              </a:rPr>
              <a:t>kalmeert haar, en hij verontschuldigt diens/zijn daad vanwege liefde,</a:t>
            </a:r>
          </a:p>
          <a:p>
            <a:pPr>
              <a:spcAft>
                <a:spcPts val="1000"/>
              </a:spcAft>
            </a:pPr>
            <a:r>
              <a:rPr lang="nl-NL" sz="2400" dirty="0" smtClean="0">
                <a:solidFill>
                  <a:srgbClr val="00B0F0"/>
                </a:solidFill>
              </a:rPr>
              <a:t>    hij </a:t>
            </a:r>
            <a:r>
              <a:rPr lang="nl-NL" sz="2400" dirty="0">
                <a:solidFill>
                  <a:srgbClr val="00B0F0"/>
                </a:solidFill>
              </a:rPr>
              <a:t>sprak: "Maar niet is die schoonzoon schandelijk voor ons; </a:t>
            </a:r>
          </a:p>
          <a:p>
            <a:pPr>
              <a:spcAft>
                <a:spcPts val="1000"/>
              </a:spcAft>
            </a:pPr>
            <a:r>
              <a:rPr lang="nl-NL" sz="2400" dirty="0">
                <a:solidFill>
                  <a:srgbClr val="00B0F0"/>
                </a:solidFill>
              </a:rPr>
              <a:t>Niet ík ben edeler: het koninkrijk is voor mij in de hemel geplaatst,</a:t>
            </a:r>
          </a:p>
          <a:p>
            <a:pPr>
              <a:spcAft>
                <a:spcPts val="1000"/>
              </a:spcAft>
            </a:pPr>
            <a:r>
              <a:rPr lang="nl-NL" sz="2400" dirty="0" smtClean="0">
                <a:solidFill>
                  <a:srgbClr val="00B0F0"/>
                </a:solidFill>
              </a:rPr>
              <a:t>    de </a:t>
            </a:r>
            <a:r>
              <a:rPr lang="nl-NL" sz="2400" dirty="0">
                <a:solidFill>
                  <a:srgbClr val="00B0F0"/>
                </a:solidFill>
              </a:rPr>
              <a:t>ander bezit de wateren, de ander de lege Onderwereld.</a:t>
            </a:r>
          </a:p>
        </p:txBody>
      </p:sp>
    </p:spTree>
    <p:extLst>
      <p:ext uri="{BB962C8B-B14F-4D97-AF65-F5344CB8AC3E}">
        <p14:creationId xmlns:p14="http://schemas.microsoft.com/office/powerpoint/2010/main" val="34804769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Waarvan probeert Jupiter Juno te overtuigen?</a:t>
            </a:r>
          </a:p>
          <a:p>
            <a:endParaRPr lang="nl-NL" sz="3200" dirty="0">
              <a:solidFill>
                <a:srgbClr val="92D050"/>
              </a:solidFill>
            </a:endParaRPr>
          </a:p>
          <a:p>
            <a:r>
              <a:rPr lang="nl-NL" sz="3200" dirty="0" smtClean="0">
                <a:solidFill>
                  <a:srgbClr val="92D050"/>
                </a:solidFill>
              </a:rPr>
              <a:t>A	dat zij wel vaker onzin praat en dat dat nu ook zo is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dat Pluto een heel aardige man is, al woont hij dan wat zuidelijk</a:t>
            </a:r>
          </a:p>
          <a:p>
            <a:endParaRPr lang="nl-NL" sz="3200" dirty="0">
              <a:solidFill>
                <a:srgbClr val="92D050"/>
              </a:solidFill>
            </a:endParaRPr>
          </a:p>
          <a:p>
            <a:r>
              <a:rPr lang="nl-NL" sz="3200" dirty="0" smtClean="0">
                <a:solidFill>
                  <a:srgbClr val="92D050"/>
                </a:solidFill>
              </a:rPr>
              <a:t>C	dat </a:t>
            </a:r>
            <a:r>
              <a:rPr lang="nl-NL" sz="3200" dirty="0" err="1" smtClean="0">
                <a:solidFill>
                  <a:srgbClr val="92D050"/>
                </a:solidFill>
              </a:rPr>
              <a:t>Proserpina</a:t>
            </a:r>
            <a:r>
              <a:rPr lang="nl-NL" sz="3200" dirty="0" smtClean="0">
                <a:solidFill>
                  <a:srgbClr val="92D050"/>
                </a:solidFill>
              </a:rPr>
              <a:t> met de god van de onderwereld niet slecht af is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dat hij dat zo gearrangeerd heeft: (de god) Pluto was nog maagd</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613307559"/>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251065"/>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Sed</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forte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mutabile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pectus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statque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semel</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iuncti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rumpere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vincla</a:t>
            </a:r>
            <a:r>
              <a:rPr lang="en-US" sz="2400" i="1" dirty="0">
                <a:solidFill>
                  <a:srgbClr val="FFFF00"/>
                </a:solidFill>
                <a:ea typeface="Times New Roman" panose="02020603050405020304" pitchFamily="18" charset="0"/>
                <a:cs typeface="Arial" panose="020B0604020202020204" pitchFamily="34" charset="0"/>
              </a:rPr>
              <a:t> tori,</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hoc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temptemus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siquidem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ieiuna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remansit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minus, </a:t>
            </a:r>
            <a:r>
              <a:rPr lang="en-US" sz="2400" i="1" dirty="0" err="1">
                <a:solidFill>
                  <a:srgbClr val="FFFF00"/>
                </a:solidFill>
                <a:ea typeface="Times New Roman" panose="02020603050405020304" pitchFamily="18" charset="0"/>
                <a:cs typeface="Arial" panose="020B0604020202020204" pitchFamily="34" charset="0"/>
              </a:rPr>
              <a:t>inferni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coniugis</a:t>
            </a:r>
            <a:r>
              <a:rPr lang="en-US" sz="2400" i="1" dirty="0">
                <a:solidFill>
                  <a:srgbClr val="FFFF00"/>
                </a:solidFill>
                <a:ea typeface="Times New Roman" panose="02020603050405020304" pitchFamily="18" charset="0"/>
                <a:cs typeface="Arial" panose="020B0604020202020204" pitchFamily="34" charset="0"/>
              </a:rPr>
              <a:t> uxor </a:t>
            </a:r>
            <a:r>
              <a:rPr lang="en-US" sz="2400" i="1" dirty="0" err="1">
                <a:solidFill>
                  <a:srgbClr val="FFFF00"/>
                </a:solidFill>
                <a:ea typeface="Times New Roman" panose="02020603050405020304" pitchFamily="18" charset="0"/>
                <a:cs typeface="Arial" panose="020B0604020202020204" pitchFamily="34" charset="0"/>
              </a:rPr>
              <a:t>erit</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3970290"/>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Maar </a:t>
            </a:r>
            <a:r>
              <a:rPr lang="nl-NL" sz="2400" dirty="0">
                <a:solidFill>
                  <a:srgbClr val="00B0F0"/>
                </a:solidFill>
              </a:rPr>
              <a:t>als toevallig voor jou je hart niet te veranderen is,</a:t>
            </a:r>
          </a:p>
          <a:p>
            <a:pPr>
              <a:spcAft>
                <a:spcPts val="1000"/>
              </a:spcAft>
            </a:pPr>
            <a:r>
              <a:rPr lang="nl-NL" sz="2400" dirty="0" smtClean="0">
                <a:solidFill>
                  <a:srgbClr val="00B0F0"/>
                </a:solidFill>
              </a:rPr>
              <a:t>    en </a:t>
            </a:r>
            <a:r>
              <a:rPr lang="nl-NL" sz="2400" dirty="0">
                <a:solidFill>
                  <a:srgbClr val="00B0F0"/>
                </a:solidFill>
              </a:rPr>
              <a:t>het (voor jou) vaststaat de banden van een eenmaal gesloten huwelijk te verbreken,</a:t>
            </a:r>
          </a:p>
          <a:p>
            <a:pPr>
              <a:spcAft>
                <a:spcPts val="1000"/>
              </a:spcAft>
            </a:pPr>
            <a:r>
              <a:rPr lang="nl-NL" sz="2400" dirty="0">
                <a:solidFill>
                  <a:srgbClr val="00B0F0"/>
                </a:solidFill>
              </a:rPr>
              <a:t>laten we ook dit proberen, als zij tenminste nuchter gebleven is;</a:t>
            </a:r>
          </a:p>
          <a:p>
            <a:pPr>
              <a:spcAft>
                <a:spcPts val="1000"/>
              </a:spcAft>
            </a:pPr>
            <a:r>
              <a:rPr lang="nl-NL" sz="2400" dirty="0" smtClean="0">
                <a:solidFill>
                  <a:srgbClr val="00B0F0"/>
                </a:solidFill>
              </a:rPr>
              <a:t>    zo </a:t>
            </a:r>
            <a:r>
              <a:rPr lang="nl-NL" sz="2400" dirty="0">
                <a:solidFill>
                  <a:srgbClr val="00B0F0"/>
                </a:solidFill>
              </a:rPr>
              <a:t>niet, dan zal ze de vrouw zijn van een echtgenoot van/in de Onderwereld."</a:t>
            </a:r>
          </a:p>
        </p:txBody>
      </p:sp>
      <p:pic>
        <p:nvPicPr>
          <p:cNvPr id="11266" name="Picture 2" descr="http://3.bp.blogspot.com/_EuEUdQvY52A/TJR8rKgsBLI/AAAAAAAAA40/ZkDsyij3I9w/S1600-R/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012" y="2341275"/>
            <a:ext cx="4037734" cy="2536526"/>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3140364" y="2504723"/>
            <a:ext cx="4008581" cy="838841"/>
          </a:xfrm>
          <a:prstGeom prst="wedgeEllipseCallout">
            <a:avLst>
              <a:gd name="adj1" fmla="val 69029"/>
              <a:gd name="adj2" fmla="val 74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Schatje, ik heb een voorstel!</a:t>
            </a:r>
            <a:endParaRPr lang="en-US" sz="2000" dirty="0"/>
          </a:p>
        </p:txBody>
      </p:sp>
      <p:sp>
        <p:nvSpPr>
          <p:cNvPr id="9" name="Wolkvormige toelichting 8"/>
          <p:cNvSpPr/>
          <p:nvPr/>
        </p:nvSpPr>
        <p:spPr>
          <a:xfrm>
            <a:off x="6696364" y="337752"/>
            <a:ext cx="5152735" cy="844504"/>
          </a:xfrm>
          <a:prstGeom prst="cloudCallout">
            <a:avLst>
              <a:gd name="adj1" fmla="val 34377"/>
              <a:gd name="adj2" fmla="val 20249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solidFill>
                  <a:schemeClr val="tx1"/>
                </a:solidFill>
              </a:rPr>
              <a:t>Smeerlap. Alweer? Jij wandelende </a:t>
            </a:r>
            <a:r>
              <a:rPr lang="nl-NL" sz="2000" dirty="0" err="1" smtClean="0">
                <a:solidFill>
                  <a:schemeClr val="tx1"/>
                </a:solidFill>
              </a:rPr>
              <a:t>viagra</a:t>
            </a:r>
            <a:r>
              <a:rPr lang="nl-NL" sz="2000" dirty="0" smtClean="0">
                <a:solidFill>
                  <a:schemeClr val="tx1"/>
                </a:solidFill>
              </a:rPr>
              <a:t> pil …</a:t>
            </a:r>
            <a:endParaRPr lang="en-US" sz="2000" dirty="0">
              <a:solidFill>
                <a:schemeClr val="tx1"/>
              </a:solidFill>
            </a:endParaRPr>
          </a:p>
        </p:txBody>
      </p:sp>
    </p:spTree>
    <p:extLst>
      <p:ext uri="{BB962C8B-B14F-4D97-AF65-F5344CB8AC3E}">
        <p14:creationId xmlns:p14="http://schemas.microsoft.com/office/powerpoint/2010/main" val="2842663076"/>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289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168875" y="168875"/>
            <a:ext cx="11850130" cy="2308324"/>
          </a:xfrm>
          <a:prstGeom prst="rect">
            <a:avLst/>
          </a:prstGeom>
        </p:spPr>
        <p:txBody>
          <a:bodyPr wrap="square">
            <a:spAutoFit/>
          </a:bodyPr>
          <a:lstStyle/>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Tartara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iussus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adit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sumptis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Caducifer</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alis</a:t>
            </a:r>
            <a:r>
              <a:rPr lang="nl-NL"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citius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visaque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certa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refert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err="1">
                <a:solidFill>
                  <a:srgbClr val="FFFF00"/>
                </a:solidFill>
                <a:ea typeface="Times New Roman" panose="02020603050405020304" pitchFamily="18" charset="0"/>
                <a:cs typeface="Arial" panose="020B0604020202020204" pitchFamily="34" charset="0"/>
              </a:rPr>
              <a:t>Rapta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tribus</a:t>
            </a:r>
            <a:r>
              <a:rPr lang="en-US" sz="2400" dirty="0">
                <a:solidFill>
                  <a:srgbClr val="FFFFFF"/>
                </a:solidFill>
                <a:ea typeface="Times New Roman" panose="02020603050405020304" pitchFamily="18" charset="0"/>
                <a:cs typeface="Arial" panose="020B0604020202020204" pitchFamily="34" charset="0"/>
              </a:rPr>
              <a:t>’ dixit ‘</a:t>
            </a:r>
            <a:r>
              <a:rPr lang="en-US" sz="2400" i="1" dirty="0" err="1">
                <a:solidFill>
                  <a:srgbClr val="FFFF00"/>
                </a:solidFill>
                <a:ea typeface="Times New Roman" panose="02020603050405020304" pitchFamily="18" charset="0"/>
                <a:cs typeface="Arial" panose="020B0604020202020204" pitchFamily="34" charset="0"/>
              </a:rPr>
              <a:t>solvit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ieiunia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granis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Punica</a:t>
            </a:r>
            <a:r>
              <a:rPr lang="en-US" sz="2400" i="1" dirty="0">
                <a:solidFill>
                  <a:srgbClr val="FFFF00"/>
                </a:solidFill>
                <a:ea typeface="Times New Roman" panose="02020603050405020304" pitchFamily="18" charset="0"/>
                <a:cs typeface="Arial" panose="020B0604020202020204" pitchFamily="34" charset="0"/>
              </a:rPr>
              <a:t> quae lento </a:t>
            </a:r>
            <a:r>
              <a:rPr lang="en-US" sz="2400" i="1" dirty="0" err="1">
                <a:solidFill>
                  <a:srgbClr val="FFFF00"/>
                </a:solidFill>
                <a:ea typeface="Times New Roman" panose="02020603050405020304" pitchFamily="18" charset="0"/>
                <a:cs typeface="Arial" panose="020B0604020202020204" pitchFamily="34" charset="0"/>
              </a:rPr>
              <a:t>cortice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poma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tegunt</a:t>
            </a:r>
            <a:r>
              <a:rPr lang="en-US" sz="2400" i="1" dirty="0" smtClean="0">
                <a:solidFill>
                  <a:srgbClr val="FFFF00"/>
                </a:solidFill>
                <a:ea typeface="Times New Roman" panose="02020603050405020304" pitchFamily="18" charset="0"/>
                <a:cs typeface="Arial" panose="020B0604020202020204" pitchFamily="34" charset="0"/>
              </a:rPr>
              <a: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2" name="Rechthoek 1"/>
          <p:cNvSpPr/>
          <p:nvPr/>
        </p:nvSpPr>
        <p:spPr>
          <a:xfrm>
            <a:off x="168875" y="3927556"/>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Op </a:t>
            </a:r>
            <a:r>
              <a:rPr lang="nl-NL" sz="2400" dirty="0">
                <a:solidFill>
                  <a:srgbClr val="00B0F0"/>
                </a:solidFill>
              </a:rPr>
              <a:t>bevel gaat de </a:t>
            </a:r>
            <a:r>
              <a:rPr lang="nl-NL" sz="2400" dirty="0" smtClean="0">
                <a:solidFill>
                  <a:srgbClr val="00B0F0"/>
                </a:solidFill>
              </a:rPr>
              <a:t>herautenstafdrager, </a:t>
            </a:r>
            <a:r>
              <a:rPr lang="nl-NL" sz="2400" dirty="0">
                <a:solidFill>
                  <a:srgbClr val="00B0F0"/>
                </a:solidFill>
              </a:rPr>
              <a:t>na zijn vleugelschoenen te hebben opgenomen, </a:t>
            </a:r>
            <a:endParaRPr lang="nl-NL" sz="2400" dirty="0" smtClean="0">
              <a:solidFill>
                <a:srgbClr val="00B0F0"/>
              </a:solidFill>
            </a:endParaRPr>
          </a:p>
          <a:p>
            <a:pPr>
              <a:spcAft>
                <a:spcPts val="1000"/>
              </a:spcAft>
            </a:pPr>
            <a:r>
              <a:rPr lang="nl-NL" sz="2400" dirty="0" smtClean="0">
                <a:solidFill>
                  <a:srgbClr val="00B0F0"/>
                </a:solidFill>
              </a:rPr>
              <a:t>    naar </a:t>
            </a:r>
            <a:r>
              <a:rPr lang="nl-NL" sz="2400" dirty="0">
                <a:solidFill>
                  <a:srgbClr val="00B0F0"/>
                </a:solidFill>
              </a:rPr>
              <a:t>de Onderwereld en sneller dan verwacht komt hij terug en bericht de geziene feiten: </a:t>
            </a:r>
          </a:p>
          <a:p>
            <a:pPr>
              <a:spcAft>
                <a:spcPts val="1000"/>
              </a:spcAft>
            </a:pPr>
            <a:r>
              <a:rPr lang="nl-NL" sz="2400" dirty="0" smtClean="0">
                <a:solidFill>
                  <a:srgbClr val="00B0F0"/>
                </a:solidFill>
              </a:rPr>
              <a:t>"De geschaakte", sprak hij, "heeft </a:t>
            </a:r>
            <a:r>
              <a:rPr lang="nl-NL" sz="2400" dirty="0">
                <a:solidFill>
                  <a:srgbClr val="00B0F0"/>
                </a:solidFill>
              </a:rPr>
              <a:t>het vasten verbroken met drie pitten </a:t>
            </a:r>
          </a:p>
          <a:p>
            <a:pPr>
              <a:spcAft>
                <a:spcPts val="1000"/>
              </a:spcAft>
            </a:pPr>
            <a:r>
              <a:rPr lang="nl-NL" sz="2400" dirty="0" smtClean="0">
                <a:solidFill>
                  <a:srgbClr val="00B0F0"/>
                </a:solidFill>
              </a:rPr>
              <a:t>    die </a:t>
            </a:r>
            <a:r>
              <a:rPr lang="nl-NL" sz="2400" dirty="0">
                <a:solidFill>
                  <a:srgbClr val="00B0F0"/>
                </a:solidFill>
              </a:rPr>
              <a:t>granaatappels bedekken met een taaie schil."</a:t>
            </a:r>
          </a:p>
        </p:txBody>
      </p:sp>
      <p:pic>
        <p:nvPicPr>
          <p:cNvPr id="12290" name="Picture 2" descr="http://www.denachtuil.eu/clipart-varia/Mercurius_g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120" y="839187"/>
            <a:ext cx="3133725" cy="3867150"/>
          </a:xfrm>
          <a:prstGeom prst="rect">
            <a:avLst/>
          </a:prstGeom>
          <a:noFill/>
          <a:extLst>
            <a:ext uri="{909E8E84-426E-40DD-AFC4-6F175D3DCCD1}">
              <a14:hiddenFill xmlns:a14="http://schemas.microsoft.com/office/drawing/2010/main">
                <a:solidFill>
                  <a:srgbClr val="FFFFFF"/>
                </a:solidFill>
              </a14:hiddenFill>
            </a:ext>
          </a:extLst>
        </p:spPr>
      </p:pic>
      <p:sp>
        <p:nvSpPr>
          <p:cNvPr id="7" name="Wolkvormige toelichting 6"/>
          <p:cNvSpPr/>
          <p:nvPr/>
        </p:nvSpPr>
        <p:spPr>
          <a:xfrm>
            <a:off x="7406534" y="168876"/>
            <a:ext cx="4611441" cy="1124216"/>
          </a:xfrm>
          <a:prstGeom prst="cloudCallout">
            <a:avLst>
              <a:gd name="adj1" fmla="val -54883"/>
              <a:gd name="adj2" fmla="val 386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smtClean="0"/>
              <a:t>Ik ga haar lekker verraden! Ik zal die </a:t>
            </a:r>
            <a:r>
              <a:rPr lang="nl-NL" sz="2000" dirty="0" err="1" smtClean="0"/>
              <a:t>Proserpina</a:t>
            </a:r>
            <a:r>
              <a:rPr lang="nl-NL" sz="2000" dirty="0" smtClean="0"/>
              <a:t> eens te grazen nemen! ha </a:t>
            </a:r>
            <a:r>
              <a:rPr lang="nl-NL" sz="2000" dirty="0" err="1" smtClean="0"/>
              <a:t>ha</a:t>
            </a:r>
            <a:endParaRPr lang="en-US" sz="2000" dirty="0"/>
          </a:p>
        </p:txBody>
      </p:sp>
    </p:spTree>
    <p:extLst>
      <p:ext uri="{BB962C8B-B14F-4D97-AF65-F5344CB8AC3E}">
        <p14:creationId xmlns:p14="http://schemas.microsoft.com/office/powerpoint/2010/main" val="2645874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taaleigen</a:t>
            </a:r>
            <a:endParaRPr lang="en-US" sz="4800" dirty="0">
              <a:solidFill>
                <a:srgbClr val="00B0F0"/>
              </a:solidFill>
              <a:latin typeface="+mn-lt"/>
            </a:endParaRPr>
          </a:p>
        </p:txBody>
      </p:sp>
      <p:sp>
        <p:nvSpPr>
          <p:cNvPr id="9" name="Titel 1"/>
          <p:cNvSpPr txBox="1">
            <a:spLocks/>
          </p:cNvSpPr>
          <p:nvPr/>
        </p:nvSpPr>
        <p:spPr>
          <a:xfrm>
            <a:off x="168875" y="2466974"/>
            <a:ext cx="11832625" cy="36004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nSpc>
                <a:spcPct val="100000"/>
              </a:lnSpc>
              <a:spcAft>
                <a:spcPts val="600"/>
              </a:spcAft>
              <a:buFont typeface="Wingdings" panose="05000000000000000000" pitchFamily="2" charset="2"/>
              <a:buChar char="q"/>
            </a:pPr>
            <a:r>
              <a:rPr lang="nl-NL" sz="2800" dirty="0" smtClean="0">
                <a:solidFill>
                  <a:schemeClr val="bg1"/>
                </a:solidFill>
                <a:latin typeface="+mn-lt"/>
              </a:rPr>
              <a:t>verkorte perfectumvormen: </a:t>
            </a:r>
            <a:r>
              <a:rPr lang="nl-NL" sz="2800" dirty="0" err="1" smtClean="0">
                <a:solidFill>
                  <a:schemeClr val="accent4">
                    <a:lumMod val="40000"/>
                    <a:lumOff val="60000"/>
                  </a:schemeClr>
                </a:solidFill>
                <a:latin typeface="+mn-lt"/>
              </a:rPr>
              <a:t>mutastis</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dixere</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iurasse</a:t>
            </a:r>
            <a:r>
              <a:rPr lang="nl-NL" sz="2800" dirty="0">
                <a:solidFill>
                  <a:schemeClr val="bg1"/>
                </a:solidFill>
                <a:latin typeface="+mn-lt"/>
              </a:rPr>
              <a:t> </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amarunt</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implerat</a:t>
            </a:r>
            <a:r>
              <a:rPr lang="nl-NL" sz="2800" dirty="0" smtClean="0">
                <a:solidFill>
                  <a:schemeClr val="bg1"/>
                </a:solidFill>
                <a:latin typeface="+mn-lt"/>
              </a:rPr>
              <a:t> </a:t>
            </a:r>
          </a:p>
          <a:p>
            <a:pPr marL="571500" indent="-571500">
              <a:lnSpc>
                <a:spcPct val="100000"/>
              </a:lnSpc>
              <a:spcAft>
                <a:spcPts val="600"/>
              </a:spcAft>
              <a:buFont typeface="Wingdings" panose="05000000000000000000" pitchFamily="2" charset="2"/>
              <a:buChar char="q"/>
            </a:pPr>
            <a:r>
              <a:rPr lang="nl-NL" sz="2800" dirty="0" smtClean="0">
                <a:solidFill>
                  <a:schemeClr val="bg1"/>
                </a:solidFill>
                <a:latin typeface="+mn-lt"/>
              </a:rPr>
              <a:t>dichterlijk meervoud: </a:t>
            </a:r>
            <a:r>
              <a:rPr lang="nl-NL" sz="2800" dirty="0" err="1" smtClean="0">
                <a:solidFill>
                  <a:schemeClr val="accent4">
                    <a:lumMod val="40000"/>
                    <a:lumOff val="60000"/>
                  </a:schemeClr>
                </a:solidFill>
                <a:latin typeface="+mn-lt"/>
              </a:rPr>
              <a:t>vultus</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terga</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currus</a:t>
            </a:r>
            <a:r>
              <a:rPr lang="nl-NL" sz="2800" dirty="0" smtClean="0">
                <a:solidFill>
                  <a:schemeClr val="accent4">
                    <a:lumMod val="40000"/>
                    <a:lumOff val="60000"/>
                  </a:schemeClr>
                </a:solidFill>
                <a:latin typeface="+mn-lt"/>
              </a:rPr>
              <a:t> </a:t>
            </a:r>
            <a:r>
              <a:rPr lang="nl-NL" sz="2800" dirty="0">
                <a:solidFill>
                  <a:schemeClr val="accent4">
                    <a:lumMod val="40000"/>
                    <a:lumOff val="60000"/>
                  </a:schemeClr>
                </a:solidFill>
                <a:latin typeface="+mn-lt"/>
              </a:rPr>
              <a:t>– </a:t>
            </a:r>
            <a:r>
              <a:rPr lang="nl-NL" sz="2800" dirty="0" err="1">
                <a:solidFill>
                  <a:schemeClr val="accent4">
                    <a:lumMod val="40000"/>
                    <a:lumOff val="60000"/>
                  </a:schemeClr>
                </a:solidFill>
                <a:latin typeface="+mn-lt"/>
              </a:rPr>
              <a:t>coeptis</a:t>
            </a:r>
            <a:r>
              <a:rPr lang="nl-NL" sz="2800" dirty="0">
                <a:solidFill>
                  <a:schemeClr val="accent4">
                    <a:lumMod val="40000"/>
                    <a:lumOff val="60000"/>
                  </a:schemeClr>
                </a:solidFill>
                <a:latin typeface="+mn-lt"/>
              </a:rPr>
              <a:t> – </a:t>
            </a:r>
            <a:r>
              <a:rPr lang="nl-NL" sz="2800" dirty="0" err="1">
                <a:solidFill>
                  <a:schemeClr val="accent4">
                    <a:lumMod val="40000"/>
                    <a:lumOff val="60000"/>
                  </a:schemeClr>
                </a:solidFill>
                <a:latin typeface="+mn-lt"/>
              </a:rPr>
              <a:t>pectora</a:t>
            </a:r>
            <a:r>
              <a:rPr lang="nl-NL" sz="2800" dirty="0" smtClean="0">
                <a:solidFill>
                  <a:schemeClr val="bg1"/>
                </a:solidFill>
                <a:latin typeface="+mn-lt"/>
              </a:rPr>
              <a:t> </a:t>
            </a:r>
          </a:p>
          <a:p>
            <a:pPr marL="571500" indent="-571500">
              <a:lnSpc>
                <a:spcPct val="100000"/>
              </a:lnSpc>
              <a:spcAft>
                <a:spcPts val="600"/>
              </a:spcAft>
              <a:buFont typeface="Wingdings" panose="05000000000000000000" pitchFamily="2" charset="2"/>
              <a:buChar char="q"/>
            </a:pPr>
            <a:r>
              <a:rPr lang="nl-NL" sz="2800" dirty="0">
                <a:solidFill>
                  <a:schemeClr val="bg1"/>
                </a:solidFill>
                <a:latin typeface="+mn-lt"/>
              </a:rPr>
              <a:t>p</a:t>
            </a:r>
            <a:r>
              <a:rPr lang="nl-NL" sz="2800" dirty="0" smtClean="0">
                <a:solidFill>
                  <a:schemeClr val="bg1"/>
                </a:solidFill>
                <a:latin typeface="+mn-lt"/>
              </a:rPr>
              <a:t>atronymicum: </a:t>
            </a:r>
            <a:r>
              <a:rPr lang="nl-NL" sz="2800" dirty="0" err="1" smtClean="0">
                <a:solidFill>
                  <a:schemeClr val="accent4">
                    <a:lumMod val="40000"/>
                    <a:lumOff val="60000"/>
                  </a:schemeClr>
                </a:solidFill>
                <a:latin typeface="+mn-lt"/>
              </a:rPr>
              <a:t>Atlantiades</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Saturnia</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Inachides</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Schoeneia</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Abantiades</a:t>
            </a:r>
            <a:r>
              <a:rPr lang="nl-NL" sz="2800" dirty="0" smtClean="0">
                <a:solidFill>
                  <a:schemeClr val="accent4">
                    <a:lumMod val="40000"/>
                    <a:lumOff val="60000"/>
                  </a:schemeClr>
                </a:solidFill>
                <a:latin typeface="+mn-lt"/>
              </a:rPr>
              <a:t> </a:t>
            </a:r>
          </a:p>
          <a:p>
            <a:pPr marL="571500" indent="-571500">
              <a:lnSpc>
                <a:spcPct val="100000"/>
              </a:lnSpc>
              <a:spcAft>
                <a:spcPts val="600"/>
              </a:spcAft>
              <a:buFont typeface="Wingdings" panose="05000000000000000000" pitchFamily="2" charset="2"/>
              <a:buChar char="q"/>
            </a:pPr>
            <a:r>
              <a:rPr lang="nl-NL" sz="2800" dirty="0" smtClean="0">
                <a:solidFill>
                  <a:schemeClr val="bg1"/>
                </a:solidFill>
                <a:latin typeface="+mn-lt"/>
              </a:rPr>
              <a:t>minder voorzetsels – compacte zinsbouw: </a:t>
            </a:r>
            <a:r>
              <a:rPr lang="nl-NL" sz="2800" strike="dblStrike" dirty="0" smtClean="0">
                <a:solidFill>
                  <a:schemeClr val="accent4">
                    <a:lumMod val="40000"/>
                    <a:lumOff val="60000"/>
                  </a:schemeClr>
                </a:solidFill>
                <a:latin typeface="+mn-lt"/>
              </a:rPr>
              <a:t>in</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caelo</a:t>
            </a:r>
            <a:r>
              <a:rPr lang="nl-NL" sz="2800" dirty="0" smtClean="0">
                <a:solidFill>
                  <a:schemeClr val="accent4">
                    <a:lumMod val="40000"/>
                    <a:lumOff val="60000"/>
                  </a:schemeClr>
                </a:solidFill>
                <a:latin typeface="+mn-lt"/>
              </a:rPr>
              <a:t> – </a:t>
            </a:r>
            <a:r>
              <a:rPr lang="nl-NL" sz="2800" strike="dblStrike" dirty="0" smtClean="0">
                <a:solidFill>
                  <a:schemeClr val="accent4">
                    <a:lumMod val="40000"/>
                    <a:lumOff val="60000"/>
                  </a:schemeClr>
                </a:solidFill>
                <a:latin typeface="+mn-lt"/>
              </a:rPr>
              <a:t>ex</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latebris</a:t>
            </a:r>
            <a:r>
              <a:rPr lang="nl-NL" sz="2800" dirty="0" smtClean="0">
                <a:solidFill>
                  <a:schemeClr val="accent4">
                    <a:lumMod val="40000"/>
                    <a:lumOff val="60000"/>
                  </a:schemeClr>
                </a:solidFill>
                <a:latin typeface="+mn-lt"/>
              </a:rPr>
              <a:t> –  </a:t>
            </a:r>
            <a:r>
              <a:rPr lang="nl-NL" sz="2800" strike="dblStrike" dirty="0" smtClean="0">
                <a:solidFill>
                  <a:schemeClr val="accent4">
                    <a:lumMod val="40000"/>
                    <a:lumOff val="60000"/>
                  </a:schemeClr>
                </a:solidFill>
                <a:latin typeface="+mn-lt"/>
              </a:rPr>
              <a:t>in</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hac</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arce</a:t>
            </a:r>
            <a:endParaRPr lang="nl-NL" sz="2800" dirty="0" smtClean="0">
              <a:solidFill>
                <a:schemeClr val="accent4">
                  <a:lumMod val="40000"/>
                  <a:lumOff val="60000"/>
                </a:schemeClr>
              </a:solidFill>
              <a:latin typeface="+mn-lt"/>
            </a:endParaRPr>
          </a:p>
          <a:p>
            <a:pPr marL="571500" indent="-571500">
              <a:lnSpc>
                <a:spcPct val="100000"/>
              </a:lnSpc>
              <a:spcAft>
                <a:spcPts val="600"/>
              </a:spcAft>
              <a:buFont typeface="Wingdings" panose="05000000000000000000" pitchFamily="2" charset="2"/>
              <a:buChar char="q"/>
            </a:pPr>
            <a:r>
              <a:rPr lang="nl-NL" sz="2800" dirty="0" smtClean="0">
                <a:solidFill>
                  <a:schemeClr val="bg1"/>
                </a:solidFill>
                <a:latin typeface="+mn-lt"/>
              </a:rPr>
              <a:t>Griekse uitgangen van woorden: </a:t>
            </a:r>
            <a:r>
              <a:rPr lang="nl-NL" sz="2800" dirty="0" err="1" smtClean="0">
                <a:solidFill>
                  <a:schemeClr val="accent4">
                    <a:lumMod val="40000"/>
                    <a:lumOff val="60000"/>
                  </a:schemeClr>
                </a:solidFill>
                <a:latin typeface="+mn-lt"/>
              </a:rPr>
              <a:t>Andromedan</a:t>
            </a:r>
            <a:r>
              <a:rPr lang="nl-NL" sz="2800" dirty="0" smtClean="0">
                <a:solidFill>
                  <a:schemeClr val="accent4">
                    <a:lumMod val="40000"/>
                    <a:lumOff val="60000"/>
                  </a:schemeClr>
                </a:solidFill>
                <a:latin typeface="+mn-lt"/>
              </a:rPr>
              <a:t> – </a:t>
            </a:r>
            <a:r>
              <a:rPr lang="nl-NL" sz="2800" dirty="0" err="1" smtClean="0">
                <a:solidFill>
                  <a:schemeClr val="accent4">
                    <a:lumMod val="40000"/>
                    <a:lumOff val="60000"/>
                  </a:schemeClr>
                </a:solidFill>
                <a:latin typeface="+mn-lt"/>
              </a:rPr>
              <a:t>Tethyn</a:t>
            </a:r>
            <a:endParaRPr lang="nl-NL" sz="2800" dirty="0" smtClean="0">
              <a:solidFill>
                <a:schemeClr val="bg1"/>
              </a:solidFill>
              <a:latin typeface="+mn-lt"/>
            </a:endParaRPr>
          </a:p>
          <a:p>
            <a:pPr marL="571500" indent="-571500">
              <a:lnSpc>
                <a:spcPct val="100000"/>
              </a:lnSpc>
              <a:spcAft>
                <a:spcPts val="600"/>
              </a:spcAft>
              <a:buFont typeface="Wingdings" panose="05000000000000000000" pitchFamily="2" charset="2"/>
              <a:buChar char="q"/>
            </a:pPr>
            <a:r>
              <a:rPr lang="nl-NL" sz="2800" dirty="0" smtClean="0">
                <a:solidFill>
                  <a:schemeClr val="bg1"/>
                </a:solidFill>
                <a:latin typeface="+mn-lt"/>
              </a:rPr>
              <a:t>bijvoeglijke naamwoorden i.p.v. bijvoeglijke bepalingen: </a:t>
            </a:r>
            <a:r>
              <a:rPr lang="nl-NL" sz="2800" u="sng" dirty="0" err="1" smtClean="0">
                <a:solidFill>
                  <a:schemeClr val="accent4">
                    <a:lumMod val="40000"/>
                    <a:lumOff val="60000"/>
                  </a:schemeClr>
                </a:solidFill>
                <a:latin typeface="+mn-lt"/>
              </a:rPr>
              <a:t>Cephea</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arva</a:t>
            </a:r>
            <a:endParaRPr lang="nl-NL" sz="2800" dirty="0" smtClean="0">
              <a:solidFill>
                <a:schemeClr val="accent4">
                  <a:lumMod val="40000"/>
                  <a:lumOff val="60000"/>
                </a:schemeClr>
              </a:solidFill>
              <a:latin typeface="+mn-lt"/>
            </a:endParaRPr>
          </a:p>
          <a:p>
            <a:pPr marL="571500" indent="-571500">
              <a:lnSpc>
                <a:spcPct val="100000"/>
              </a:lnSpc>
              <a:spcAft>
                <a:spcPts val="600"/>
              </a:spcAft>
              <a:buFont typeface="Wingdings" panose="05000000000000000000" pitchFamily="2" charset="2"/>
              <a:buChar char="q"/>
            </a:pPr>
            <a:r>
              <a:rPr lang="nl-NL" sz="2800" dirty="0" smtClean="0">
                <a:solidFill>
                  <a:schemeClr val="bg1"/>
                </a:solidFill>
                <a:latin typeface="+mn-lt"/>
              </a:rPr>
              <a:t>accusativus van betrekking: </a:t>
            </a:r>
            <a:r>
              <a:rPr lang="nl-NL" sz="2800" dirty="0" err="1" smtClean="0">
                <a:solidFill>
                  <a:schemeClr val="accent4">
                    <a:lumMod val="40000"/>
                    <a:lumOff val="60000"/>
                  </a:schemeClr>
                </a:solidFill>
                <a:latin typeface="+mn-lt"/>
              </a:rPr>
              <a:t>quam</a:t>
            </a:r>
            <a:r>
              <a:rPr lang="nl-NL" sz="2800" dirty="0" smtClean="0">
                <a:solidFill>
                  <a:schemeClr val="accent4">
                    <a:lumMod val="40000"/>
                    <a:lumOff val="60000"/>
                  </a:schemeClr>
                </a:solidFill>
                <a:latin typeface="+mn-lt"/>
              </a:rPr>
              <a:t> </a:t>
            </a:r>
            <a:r>
              <a:rPr lang="nl-NL" sz="2800" u="sng" dirty="0" err="1" smtClean="0">
                <a:solidFill>
                  <a:schemeClr val="accent4">
                    <a:lumMod val="40000"/>
                    <a:lumOff val="60000"/>
                  </a:schemeClr>
                </a:solidFill>
                <a:latin typeface="+mn-lt"/>
              </a:rPr>
              <a:t>bracchia</a:t>
            </a:r>
            <a:r>
              <a:rPr lang="nl-NL" sz="2800" dirty="0" smtClean="0">
                <a:solidFill>
                  <a:schemeClr val="accent4">
                    <a:lumMod val="40000"/>
                    <a:lumOff val="60000"/>
                  </a:schemeClr>
                </a:solidFill>
                <a:latin typeface="+mn-lt"/>
              </a:rPr>
              <a:t> </a:t>
            </a:r>
            <a:r>
              <a:rPr lang="nl-NL" sz="2800" dirty="0" err="1" smtClean="0">
                <a:solidFill>
                  <a:schemeClr val="accent4">
                    <a:lumMod val="40000"/>
                    <a:lumOff val="60000"/>
                  </a:schemeClr>
                </a:solidFill>
                <a:latin typeface="+mn-lt"/>
              </a:rPr>
              <a:t>religatam</a:t>
            </a:r>
            <a:endParaRPr lang="en-US" sz="2800" dirty="0">
              <a:solidFill>
                <a:schemeClr val="accent4">
                  <a:lumMod val="40000"/>
                  <a:lumOff val="60000"/>
                </a:schemeClr>
              </a:solidFill>
              <a:latin typeface="+mn-lt"/>
            </a:endParaRPr>
          </a:p>
        </p:txBody>
      </p:sp>
    </p:spTree>
    <p:extLst>
      <p:ext uri="{BB962C8B-B14F-4D97-AF65-F5344CB8AC3E}">
        <p14:creationId xmlns:p14="http://schemas.microsoft.com/office/powerpoint/2010/main" val="41516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luidt kennelijk het compromis van Jupiter?</a:t>
            </a:r>
          </a:p>
          <a:p>
            <a:endParaRPr lang="nl-NL" sz="3200" dirty="0">
              <a:solidFill>
                <a:srgbClr val="92D050"/>
              </a:solidFill>
            </a:endParaRPr>
          </a:p>
          <a:p>
            <a:r>
              <a:rPr lang="nl-NL" sz="3200" dirty="0" smtClean="0">
                <a:solidFill>
                  <a:srgbClr val="92D050"/>
                </a:solidFill>
              </a:rPr>
              <a:t>A	als </a:t>
            </a:r>
            <a:r>
              <a:rPr lang="nl-NL" sz="3200" dirty="0" err="1" smtClean="0">
                <a:solidFill>
                  <a:srgbClr val="92D050"/>
                </a:solidFill>
              </a:rPr>
              <a:t>Proserpina</a:t>
            </a:r>
            <a:r>
              <a:rPr lang="nl-NL" sz="3200" dirty="0" smtClean="0">
                <a:solidFill>
                  <a:srgbClr val="92D050"/>
                </a:solidFill>
              </a:rPr>
              <a:t> eens een keer nuchter blijft, heb ík te drinken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als </a:t>
            </a:r>
            <a:r>
              <a:rPr lang="nl-NL" sz="3200" dirty="0" err="1" smtClean="0">
                <a:solidFill>
                  <a:srgbClr val="92D050"/>
                </a:solidFill>
              </a:rPr>
              <a:t>Proserpina</a:t>
            </a:r>
            <a:r>
              <a:rPr lang="nl-NL" sz="3200" dirty="0" smtClean="0">
                <a:solidFill>
                  <a:srgbClr val="92D050"/>
                </a:solidFill>
              </a:rPr>
              <a:t> in de Onderwereld niet eet, haal ik haar terug</a:t>
            </a:r>
          </a:p>
          <a:p>
            <a:endParaRPr lang="nl-NL" sz="3200" dirty="0">
              <a:solidFill>
                <a:srgbClr val="92D050"/>
              </a:solidFill>
            </a:endParaRPr>
          </a:p>
          <a:p>
            <a:r>
              <a:rPr lang="nl-NL" sz="3200" dirty="0" smtClean="0">
                <a:solidFill>
                  <a:srgbClr val="92D050"/>
                </a:solidFill>
              </a:rPr>
              <a:t>C	als </a:t>
            </a:r>
            <a:r>
              <a:rPr lang="nl-NL" sz="3200" dirty="0" err="1" smtClean="0">
                <a:solidFill>
                  <a:srgbClr val="92D050"/>
                </a:solidFill>
              </a:rPr>
              <a:t>Proserpina</a:t>
            </a:r>
            <a:r>
              <a:rPr lang="nl-NL" sz="3200" dirty="0" smtClean="0">
                <a:solidFill>
                  <a:srgbClr val="92D050"/>
                </a:solidFill>
              </a:rPr>
              <a:t> daar wil blijven </a:t>
            </a:r>
            <a:r>
              <a:rPr lang="nl-NL" sz="3200" dirty="0" err="1" smtClean="0">
                <a:solidFill>
                  <a:srgbClr val="92D050"/>
                </a:solidFill>
              </a:rPr>
              <a:t>sippen</a:t>
            </a:r>
            <a:r>
              <a:rPr lang="nl-NL" sz="3200" dirty="0" smtClean="0">
                <a:solidFill>
                  <a:srgbClr val="92D050"/>
                </a:solidFill>
              </a:rPr>
              <a:t>, eigen schuld, dikke bult</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als jij, Juno, mee werkt, gaan we </a:t>
            </a:r>
            <a:r>
              <a:rPr lang="nl-NL" sz="3200" dirty="0" err="1" smtClean="0">
                <a:solidFill>
                  <a:srgbClr val="92D050"/>
                </a:solidFill>
              </a:rPr>
              <a:t>Proserpina</a:t>
            </a:r>
            <a:r>
              <a:rPr lang="nl-NL" sz="3200" dirty="0" smtClean="0">
                <a:solidFill>
                  <a:srgbClr val="92D050"/>
                </a:solidFill>
              </a:rPr>
              <a:t> verlossen </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16587307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Non </a:t>
            </a:r>
            <a:r>
              <a:rPr lang="en-US" sz="2400" dirty="0" err="1">
                <a:solidFill>
                  <a:srgbClr val="FFFFFF"/>
                </a:solidFill>
                <a:ea typeface="Times New Roman" panose="02020603050405020304" pitchFamily="18" charset="0"/>
                <a:cs typeface="Arial" panose="020B0604020202020204" pitchFamily="34" charset="0"/>
              </a:rPr>
              <a:t>secus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indoluit</a:t>
            </a:r>
            <a:r>
              <a:rPr lang="en-US" sz="2400" dirty="0">
                <a:solidFill>
                  <a:srgbClr val="FFFFFF"/>
                </a:solidFill>
                <a:ea typeface="Times New Roman" panose="02020603050405020304" pitchFamily="18" charset="0"/>
                <a:cs typeface="Arial" panose="020B0604020202020204" pitchFamily="34" charset="0"/>
              </a:rPr>
              <a:t>, quam </a:t>
            </a:r>
            <a:r>
              <a:rPr lang="en-US" sz="2400" dirty="0" err="1">
                <a:solidFill>
                  <a:srgbClr val="FFFFFF"/>
                </a:solidFill>
                <a:ea typeface="Times New Roman" panose="02020603050405020304" pitchFamily="18" charset="0"/>
                <a:cs typeface="Arial" panose="020B0604020202020204" pitchFamily="34" charset="0"/>
              </a:rPr>
              <a:t>si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rapta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fuisset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maesta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parens</a:t>
            </a:r>
            <a:r>
              <a:rPr lang="en-US" sz="2400" dirty="0">
                <a:solidFill>
                  <a:srgbClr val="FFFFFF"/>
                </a:solidFill>
                <a:ea typeface="Times New Roman" panose="02020603050405020304" pitchFamily="18" charset="0"/>
                <a:cs typeface="Arial" panose="020B0604020202020204" pitchFamily="34" charset="0"/>
              </a:rPr>
              <a:t>, longa </a:t>
            </a:r>
            <a:r>
              <a:rPr lang="en-US" sz="2400" dirty="0" err="1">
                <a:solidFill>
                  <a:srgbClr val="FFFFFF"/>
                </a:solidFill>
                <a:ea typeface="Times New Roman" panose="02020603050405020304" pitchFamily="18" charset="0"/>
                <a:cs typeface="Arial" panose="020B0604020202020204" pitchFamily="34" charset="0"/>
              </a:rPr>
              <a:t>vixque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refecta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mora</a:t>
            </a:r>
            <a:r>
              <a:rPr lang="en-US" sz="2400" dirty="0">
                <a:solidFill>
                  <a:srgbClr val="FFFFFF"/>
                </a:solidFill>
                <a:ea typeface="Times New Roman" panose="02020603050405020304" pitchFamily="18" charset="0"/>
                <a:cs typeface="Arial" panose="020B0604020202020204" pitchFamily="34" charset="0"/>
              </a:rPr>
              <a:t> est</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ita</a:t>
            </a: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nobis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caelum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habitabile</a:t>
            </a:r>
            <a:r>
              <a:rPr lang="en-US" sz="2400" dirty="0">
                <a:solidFill>
                  <a:srgbClr val="FFFFFF"/>
                </a:solidFill>
                <a:ea typeface="Times New Roman" panose="02020603050405020304" pitchFamily="18" charset="0"/>
                <a:cs typeface="Arial" panose="020B0604020202020204" pitchFamily="34" charset="0"/>
              </a:rPr>
              <a:t>’ dixit;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Taenaria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recipi</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valle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iube</a:t>
            </a:r>
            <a:r>
              <a:rPr lang="en-US" sz="2400" i="1" dirty="0" smtClean="0">
                <a:solidFill>
                  <a:srgbClr val="FFFF00"/>
                </a:solidFill>
                <a:ea typeface="Times New Roman" panose="02020603050405020304" pitchFamily="18" charset="0"/>
                <a:cs typeface="Arial" panose="020B0604020202020204" pitchFamily="34" charset="0"/>
              </a:rPr>
              <a:t>.</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p>
        </p:txBody>
      </p:sp>
      <p:sp>
        <p:nvSpPr>
          <p:cNvPr id="2" name="Rechthoek 1"/>
          <p:cNvSpPr/>
          <p:nvPr/>
        </p:nvSpPr>
        <p:spPr>
          <a:xfrm>
            <a:off x="168875" y="4255106"/>
            <a:ext cx="11850130"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Niet </a:t>
            </a:r>
            <a:r>
              <a:rPr lang="nl-NL" sz="2400" dirty="0">
                <a:solidFill>
                  <a:srgbClr val="FF33CC"/>
                </a:solidFill>
              </a:rPr>
              <a:t>anders had zij verdriet, dan als ze zojuist geroofd zou zijn geweest</a:t>
            </a:r>
            <a:r>
              <a:rPr lang="nl-NL" sz="2400" dirty="0" smtClean="0">
                <a:solidFill>
                  <a:srgbClr val="FF33CC"/>
                </a:solidFill>
              </a:rPr>
              <a:t>, de </a:t>
            </a:r>
            <a:r>
              <a:rPr lang="nl-NL" sz="2400" dirty="0">
                <a:solidFill>
                  <a:srgbClr val="FF33CC"/>
                </a:solidFill>
              </a:rPr>
              <a:t>bedroefde moeder, en na lange tijd/oponthoud kwam ze met moeite tot zichzelf</a:t>
            </a:r>
            <a:r>
              <a:rPr lang="nl-NL" sz="2400" dirty="0" smtClean="0">
                <a:solidFill>
                  <a:srgbClr val="FF33CC"/>
                </a:solidFill>
              </a:rPr>
              <a:t>. En </a:t>
            </a:r>
            <a:r>
              <a:rPr lang="nl-NL" sz="2400" dirty="0">
                <a:solidFill>
                  <a:srgbClr val="FF33CC"/>
                </a:solidFill>
              </a:rPr>
              <a:t>ze sprak zo: "En de hemel is voor mij niet te </a:t>
            </a:r>
            <a:r>
              <a:rPr lang="nl-NL" sz="2400" dirty="0" smtClean="0">
                <a:solidFill>
                  <a:srgbClr val="FF33CC"/>
                </a:solidFill>
              </a:rPr>
              <a:t>bewonen/bewoonbaar; beveel </a:t>
            </a:r>
            <a:r>
              <a:rPr lang="nl-NL" sz="2400" dirty="0">
                <a:solidFill>
                  <a:srgbClr val="FF33CC"/>
                </a:solidFill>
              </a:rPr>
              <a:t>dat ook ik opgenomen word in de vallei van het </a:t>
            </a:r>
            <a:r>
              <a:rPr lang="nl-NL" sz="2400" dirty="0" err="1">
                <a:solidFill>
                  <a:srgbClr val="FF33CC"/>
                </a:solidFill>
              </a:rPr>
              <a:t>Taenarumgebergte</a:t>
            </a:r>
            <a:r>
              <a:rPr lang="nl-NL" sz="2400" dirty="0">
                <a:solidFill>
                  <a:srgbClr val="FF33CC"/>
                </a:solidFill>
              </a:rPr>
              <a:t>." </a:t>
            </a:r>
          </a:p>
        </p:txBody>
      </p:sp>
    </p:spTree>
    <p:extLst>
      <p:ext uri="{BB962C8B-B14F-4D97-AF65-F5344CB8AC3E}">
        <p14:creationId xmlns:p14="http://schemas.microsoft.com/office/powerpoint/2010/main" val="1814854318"/>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“…dan als zij zojuist geroofd zou zijn”. Wie zojuist geroofd zou zijn?</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Proserpina</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Juno</a:t>
            </a:r>
          </a:p>
          <a:p>
            <a:endParaRPr lang="nl-NL" sz="3200" dirty="0">
              <a:solidFill>
                <a:srgbClr val="92D050"/>
              </a:solidFill>
            </a:endParaRPr>
          </a:p>
          <a:p>
            <a:r>
              <a:rPr lang="nl-NL" sz="3200" dirty="0" smtClean="0">
                <a:solidFill>
                  <a:srgbClr val="92D050"/>
                </a:solidFill>
              </a:rPr>
              <a:t>C	Ceres</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mevrouw Kalb</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006497268"/>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factura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pactus</a:t>
            </a:r>
            <a:r>
              <a:rPr lang="en-US" sz="2400" dirty="0">
                <a:solidFill>
                  <a:srgbClr val="FFFFFF"/>
                </a:solidFill>
                <a:ea typeface="Times New Roman" panose="02020603050405020304" pitchFamily="18" charset="0"/>
                <a:cs typeface="Arial" panose="020B0604020202020204" pitchFamily="34" charset="0"/>
              </a:rPr>
              <a:t> nisi </a:t>
            </a:r>
            <a:r>
              <a:rPr lang="en-US" sz="2400" dirty="0" err="1">
                <a:solidFill>
                  <a:srgbClr val="FFFFFF"/>
                </a:solidFill>
                <a:ea typeface="Times New Roman" panose="02020603050405020304" pitchFamily="18" charset="0"/>
                <a:cs typeface="Arial" panose="020B0604020202020204" pitchFamily="34" charset="0"/>
              </a:rPr>
              <a:t>Iuppiter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esset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caelo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mensibus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foret</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Tum </a:t>
            </a:r>
            <a:r>
              <a:rPr lang="en-US" sz="2400" dirty="0" err="1">
                <a:solidFill>
                  <a:srgbClr val="FFFFFF"/>
                </a:solidFill>
                <a:ea typeface="Times New Roman" panose="02020603050405020304" pitchFamily="18" charset="0"/>
                <a:cs typeface="Arial" panose="020B0604020202020204" pitchFamily="34" charset="0"/>
              </a:rPr>
              <a:t>demum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voltumque</a:t>
            </a:r>
            <a:r>
              <a:rPr lang="en-US" sz="2400" dirty="0">
                <a:solidFill>
                  <a:srgbClr val="FFFFFF"/>
                </a:solidFill>
                <a:ea typeface="Times New Roman" panose="02020603050405020304" pitchFamily="18" charset="0"/>
                <a:cs typeface="Arial" panose="020B0604020202020204" pitchFamily="34" charset="0"/>
              </a:rPr>
              <a:t> Ceres </a:t>
            </a:r>
            <a:r>
              <a:rPr lang="en-US" sz="2400" dirty="0" err="1">
                <a:solidFill>
                  <a:srgbClr val="FFFFFF"/>
                </a:solidFill>
                <a:ea typeface="Times New Roman" panose="02020603050405020304" pitchFamily="18" charset="0"/>
                <a:cs typeface="Arial" panose="020B0604020202020204" pitchFamily="34" charset="0"/>
              </a:rPr>
              <a:t>animumque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recepit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imposuitque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spicea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serta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comae</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4040922"/>
            <a:ext cx="11841893"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ze zou het ook gedaan hebben, als Jupiter niet afgesproken had</a:t>
            </a:r>
          </a:p>
          <a:p>
            <a:pPr>
              <a:spcAft>
                <a:spcPts val="1000"/>
              </a:spcAft>
            </a:pPr>
            <a:r>
              <a:rPr lang="nl-NL" sz="2400" dirty="0" smtClean="0">
                <a:solidFill>
                  <a:srgbClr val="00B0F0"/>
                </a:solidFill>
              </a:rPr>
              <a:t>    dat </a:t>
            </a:r>
            <a:r>
              <a:rPr lang="nl-NL" sz="2400" dirty="0">
                <a:solidFill>
                  <a:srgbClr val="00B0F0"/>
                </a:solidFill>
              </a:rPr>
              <a:t>zij tweemaal drie maanden in de hemel zou zijn.</a:t>
            </a:r>
          </a:p>
          <a:p>
            <a:pPr>
              <a:spcAft>
                <a:spcPts val="1000"/>
              </a:spcAft>
            </a:pPr>
            <a:r>
              <a:rPr lang="nl-NL" sz="2400" dirty="0">
                <a:solidFill>
                  <a:srgbClr val="00B0F0"/>
                </a:solidFill>
              </a:rPr>
              <a:t>Pas toen kreeg Ceres weer kleur en werd ze weer vrolijk,</a:t>
            </a:r>
          </a:p>
          <a:p>
            <a:pPr>
              <a:spcAft>
                <a:spcPts val="1000"/>
              </a:spcAft>
            </a:pPr>
            <a:r>
              <a:rPr lang="nl-NL" sz="2400" dirty="0" smtClean="0">
                <a:solidFill>
                  <a:srgbClr val="00B0F0"/>
                </a:solidFill>
              </a:rPr>
              <a:t>    en </a:t>
            </a:r>
            <a:r>
              <a:rPr lang="nl-NL" sz="2400" dirty="0">
                <a:solidFill>
                  <a:srgbClr val="00B0F0"/>
                </a:solidFill>
              </a:rPr>
              <a:t>ze plaatste een krans van korenaren op haar haren:</a:t>
            </a:r>
          </a:p>
        </p:txBody>
      </p:sp>
    </p:spTree>
    <p:extLst>
      <p:ext uri="{BB962C8B-B14F-4D97-AF65-F5344CB8AC3E}">
        <p14:creationId xmlns:p14="http://schemas.microsoft.com/office/powerpoint/2010/main" val="276280996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17179" cy="2308324"/>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largaque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provenit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cessatis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messis</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arvis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vix</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congestas</a:t>
            </a:r>
            <a:r>
              <a:rPr lang="en-US" sz="2400" dirty="0">
                <a:solidFill>
                  <a:srgbClr val="FFFFFF"/>
                </a:solidFill>
                <a:ea typeface="Times New Roman" panose="02020603050405020304" pitchFamily="18" charset="0"/>
                <a:cs typeface="Arial" panose="020B0604020202020204" pitchFamily="34" charset="0"/>
              </a:rPr>
              <a:t> area </a:t>
            </a:r>
            <a:r>
              <a:rPr lang="en-US" sz="2400" dirty="0" err="1">
                <a:solidFill>
                  <a:srgbClr val="FFFFFF"/>
                </a:solidFill>
                <a:ea typeface="Times New Roman" panose="02020603050405020304" pitchFamily="18" charset="0"/>
                <a:cs typeface="Arial" panose="020B0604020202020204" pitchFamily="34" charset="0"/>
              </a:rPr>
              <a:t>cepit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opes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Alba decent </a:t>
            </a:r>
            <a:r>
              <a:rPr lang="en-US" sz="2400" dirty="0" err="1">
                <a:solidFill>
                  <a:srgbClr val="FFFFFF"/>
                </a:solidFill>
                <a:ea typeface="Times New Roman" panose="02020603050405020304" pitchFamily="18" charset="0"/>
                <a:cs typeface="Arial" panose="020B0604020202020204" pitchFamily="34" charset="0"/>
              </a:rPr>
              <a:t>Cererem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vestes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Cerialibus</a:t>
            </a:r>
            <a:r>
              <a:rPr lang="en-US" sz="2400" dirty="0">
                <a:solidFill>
                  <a:srgbClr val="FFFFFF"/>
                </a:solidFill>
                <a:ea typeface="Times New Roman" panose="02020603050405020304" pitchFamily="18" charset="0"/>
                <a:cs typeface="Arial" panose="020B0604020202020204" pitchFamily="34" charset="0"/>
              </a:rPr>
              <a:t> albas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sumite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pulli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velleris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abest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4" y="3912625"/>
            <a:ext cx="11817179"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een rijkelijke oogst kwam voort op de akkers die braak hadden gelegen,</a:t>
            </a:r>
          </a:p>
          <a:p>
            <a:pPr>
              <a:spcAft>
                <a:spcPts val="1000"/>
              </a:spcAft>
            </a:pPr>
            <a:r>
              <a:rPr lang="nl-NL" sz="2400" dirty="0" smtClean="0">
                <a:solidFill>
                  <a:srgbClr val="00B0F0"/>
                </a:solidFill>
              </a:rPr>
              <a:t>    en </a:t>
            </a:r>
            <a:r>
              <a:rPr lang="nl-NL" sz="2400" dirty="0">
                <a:solidFill>
                  <a:srgbClr val="00B0F0"/>
                </a:solidFill>
              </a:rPr>
              <a:t>met moeite kon de dorsvloer de bijeengebrachte rijkdom bevatten.</a:t>
            </a:r>
          </a:p>
          <a:p>
            <a:pPr>
              <a:spcAft>
                <a:spcPts val="1000"/>
              </a:spcAft>
            </a:pPr>
            <a:r>
              <a:rPr lang="nl-NL" sz="2400" dirty="0">
                <a:solidFill>
                  <a:srgbClr val="00B0F0"/>
                </a:solidFill>
              </a:rPr>
              <a:t>Wit staat Ceres goed: draagt/neemt op het Ceresfeest witte kleding;</a:t>
            </a:r>
          </a:p>
          <a:p>
            <a:pPr>
              <a:spcAft>
                <a:spcPts val="1000"/>
              </a:spcAft>
            </a:pPr>
            <a:r>
              <a:rPr lang="nl-NL" sz="2400" dirty="0">
                <a:solidFill>
                  <a:srgbClr val="00B0F0"/>
                </a:solidFill>
              </a:rPr>
              <a:t> </a:t>
            </a:r>
            <a:r>
              <a:rPr lang="nl-NL" sz="2400" dirty="0" smtClean="0">
                <a:solidFill>
                  <a:srgbClr val="00B0F0"/>
                </a:solidFill>
              </a:rPr>
              <a:t>    nu </a:t>
            </a:r>
            <a:r>
              <a:rPr lang="nl-NL" sz="2400" dirty="0">
                <a:solidFill>
                  <a:srgbClr val="00B0F0"/>
                </a:solidFill>
              </a:rPr>
              <a:t>is het gebruik van donkere wol afwezig.</a:t>
            </a:r>
          </a:p>
        </p:txBody>
      </p:sp>
      <p:pic>
        <p:nvPicPr>
          <p:cNvPr id="13314" name="Picture 2" descr="http://vbnow.nl/wp-content/uploads/2011/04/witte-jurkj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877" y="1733926"/>
            <a:ext cx="4045723" cy="2528577"/>
          </a:xfrm>
          <a:prstGeom prst="rect">
            <a:avLst/>
          </a:prstGeom>
          <a:noFill/>
          <a:extLst>
            <a:ext uri="{909E8E84-426E-40DD-AFC4-6F175D3DCCD1}">
              <a14:hiddenFill xmlns:a14="http://schemas.microsoft.com/office/drawing/2010/main">
                <a:solidFill>
                  <a:srgbClr val="FFFFFF"/>
                </a:solidFill>
              </a14:hiddenFill>
            </a:ext>
          </a:extLst>
        </p:spPr>
      </p:pic>
      <p:sp>
        <p:nvSpPr>
          <p:cNvPr id="7" name="Ovale toelichting 6"/>
          <p:cNvSpPr/>
          <p:nvPr/>
        </p:nvSpPr>
        <p:spPr>
          <a:xfrm>
            <a:off x="6252519" y="168875"/>
            <a:ext cx="5596581" cy="679622"/>
          </a:xfrm>
          <a:prstGeom prst="wedgeEllipseCallout">
            <a:avLst>
              <a:gd name="adj1" fmla="val 2276"/>
              <a:gd name="adj2" fmla="val 1800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De </a:t>
            </a:r>
            <a:r>
              <a:rPr lang="nl-NL" sz="2400" dirty="0" err="1" smtClean="0"/>
              <a:t>Zalando</a:t>
            </a:r>
            <a:r>
              <a:rPr lang="nl-NL" sz="2400" dirty="0" smtClean="0"/>
              <a:t> man is geweest!</a:t>
            </a:r>
            <a:endParaRPr lang="en-US" sz="2400" dirty="0"/>
          </a:p>
        </p:txBody>
      </p:sp>
    </p:spTree>
    <p:extLst>
      <p:ext uri="{BB962C8B-B14F-4D97-AF65-F5344CB8AC3E}">
        <p14:creationId xmlns:p14="http://schemas.microsoft.com/office/powerpoint/2010/main" val="95964004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wordt verklaard door het blij worden van Ceres?</a:t>
            </a:r>
          </a:p>
          <a:p>
            <a:endParaRPr lang="nl-NL" sz="3200" dirty="0">
              <a:solidFill>
                <a:srgbClr val="92D050"/>
              </a:solidFill>
            </a:endParaRPr>
          </a:p>
          <a:p>
            <a:r>
              <a:rPr lang="nl-NL" sz="3200" dirty="0" smtClean="0">
                <a:solidFill>
                  <a:srgbClr val="92D050"/>
                </a:solidFill>
              </a:rPr>
              <a:t>A	dat mensen soms vrolijk, soms chagrijnig zijn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dat de natuur in het voorjaar weer volop tot bloei komt</a:t>
            </a:r>
          </a:p>
          <a:p>
            <a:endParaRPr lang="nl-NL" sz="3200" dirty="0">
              <a:solidFill>
                <a:srgbClr val="92D050"/>
              </a:solidFill>
            </a:endParaRPr>
          </a:p>
          <a:p>
            <a:r>
              <a:rPr lang="nl-NL" sz="3200" dirty="0" smtClean="0">
                <a:solidFill>
                  <a:srgbClr val="92D050"/>
                </a:solidFill>
              </a:rPr>
              <a:t>C	dat de regen soms warm aanvoelt</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dat er gefeest moet worden om oogst te verkrijgen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908656599"/>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20 dia’s te gaan</a:t>
            </a:r>
            <a:endParaRPr lang="en-US" sz="4800" dirty="0"/>
          </a:p>
        </p:txBody>
      </p:sp>
    </p:spTree>
    <p:extLst>
      <p:ext uri="{BB962C8B-B14F-4D97-AF65-F5344CB8AC3E}">
        <p14:creationId xmlns:p14="http://schemas.microsoft.com/office/powerpoint/2010/main" val="2431721307"/>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935892" y="2314832"/>
            <a:ext cx="7595286" cy="1323439"/>
          </a:xfrm>
          <a:prstGeom prst="rect">
            <a:avLst/>
          </a:prstGeom>
          <a:noFill/>
        </p:spPr>
        <p:txBody>
          <a:bodyPr wrap="square" rtlCol="0">
            <a:spAutoFit/>
          </a:bodyPr>
          <a:lstStyle/>
          <a:p>
            <a:pPr algn="ctr"/>
            <a:r>
              <a:rPr lang="nl-NL" sz="8000" dirty="0" err="1" smtClean="0">
                <a:solidFill>
                  <a:schemeClr val="bg1"/>
                </a:solidFill>
              </a:rPr>
              <a:t>Metamorphoses</a:t>
            </a:r>
            <a:endParaRPr lang="en-US" sz="8000" dirty="0">
              <a:solidFill>
                <a:schemeClr val="bg1"/>
              </a:solidFill>
            </a:endParaRPr>
          </a:p>
        </p:txBody>
      </p:sp>
    </p:spTree>
    <p:extLst>
      <p:ext uri="{BB962C8B-B14F-4D97-AF65-F5344CB8AC3E}">
        <p14:creationId xmlns:p14="http://schemas.microsoft.com/office/powerpoint/2010/main" val="3690610907"/>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Ovidius’ slotwoord</a:t>
            </a:r>
            <a:endParaRPr lang="en-US" sz="9600" dirty="0">
              <a:solidFill>
                <a:schemeClr val="bg1"/>
              </a:solidFill>
              <a:latin typeface="+mn-lt"/>
            </a:endParaRPr>
          </a:p>
        </p:txBody>
      </p:sp>
    </p:spTree>
    <p:extLst>
      <p:ext uri="{BB962C8B-B14F-4D97-AF65-F5344CB8AC3E}">
        <p14:creationId xmlns:p14="http://schemas.microsoft.com/office/powerpoint/2010/main" val="2263228512"/>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299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2251065"/>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Iamque</a:t>
            </a:r>
            <a:r>
              <a:rPr lang="en-US" sz="2400" dirty="0">
                <a:solidFill>
                  <a:srgbClr val="FFFFFF"/>
                </a:solidFill>
                <a:ea typeface="Times New Roman" panose="02020603050405020304" pitchFamily="18" charset="0"/>
                <a:cs typeface="Arial" panose="020B0604020202020204" pitchFamily="34" charset="0"/>
              </a:rPr>
              <a:t> opus </a:t>
            </a:r>
            <a:r>
              <a:rPr lang="en-US" sz="2400" dirty="0" err="1">
                <a:solidFill>
                  <a:srgbClr val="FFFFFF"/>
                </a:solidFill>
                <a:ea typeface="Times New Roman" panose="02020603050405020304" pitchFamily="18" charset="0"/>
                <a:cs typeface="Arial" panose="020B0604020202020204" pitchFamily="34" charset="0"/>
              </a:rPr>
              <a:t>exegi</a:t>
            </a:r>
            <a:r>
              <a:rPr lang="en-US" sz="2400" dirty="0">
                <a:solidFill>
                  <a:srgbClr val="FFFFFF"/>
                </a:solidFill>
                <a:ea typeface="Times New Roman" panose="02020603050405020304" pitchFamily="18" charset="0"/>
                <a:cs typeface="Arial" panose="020B0604020202020204" pitchFamily="34" charset="0"/>
              </a:rPr>
              <a:t>, quod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Iovis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ignis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poterit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edax</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abolere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vetustas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Cum </a:t>
            </a:r>
            <a:r>
              <a:rPr lang="en-US" sz="2400" dirty="0" err="1">
                <a:solidFill>
                  <a:srgbClr val="FFFFFF"/>
                </a:solidFill>
                <a:ea typeface="Times New Roman" panose="02020603050405020304" pitchFamily="18" charset="0"/>
                <a:cs typeface="Arial" panose="020B0604020202020204" pitchFamily="34" charset="0"/>
              </a:rPr>
              <a:t>volet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illa</a:t>
            </a:r>
            <a:r>
              <a:rPr lang="en-US" sz="2400" dirty="0">
                <a:solidFill>
                  <a:srgbClr val="FFFFFF"/>
                </a:solidFill>
                <a:ea typeface="Times New Roman" panose="02020603050405020304" pitchFamily="18" charset="0"/>
                <a:cs typeface="Arial" panose="020B0604020202020204" pitchFamily="34" charset="0"/>
              </a:rPr>
              <a:t> dies, quae nil nisi </a:t>
            </a:r>
            <a:r>
              <a:rPr lang="en-US" sz="2400" dirty="0" err="1">
                <a:solidFill>
                  <a:srgbClr val="FFFFFF"/>
                </a:solidFill>
                <a:ea typeface="Times New Roman" panose="02020603050405020304" pitchFamily="18" charset="0"/>
                <a:cs typeface="Arial" panose="020B0604020202020204" pitchFamily="34" charset="0"/>
              </a:rPr>
              <a:t>corporis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huius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habet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incerti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spatium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mihi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finiat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aevi</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3815314"/>
            <a:ext cx="11858368"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eindelijk heb ik een werk voltooid, dat noch de woede van Jupiter noch vuur</a:t>
            </a:r>
          </a:p>
          <a:p>
            <a:pPr>
              <a:spcAft>
                <a:spcPts val="1000"/>
              </a:spcAft>
            </a:pPr>
            <a:r>
              <a:rPr lang="nl-NL" sz="2400" dirty="0" smtClean="0">
                <a:solidFill>
                  <a:srgbClr val="00B0F0"/>
                </a:solidFill>
              </a:rPr>
              <a:t>noch </a:t>
            </a:r>
            <a:r>
              <a:rPr lang="nl-NL" sz="2400" dirty="0">
                <a:solidFill>
                  <a:srgbClr val="00B0F0"/>
                </a:solidFill>
              </a:rPr>
              <a:t>ijzer/een zwaard zal kunnen vernietigen noch de vraatzuchtige veroudering.</a:t>
            </a:r>
          </a:p>
          <a:p>
            <a:pPr>
              <a:spcAft>
                <a:spcPts val="1000"/>
              </a:spcAft>
            </a:pPr>
            <a:r>
              <a:rPr lang="nl-NL" sz="2400" dirty="0">
                <a:solidFill>
                  <a:srgbClr val="00B0F0"/>
                </a:solidFill>
              </a:rPr>
              <a:t>Wanneer die dag het zal willen, die op niets behalve op dit lichaam</a:t>
            </a:r>
          </a:p>
          <a:p>
            <a:pPr>
              <a:spcAft>
                <a:spcPts val="1000"/>
              </a:spcAft>
            </a:pPr>
            <a:r>
              <a:rPr lang="nl-NL" sz="2400" dirty="0">
                <a:solidFill>
                  <a:srgbClr val="00B0F0"/>
                </a:solidFill>
              </a:rPr>
              <a:t>recht heeft, laat die dan voor mij de duur van mijn onzekere leven beëindigen;</a:t>
            </a:r>
          </a:p>
        </p:txBody>
      </p:sp>
    </p:spTree>
    <p:extLst>
      <p:ext uri="{BB962C8B-B14F-4D97-AF65-F5344CB8AC3E}">
        <p14:creationId xmlns:p14="http://schemas.microsoft.com/office/powerpoint/2010/main" val="3088785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a:t>
            </a:fld>
            <a:endParaRPr lang="en-US" dirty="0">
              <a:solidFill>
                <a:schemeClr val="bg1"/>
              </a:solidFill>
            </a:endParaRPr>
          </a:p>
        </p:txBody>
      </p:sp>
      <p:sp>
        <p:nvSpPr>
          <p:cNvPr id="6" name="Tekstvak 5"/>
          <p:cNvSpPr txBox="1"/>
          <p:nvPr/>
        </p:nvSpPr>
        <p:spPr>
          <a:xfrm>
            <a:off x="168875" y="148281"/>
            <a:ext cx="7206565" cy="6063198"/>
          </a:xfrm>
          <a:prstGeom prst="rect">
            <a:avLst/>
          </a:prstGeom>
          <a:noFill/>
        </p:spPr>
        <p:txBody>
          <a:bodyPr wrap="square" rtlCol="0">
            <a:spAutoFit/>
          </a:bodyPr>
          <a:lstStyle/>
          <a:p>
            <a:r>
              <a:rPr lang="nl-NL" sz="6000" dirty="0" smtClean="0">
                <a:solidFill>
                  <a:schemeClr val="bg1"/>
                </a:solidFill>
              </a:rPr>
              <a:t>CE  2014</a:t>
            </a:r>
          </a:p>
          <a:p>
            <a:endParaRPr lang="nl-NL" sz="6000" dirty="0" smtClean="0">
              <a:solidFill>
                <a:schemeClr val="bg1"/>
              </a:solidFill>
            </a:endParaRPr>
          </a:p>
          <a:p>
            <a:r>
              <a:rPr lang="nl-NL" sz="8800" dirty="0" smtClean="0">
                <a:solidFill>
                  <a:srgbClr val="FF99FF"/>
                </a:solidFill>
              </a:rPr>
              <a:t>Ovidius</a:t>
            </a:r>
          </a:p>
          <a:p>
            <a:endParaRPr lang="nl-NL" sz="6000" dirty="0" smtClean="0">
              <a:solidFill>
                <a:schemeClr val="bg1"/>
              </a:solidFill>
            </a:endParaRPr>
          </a:p>
          <a:p>
            <a:endParaRPr lang="nl-NL" sz="6000" dirty="0" smtClean="0">
              <a:solidFill>
                <a:schemeClr val="bg1"/>
              </a:solidFill>
            </a:endParaRPr>
          </a:p>
          <a:p>
            <a:r>
              <a:rPr lang="nl-NL" sz="6000" dirty="0" smtClean="0">
                <a:solidFill>
                  <a:srgbClr val="00B0F0"/>
                </a:solidFill>
              </a:rPr>
              <a:t>M</a:t>
            </a:r>
            <a:r>
              <a:rPr lang="nl-NL" sz="6000" dirty="0" smtClean="0">
                <a:solidFill>
                  <a:schemeClr val="bg1"/>
                </a:solidFill>
              </a:rPr>
              <a:t>etamorfosen - </a:t>
            </a:r>
            <a:r>
              <a:rPr lang="nl-NL" sz="6000" dirty="0" err="1" smtClean="0">
                <a:solidFill>
                  <a:srgbClr val="00B0F0"/>
                </a:solidFill>
              </a:rPr>
              <a:t>F</a:t>
            </a:r>
            <a:r>
              <a:rPr lang="nl-NL" sz="6000" dirty="0" err="1" smtClean="0">
                <a:solidFill>
                  <a:schemeClr val="bg1"/>
                </a:solidFill>
              </a:rPr>
              <a:t>asti</a:t>
            </a:r>
            <a:endParaRPr lang="en-US" sz="6000" dirty="0">
              <a:solidFill>
                <a:schemeClr val="bg1"/>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175" y="168875"/>
            <a:ext cx="3715265" cy="4859054"/>
          </a:xfrm>
          <a:prstGeom prst="rect">
            <a:avLst/>
          </a:prstGeom>
        </p:spPr>
      </p:pic>
      <p:sp>
        <p:nvSpPr>
          <p:cNvPr id="2" name="Tekstvak 1"/>
          <p:cNvSpPr txBox="1"/>
          <p:nvPr/>
        </p:nvSpPr>
        <p:spPr>
          <a:xfrm>
            <a:off x="7375440" y="148281"/>
            <a:ext cx="4618852" cy="5909310"/>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nl-NL" sz="2800" dirty="0" err="1" smtClean="0">
                <a:solidFill>
                  <a:schemeClr val="bg1"/>
                </a:solidFill>
              </a:rPr>
              <a:t>Phaëthon</a:t>
            </a:r>
            <a:r>
              <a:rPr lang="nl-NL" sz="2800" dirty="0" smtClean="0">
                <a:solidFill>
                  <a:schemeClr val="bg1"/>
                </a:solidFill>
              </a:rPr>
              <a:t>  </a:t>
            </a:r>
            <a:r>
              <a:rPr lang="nl-NL" sz="2800" b="1" dirty="0" smtClean="0">
                <a:solidFill>
                  <a:srgbClr val="00B0F0"/>
                </a:solidFill>
              </a:rPr>
              <a:t>M</a:t>
            </a:r>
          </a:p>
          <a:p>
            <a:pPr marL="457200" indent="-457200">
              <a:lnSpc>
                <a:spcPct val="150000"/>
              </a:lnSpc>
              <a:buFont typeface="Wingdings" panose="05000000000000000000" pitchFamily="2" charset="2"/>
              <a:buChar char="q"/>
            </a:pPr>
            <a:r>
              <a:rPr lang="nl-NL" sz="2800" dirty="0" smtClean="0">
                <a:solidFill>
                  <a:schemeClr val="bg1"/>
                </a:solidFill>
              </a:rPr>
              <a:t>Narcissus </a:t>
            </a:r>
            <a:r>
              <a:rPr lang="nl-NL" sz="2800" b="1" dirty="0">
                <a:solidFill>
                  <a:srgbClr val="00B0F0"/>
                </a:solidFill>
              </a:rPr>
              <a:t>M</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smtClean="0">
                <a:solidFill>
                  <a:schemeClr val="bg1"/>
                </a:solidFill>
              </a:rPr>
              <a:t>Perseus </a:t>
            </a:r>
            <a:r>
              <a:rPr lang="nl-NL" sz="2800" b="1" dirty="0">
                <a:solidFill>
                  <a:srgbClr val="00B0F0"/>
                </a:solidFill>
              </a:rPr>
              <a:t>M</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smtClean="0">
                <a:solidFill>
                  <a:schemeClr val="bg1"/>
                </a:solidFill>
              </a:rPr>
              <a:t>Apollo &amp; </a:t>
            </a:r>
            <a:r>
              <a:rPr lang="nl-NL" sz="2800" dirty="0" err="1" smtClean="0">
                <a:solidFill>
                  <a:schemeClr val="bg1"/>
                </a:solidFill>
              </a:rPr>
              <a:t>Hyacinthus</a:t>
            </a:r>
            <a:r>
              <a:rPr lang="nl-NL" sz="2800" dirty="0" smtClean="0">
                <a:solidFill>
                  <a:schemeClr val="bg1"/>
                </a:solidFill>
              </a:rPr>
              <a:t> </a:t>
            </a:r>
            <a:r>
              <a:rPr lang="nl-NL" sz="2800" b="1" dirty="0">
                <a:solidFill>
                  <a:srgbClr val="00B0F0"/>
                </a:solidFill>
              </a:rPr>
              <a:t>M</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smtClean="0">
                <a:solidFill>
                  <a:schemeClr val="bg1"/>
                </a:solidFill>
              </a:rPr>
              <a:t>Atalanta &amp; </a:t>
            </a:r>
            <a:r>
              <a:rPr lang="nl-NL" sz="2800" dirty="0" err="1" smtClean="0">
                <a:solidFill>
                  <a:schemeClr val="bg1"/>
                </a:solidFill>
              </a:rPr>
              <a:t>Hippomenes</a:t>
            </a:r>
            <a:r>
              <a:rPr lang="nl-NL" sz="2800" dirty="0" smtClean="0">
                <a:solidFill>
                  <a:schemeClr val="bg1"/>
                </a:solidFill>
              </a:rPr>
              <a:t> </a:t>
            </a:r>
            <a:r>
              <a:rPr lang="nl-NL" sz="2800" b="1" dirty="0">
                <a:solidFill>
                  <a:srgbClr val="00B0F0"/>
                </a:solidFill>
              </a:rPr>
              <a:t>M</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smtClean="0">
                <a:solidFill>
                  <a:schemeClr val="bg1"/>
                </a:solidFill>
              </a:rPr>
              <a:t>Venus &amp; Adonis </a:t>
            </a:r>
            <a:r>
              <a:rPr lang="nl-NL" sz="2800" b="1" dirty="0">
                <a:solidFill>
                  <a:srgbClr val="00B0F0"/>
                </a:solidFill>
              </a:rPr>
              <a:t>M</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smtClean="0">
                <a:solidFill>
                  <a:schemeClr val="bg1"/>
                </a:solidFill>
              </a:rPr>
              <a:t>Circe, </a:t>
            </a:r>
            <a:r>
              <a:rPr lang="nl-NL" sz="2800" dirty="0" err="1" smtClean="0">
                <a:solidFill>
                  <a:schemeClr val="bg1"/>
                </a:solidFill>
              </a:rPr>
              <a:t>Canens</a:t>
            </a:r>
            <a:r>
              <a:rPr lang="nl-NL" sz="2800" dirty="0" smtClean="0">
                <a:solidFill>
                  <a:schemeClr val="bg1"/>
                </a:solidFill>
              </a:rPr>
              <a:t> &amp; </a:t>
            </a:r>
            <a:r>
              <a:rPr lang="nl-NL" sz="2800" dirty="0" err="1" smtClean="0">
                <a:solidFill>
                  <a:schemeClr val="bg1"/>
                </a:solidFill>
              </a:rPr>
              <a:t>Picus</a:t>
            </a:r>
            <a:r>
              <a:rPr lang="nl-NL" sz="2800" dirty="0" smtClean="0">
                <a:solidFill>
                  <a:schemeClr val="bg1"/>
                </a:solidFill>
              </a:rPr>
              <a:t> </a:t>
            </a:r>
            <a:r>
              <a:rPr lang="nl-NL" sz="2800" b="1" dirty="0">
                <a:solidFill>
                  <a:srgbClr val="00B0F0"/>
                </a:solidFill>
              </a:rPr>
              <a:t>M</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smtClean="0">
                <a:solidFill>
                  <a:schemeClr val="bg1"/>
                </a:solidFill>
              </a:rPr>
              <a:t>Callisto </a:t>
            </a:r>
            <a:r>
              <a:rPr lang="nl-NL" sz="2800" b="1" dirty="0" smtClean="0">
                <a:solidFill>
                  <a:srgbClr val="00B0F0"/>
                </a:solidFill>
              </a:rPr>
              <a:t>F</a:t>
            </a:r>
            <a:endParaRPr lang="nl-NL" sz="2800" dirty="0" smtClean="0">
              <a:solidFill>
                <a:srgbClr val="00B0F0"/>
              </a:solidFill>
            </a:endParaRPr>
          </a:p>
          <a:p>
            <a:pPr marL="457200" indent="-457200">
              <a:lnSpc>
                <a:spcPct val="150000"/>
              </a:lnSpc>
              <a:buFont typeface="Wingdings" panose="05000000000000000000" pitchFamily="2" charset="2"/>
              <a:buChar char="q"/>
            </a:pPr>
            <a:r>
              <a:rPr lang="nl-NL" sz="2800" dirty="0" err="1" smtClean="0">
                <a:solidFill>
                  <a:schemeClr val="bg1"/>
                </a:solidFill>
              </a:rPr>
              <a:t>Proserpina</a:t>
            </a:r>
            <a:r>
              <a:rPr lang="nl-NL" sz="2800" dirty="0" smtClean="0">
                <a:solidFill>
                  <a:schemeClr val="bg1"/>
                </a:solidFill>
              </a:rPr>
              <a:t> </a:t>
            </a:r>
            <a:r>
              <a:rPr lang="nl-NL" sz="2800" b="1" dirty="0" smtClean="0">
                <a:solidFill>
                  <a:srgbClr val="00B0F0"/>
                </a:solidFill>
              </a:rPr>
              <a:t>F</a:t>
            </a:r>
            <a:endParaRPr lang="en-US" sz="2800" dirty="0">
              <a:solidFill>
                <a:srgbClr val="00B0F0"/>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7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 presetClass="entr" presetSubtype="2" fill="hold" grpId="0" nodeType="afterEffect">
                                  <p:stCondLst>
                                    <p:cond delay="10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1+#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3</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wordt er bedoeld met “</a:t>
            </a:r>
            <a:r>
              <a:rPr lang="nl-NL" sz="3200" dirty="0" err="1" smtClean="0">
                <a:solidFill>
                  <a:schemeClr val="bg1"/>
                </a:solidFill>
              </a:rPr>
              <a:t>Saturnia</a:t>
            </a:r>
            <a:r>
              <a:rPr lang="nl-NL" sz="3200" dirty="0" smtClean="0">
                <a:solidFill>
                  <a:schemeClr val="bg1"/>
                </a:solidFill>
              </a:rPr>
              <a:t>” (taaleigen Ovidius)?</a:t>
            </a:r>
          </a:p>
          <a:p>
            <a:endParaRPr lang="nl-NL" sz="3200" dirty="0">
              <a:solidFill>
                <a:srgbClr val="92D050"/>
              </a:solidFill>
            </a:endParaRPr>
          </a:p>
          <a:p>
            <a:r>
              <a:rPr lang="nl-NL" sz="3200" dirty="0" smtClean="0">
                <a:solidFill>
                  <a:srgbClr val="92D050"/>
                </a:solidFill>
              </a:rPr>
              <a:t>A	Saturnus dus</a:t>
            </a:r>
          </a:p>
          <a:p>
            <a:endParaRPr lang="nl-NL" sz="3200" dirty="0">
              <a:solidFill>
                <a:srgbClr val="92D050"/>
              </a:solidFill>
            </a:endParaRPr>
          </a:p>
          <a:p>
            <a:r>
              <a:rPr lang="nl-NL" sz="3200" dirty="0" smtClean="0">
                <a:solidFill>
                  <a:srgbClr val="92D050"/>
                </a:solidFill>
              </a:rPr>
              <a:t>B	de zoon van Saturnus, oftewel Jupiter</a:t>
            </a:r>
          </a:p>
          <a:p>
            <a:endParaRPr lang="nl-NL" sz="3200" dirty="0">
              <a:solidFill>
                <a:srgbClr val="92D050"/>
              </a:solidFill>
            </a:endParaRPr>
          </a:p>
          <a:p>
            <a:r>
              <a:rPr lang="nl-NL" sz="3200" dirty="0" smtClean="0">
                <a:solidFill>
                  <a:srgbClr val="92D050"/>
                </a:solidFill>
              </a:rPr>
              <a:t>C	de planeet, die met die ringen</a:t>
            </a:r>
          </a:p>
          <a:p>
            <a:endParaRPr lang="nl-NL" sz="3200" dirty="0">
              <a:solidFill>
                <a:srgbClr val="92D050"/>
              </a:solidFill>
            </a:endParaRPr>
          </a:p>
          <a:p>
            <a:r>
              <a:rPr lang="nl-NL" sz="3200" dirty="0" smtClean="0">
                <a:solidFill>
                  <a:srgbClr val="92D050"/>
                </a:solidFill>
              </a:rPr>
              <a:t>D	Juno natuurlijk</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98364626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kan Ovidius bedoelen met Jupiter?</a:t>
            </a:r>
          </a:p>
          <a:p>
            <a:endParaRPr lang="nl-NL" sz="3200" dirty="0">
              <a:solidFill>
                <a:srgbClr val="92D050"/>
              </a:solidFill>
            </a:endParaRPr>
          </a:p>
          <a:p>
            <a:r>
              <a:rPr lang="nl-NL" sz="3200" dirty="0" smtClean="0">
                <a:solidFill>
                  <a:srgbClr val="92D050"/>
                </a:solidFill>
              </a:rPr>
              <a:t>A	Zeus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Augustus</a:t>
            </a:r>
          </a:p>
          <a:p>
            <a:endParaRPr lang="nl-NL" sz="3200" dirty="0">
              <a:solidFill>
                <a:srgbClr val="92D050"/>
              </a:solidFill>
            </a:endParaRPr>
          </a:p>
          <a:p>
            <a:r>
              <a:rPr lang="nl-NL" sz="3200" dirty="0" smtClean="0">
                <a:solidFill>
                  <a:srgbClr val="92D050"/>
                </a:solidFill>
              </a:rPr>
              <a:t>C	</a:t>
            </a:r>
            <a:r>
              <a:rPr lang="nl-NL" sz="3200" dirty="0" err="1" smtClean="0">
                <a:solidFill>
                  <a:srgbClr val="92D050"/>
                </a:solidFill>
              </a:rPr>
              <a:t>Germanicus</a:t>
            </a:r>
            <a:endParaRPr lang="nl-NL" sz="3200" dirty="0" smtClean="0">
              <a:solidFill>
                <a:srgbClr val="92D050"/>
              </a:solidFill>
            </a:endParaRP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zijn broer</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52813312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dag bedoelt Ovidius?</a:t>
            </a:r>
          </a:p>
          <a:p>
            <a:endParaRPr lang="nl-NL" sz="3200" dirty="0">
              <a:solidFill>
                <a:srgbClr val="92D050"/>
              </a:solidFill>
            </a:endParaRPr>
          </a:p>
          <a:p>
            <a:r>
              <a:rPr lang="nl-NL" sz="3200" dirty="0" smtClean="0">
                <a:solidFill>
                  <a:srgbClr val="92D050"/>
                </a:solidFill>
              </a:rPr>
              <a:t>A	zaterdag</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dag waarop hij zal sterven</a:t>
            </a:r>
          </a:p>
          <a:p>
            <a:endParaRPr lang="nl-NL" sz="3200" dirty="0">
              <a:solidFill>
                <a:srgbClr val="92D050"/>
              </a:solidFill>
            </a:endParaRPr>
          </a:p>
          <a:p>
            <a:r>
              <a:rPr lang="nl-NL" sz="3200" dirty="0" smtClean="0">
                <a:solidFill>
                  <a:srgbClr val="92D050"/>
                </a:solidFill>
              </a:rPr>
              <a:t>C	de dag van het examen Latijn</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de dag van zijn wedergeboorte</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128892640"/>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parte </a:t>
            </a:r>
            <a:r>
              <a:rPr lang="en-US" sz="2400" dirty="0" err="1">
                <a:solidFill>
                  <a:srgbClr val="FFFFFF"/>
                </a:solidFill>
                <a:ea typeface="Times New Roman" panose="02020603050405020304" pitchFamily="18" charset="0"/>
                <a:cs typeface="Arial" panose="020B0604020202020204" pitchFamily="34" charset="0"/>
              </a:rPr>
              <a:t>tamen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meliore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mei</a:t>
            </a:r>
            <a:r>
              <a:rPr lang="en-US" sz="2400" dirty="0">
                <a:solidFill>
                  <a:srgbClr val="FFFFFF"/>
                </a:solidFill>
                <a:ea typeface="Times New Roman" panose="02020603050405020304" pitchFamily="18" charset="0"/>
                <a:cs typeface="Arial" panose="020B0604020202020204" pitchFamily="34" charset="0"/>
              </a:rPr>
              <a:t> super </a:t>
            </a:r>
            <a:r>
              <a:rPr lang="en-US" sz="2400" dirty="0" err="1">
                <a:solidFill>
                  <a:srgbClr val="FFFFFF"/>
                </a:solidFill>
                <a:ea typeface="Times New Roman" panose="02020603050405020304" pitchFamily="18" charset="0"/>
                <a:cs typeface="Arial" panose="020B0604020202020204" pitchFamily="34" charset="0"/>
              </a:rPr>
              <a:t>alta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perennis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astra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nomenque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indelebile</a:t>
            </a:r>
            <a:r>
              <a:rPr lang="en-US" sz="2400" dirty="0">
                <a:solidFill>
                  <a:srgbClr val="FFFFFF"/>
                </a:solidFill>
                <a:ea typeface="Times New Roman" panose="02020603050405020304" pitchFamily="18" charset="0"/>
                <a:cs typeface="Arial" panose="020B0604020202020204" pitchFamily="34" charset="0"/>
              </a:rPr>
              <a:t> nostrum;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patet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domitis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Romana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potentia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terris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ore </a:t>
            </a:r>
            <a:r>
              <a:rPr lang="en-US" sz="2400" dirty="0" err="1">
                <a:solidFill>
                  <a:srgbClr val="FFFFFF"/>
                </a:solidFill>
                <a:ea typeface="Times New Roman" panose="02020603050405020304" pitchFamily="18" charset="0"/>
                <a:cs typeface="Arial" panose="020B0604020202020204" pitchFamily="34" charset="0"/>
              </a:rPr>
              <a:t>legar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populi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omnia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saecula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fama</a:t>
            </a:r>
            <a:endParaRPr lang="en-US" sz="2400" dirty="0">
              <a:ea typeface="Times New Roman" panose="02020603050405020304" pitchFamily="18" charset="0"/>
              <a:cs typeface="Times New Roman" panose="02020603050405020304" pitchFamily="18" charset="0"/>
            </a:endParaRPr>
          </a:p>
          <a:p>
            <a:pPr>
              <a:lnSpc>
                <a:spcPct val="150000"/>
              </a:lnSpc>
            </a:pPr>
            <a:r>
              <a:rPr lang="nl-NL" sz="2400" dirty="0">
                <a:solidFill>
                  <a:srgbClr val="FFFFFF"/>
                </a:solidFill>
                <a:ea typeface="Times New Roman" panose="02020603050405020304" pitchFamily="18" charset="0"/>
                <a:cs typeface="Arial" panose="020B0604020202020204" pitchFamily="34" charset="0"/>
              </a:rPr>
              <a:t>(</a:t>
            </a:r>
            <a:r>
              <a:rPr lang="nl-NL" sz="2400" dirty="0" err="1">
                <a:solidFill>
                  <a:srgbClr val="FFFFFF"/>
                </a:solidFill>
                <a:ea typeface="Times New Roman" panose="02020603050405020304" pitchFamily="18" charset="0"/>
                <a:cs typeface="Arial" panose="020B0604020202020204" pitchFamily="34" charset="0"/>
              </a:rPr>
              <a:t>siquid</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habent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veri</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vatum</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praesagia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vivam</a:t>
            </a:r>
            <a:r>
              <a:rPr lang="nl-NL"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3464174"/>
            <a:ext cx="11841893"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toch </a:t>
            </a:r>
            <a:r>
              <a:rPr lang="nl-NL" sz="2400" dirty="0">
                <a:solidFill>
                  <a:srgbClr val="00B0F0"/>
                </a:solidFill>
              </a:rPr>
              <a:t>zal ik met het betere gedeelte van mijzelf voor eeuwig boven de hoge</a:t>
            </a:r>
          </a:p>
          <a:p>
            <a:pPr>
              <a:spcAft>
                <a:spcPts val="1000"/>
              </a:spcAft>
            </a:pPr>
            <a:r>
              <a:rPr lang="nl-NL" sz="2400" dirty="0">
                <a:solidFill>
                  <a:srgbClr val="00B0F0"/>
                </a:solidFill>
              </a:rPr>
              <a:t>sterren gevoerd worden/verblijven, en mijn naam zal onverwoestbaar zijn;</a:t>
            </a:r>
          </a:p>
          <a:p>
            <a:pPr>
              <a:spcAft>
                <a:spcPts val="1000"/>
              </a:spcAft>
            </a:pPr>
            <a:r>
              <a:rPr lang="nl-NL" sz="2400" dirty="0">
                <a:solidFill>
                  <a:srgbClr val="00B0F0"/>
                </a:solidFill>
              </a:rPr>
              <a:t>en waar de Romeinse macht zich,  na de landen te hebben getemd, uitstrekt,</a:t>
            </a:r>
          </a:p>
          <a:p>
            <a:pPr>
              <a:spcAft>
                <a:spcPts val="1000"/>
              </a:spcAft>
            </a:pPr>
            <a:r>
              <a:rPr lang="nl-NL" sz="2400" dirty="0">
                <a:solidFill>
                  <a:srgbClr val="00B0F0"/>
                </a:solidFill>
              </a:rPr>
              <a:t>zal ik door de mond van het volk gelezen worden, en door mijn roem zal ik gedurende</a:t>
            </a:r>
          </a:p>
          <a:p>
            <a:pPr>
              <a:spcAft>
                <a:spcPts val="1000"/>
              </a:spcAft>
            </a:pPr>
            <a:r>
              <a:rPr lang="nl-NL" sz="2400" dirty="0">
                <a:solidFill>
                  <a:srgbClr val="00B0F0"/>
                </a:solidFill>
              </a:rPr>
              <a:t>alle eeuwen (als de uitspraken van voorspellers iets van waarheid hebben) leven.</a:t>
            </a:r>
          </a:p>
        </p:txBody>
      </p:sp>
    </p:spTree>
    <p:extLst>
      <p:ext uri="{BB962C8B-B14F-4D97-AF65-F5344CB8AC3E}">
        <p14:creationId xmlns:p14="http://schemas.microsoft.com/office/powerpoint/2010/main" val="1830137305"/>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drukt Ovidius uit door de IND  FUTURI  te gebruiken?</a:t>
            </a:r>
          </a:p>
          <a:p>
            <a:endParaRPr lang="nl-NL" sz="3200" dirty="0">
              <a:solidFill>
                <a:srgbClr val="92D050"/>
              </a:solidFill>
            </a:endParaRPr>
          </a:p>
          <a:p>
            <a:r>
              <a:rPr lang="nl-NL" sz="3200" dirty="0" smtClean="0">
                <a:solidFill>
                  <a:srgbClr val="92D050"/>
                </a:solidFill>
              </a:rPr>
              <a:t>A	voor hem is zijn leven tot dan toe een vaststaand feit</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voor hem is zijn beroemdheid een vaststaand feit</a:t>
            </a:r>
          </a:p>
          <a:p>
            <a:endParaRPr lang="nl-NL" sz="3200" dirty="0">
              <a:solidFill>
                <a:srgbClr val="92D050"/>
              </a:solidFill>
            </a:endParaRPr>
          </a:p>
          <a:p>
            <a:r>
              <a:rPr lang="nl-NL" sz="3200" dirty="0" smtClean="0">
                <a:solidFill>
                  <a:srgbClr val="92D050"/>
                </a:solidFill>
              </a:rPr>
              <a:t>C	voor hem was de CON  FUTURI niet handig</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dat hij Augustus verkettert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13786093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“zal ik door de mond .. gelezen worden”. Wat bedoelt hij?</a:t>
            </a:r>
          </a:p>
          <a:p>
            <a:endParaRPr lang="nl-NL" sz="3200" dirty="0">
              <a:solidFill>
                <a:srgbClr val="92D050"/>
              </a:solidFill>
            </a:endParaRPr>
          </a:p>
          <a:p>
            <a:r>
              <a:rPr lang="nl-NL" sz="3200" dirty="0" smtClean="0">
                <a:solidFill>
                  <a:srgbClr val="92D050"/>
                </a:solidFill>
              </a:rPr>
              <a:t>A	de mond is een personificatie van het volk</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mensen lazen in die tijd met hun mond open: van verbazing</a:t>
            </a:r>
          </a:p>
          <a:p>
            <a:endParaRPr lang="nl-NL" sz="3200" dirty="0">
              <a:solidFill>
                <a:srgbClr val="92D050"/>
              </a:solidFill>
            </a:endParaRPr>
          </a:p>
          <a:p>
            <a:r>
              <a:rPr lang="nl-NL" sz="3200" dirty="0" smtClean="0">
                <a:solidFill>
                  <a:srgbClr val="92D050"/>
                </a:solidFill>
              </a:rPr>
              <a:t>C	zijn werk werd gedeclameerd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de mensen lazen Ovidius’ verhalen en vertelden eigen versies</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89152121"/>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zelsoor 1"/>
          <p:cNvSpPr/>
          <p:nvPr/>
        </p:nvSpPr>
        <p:spPr>
          <a:xfrm>
            <a:off x="2570206" y="1136821"/>
            <a:ext cx="5799438" cy="1070919"/>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Paar algemene vragen nog</a:t>
            </a:r>
            <a:endParaRPr lang="en-US" sz="2400" dirty="0"/>
          </a:p>
        </p:txBody>
      </p:sp>
    </p:spTree>
    <p:extLst>
      <p:ext uri="{BB962C8B-B14F-4D97-AF65-F5344CB8AC3E}">
        <p14:creationId xmlns:p14="http://schemas.microsoft.com/office/powerpoint/2010/main" val="3243579298"/>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van de volgende statements is WAAR?</a:t>
            </a:r>
          </a:p>
          <a:p>
            <a:endParaRPr lang="nl-NL" sz="3200" dirty="0">
              <a:solidFill>
                <a:srgbClr val="92D050"/>
              </a:solidFill>
            </a:endParaRPr>
          </a:p>
          <a:p>
            <a:r>
              <a:rPr lang="nl-NL" sz="3200" dirty="0" smtClean="0">
                <a:solidFill>
                  <a:srgbClr val="92D050"/>
                </a:solidFill>
              </a:rPr>
              <a:t>A	Ovidius bezingt in de </a:t>
            </a:r>
            <a:r>
              <a:rPr lang="nl-NL" sz="3200" dirty="0" err="1" smtClean="0">
                <a:solidFill>
                  <a:srgbClr val="92D050"/>
                </a:solidFill>
              </a:rPr>
              <a:t>Amores</a:t>
            </a:r>
            <a:r>
              <a:rPr lang="nl-NL" sz="3200" dirty="0" smtClean="0">
                <a:solidFill>
                  <a:srgbClr val="92D050"/>
                </a:solidFill>
              </a:rPr>
              <a:t> zijn geliefde Cynthia</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Ovidius is tweemaal getrouwd geweest</a:t>
            </a:r>
          </a:p>
          <a:p>
            <a:endParaRPr lang="nl-NL" sz="3200" dirty="0">
              <a:solidFill>
                <a:srgbClr val="92D050"/>
              </a:solidFill>
            </a:endParaRPr>
          </a:p>
          <a:p>
            <a:r>
              <a:rPr lang="nl-NL" sz="3200" dirty="0" smtClean="0">
                <a:solidFill>
                  <a:srgbClr val="92D050"/>
                </a:solidFill>
              </a:rPr>
              <a:t>C	Ovidius had helemaal geen broer</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het is onduidelijk of Ovidius zijn verbanning verzonnen heeft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56022903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van de volgende statements is ONWAAR?</a:t>
            </a:r>
          </a:p>
          <a:p>
            <a:endParaRPr lang="nl-NL" sz="3200" dirty="0">
              <a:solidFill>
                <a:srgbClr val="92D050"/>
              </a:solidFill>
            </a:endParaRPr>
          </a:p>
          <a:p>
            <a:r>
              <a:rPr lang="nl-NL" sz="3200" dirty="0" smtClean="0">
                <a:solidFill>
                  <a:srgbClr val="92D050"/>
                </a:solidFill>
              </a:rPr>
              <a:t>A	De </a:t>
            </a:r>
            <a:r>
              <a:rPr lang="nl-NL" sz="3200" dirty="0" err="1" smtClean="0">
                <a:solidFill>
                  <a:srgbClr val="92D050"/>
                </a:solidFill>
              </a:rPr>
              <a:t>Tristia</a:t>
            </a:r>
            <a:r>
              <a:rPr lang="nl-NL" sz="3200" dirty="0" smtClean="0">
                <a:solidFill>
                  <a:srgbClr val="92D050"/>
                </a:solidFill>
              </a:rPr>
              <a:t> waren het belangrijkste werk van Ovidius</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De volledige naam van Ovidius is: </a:t>
            </a:r>
            <a:r>
              <a:rPr lang="nl-NL" sz="3200" dirty="0" err="1" smtClean="0">
                <a:solidFill>
                  <a:srgbClr val="92D050"/>
                </a:solidFill>
              </a:rPr>
              <a:t>Publius</a:t>
            </a:r>
            <a:r>
              <a:rPr lang="nl-NL" sz="3200" dirty="0" smtClean="0">
                <a:solidFill>
                  <a:srgbClr val="92D050"/>
                </a:solidFill>
              </a:rPr>
              <a:t> Ovidius </a:t>
            </a:r>
            <a:r>
              <a:rPr lang="nl-NL" sz="3200" dirty="0" err="1" smtClean="0">
                <a:solidFill>
                  <a:srgbClr val="92D050"/>
                </a:solidFill>
              </a:rPr>
              <a:t>Naso</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Augustus betekent “de verhevene”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Ovidius had de burgeroorlogen niet bewust mee gemaakt</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12461550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maakt geen deel uit van traditioneel epische kenmerken?</a:t>
            </a:r>
          </a:p>
          <a:p>
            <a:endParaRPr lang="nl-NL" sz="3200" dirty="0">
              <a:solidFill>
                <a:srgbClr val="92D050"/>
              </a:solidFill>
            </a:endParaRPr>
          </a:p>
          <a:p>
            <a:r>
              <a:rPr lang="nl-NL" sz="3200" dirty="0" smtClean="0">
                <a:solidFill>
                  <a:srgbClr val="92D050"/>
                </a:solidFill>
              </a:rPr>
              <a:t>A	daden van helden staan centraal</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bewust in de handeling ingrijpende goden</a:t>
            </a:r>
          </a:p>
          <a:p>
            <a:endParaRPr lang="nl-NL" sz="3200" dirty="0">
              <a:solidFill>
                <a:srgbClr val="92D050"/>
              </a:solidFill>
            </a:endParaRPr>
          </a:p>
          <a:p>
            <a:r>
              <a:rPr lang="nl-NL" sz="3200" dirty="0" smtClean="0">
                <a:solidFill>
                  <a:srgbClr val="92D050"/>
                </a:solidFill>
              </a:rPr>
              <a:t>C	bewust moeilijke terminologie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het gebruik van de dactylische hexameter</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59770166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309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In welk van de in </a:t>
            </a:r>
            <a:r>
              <a:rPr lang="nl-NL" sz="3200" u="sng" dirty="0" smtClean="0">
                <a:solidFill>
                  <a:schemeClr val="bg1"/>
                </a:solidFill>
              </a:rPr>
              <a:t>Latijn</a:t>
            </a:r>
            <a:r>
              <a:rPr lang="nl-NL" sz="3200" dirty="0" smtClean="0">
                <a:solidFill>
                  <a:schemeClr val="bg1"/>
                </a:solidFill>
              </a:rPr>
              <a:t> gelezen verhalen komt een metamorfose voor?</a:t>
            </a:r>
          </a:p>
          <a:p>
            <a:endParaRPr lang="nl-NL" sz="3200" dirty="0">
              <a:solidFill>
                <a:srgbClr val="92D050"/>
              </a:solidFill>
            </a:endParaRPr>
          </a:p>
          <a:p>
            <a:r>
              <a:rPr lang="nl-NL" sz="3200" dirty="0" smtClean="0">
                <a:solidFill>
                  <a:srgbClr val="92D050"/>
                </a:solidFill>
              </a:rPr>
              <a:t>A	in alle verhalen</a:t>
            </a:r>
          </a:p>
          <a:p>
            <a:endParaRPr lang="nl-NL" sz="3200" dirty="0">
              <a:solidFill>
                <a:srgbClr val="92D050"/>
              </a:solidFill>
            </a:endParaRPr>
          </a:p>
          <a:p>
            <a:r>
              <a:rPr lang="nl-NL" sz="3200" dirty="0" smtClean="0">
                <a:solidFill>
                  <a:srgbClr val="92D050"/>
                </a:solidFill>
              </a:rPr>
              <a:t>B</a:t>
            </a:r>
            <a:r>
              <a:rPr lang="nl-NL" sz="3200" dirty="0">
                <a:solidFill>
                  <a:srgbClr val="92D050"/>
                </a:solidFill>
              </a:rPr>
              <a:t>	</a:t>
            </a:r>
            <a:r>
              <a:rPr lang="nl-NL" sz="3200" dirty="0" smtClean="0">
                <a:solidFill>
                  <a:srgbClr val="92D050"/>
                </a:solidFill>
              </a:rPr>
              <a:t>Perseus/Andromeda – </a:t>
            </a:r>
            <a:r>
              <a:rPr lang="nl-NL" sz="3200" dirty="0" err="1" smtClean="0">
                <a:solidFill>
                  <a:srgbClr val="92D050"/>
                </a:solidFill>
              </a:rPr>
              <a:t>Proserpina</a:t>
            </a:r>
            <a:r>
              <a:rPr lang="nl-NL" sz="3200" dirty="0" smtClean="0">
                <a:solidFill>
                  <a:srgbClr val="92D050"/>
                </a:solidFill>
              </a:rPr>
              <a:t> – Narcissus </a:t>
            </a:r>
          </a:p>
          <a:p>
            <a:endParaRPr lang="nl-NL" sz="3200" dirty="0">
              <a:solidFill>
                <a:srgbClr val="92D050"/>
              </a:solidFill>
            </a:endParaRPr>
          </a:p>
          <a:p>
            <a:r>
              <a:rPr lang="nl-NL" sz="3200" dirty="0" smtClean="0">
                <a:solidFill>
                  <a:srgbClr val="92D050"/>
                </a:solidFill>
              </a:rPr>
              <a:t>C	Apollo/</a:t>
            </a:r>
            <a:r>
              <a:rPr lang="nl-NL" sz="3200" dirty="0" err="1" smtClean="0">
                <a:solidFill>
                  <a:srgbClr val="92D050"/>
                </a:solidFill>
              </a:rPr>
              <a:t>Hyacinthus</a:t>
            </a:r>
            <a:r>
              <a:rPr lang="nl-NL" sz="3200" dirty="0" smtClean="0">
                <a:solidFill>
                  <a:srgbClr val="92D050"/>
                </a:solidFill>
              </a:rPr>
              <a:t> – Venus/Adonis – </a:t>
            </a:r>
            <a:r>
              <a:rPr lang="nl-NL" sz="3200" dirty="0" err="1" smtClean="0">
                <a:solidFill>
                  <a:srgbClr val="92D050"/>
                </a:solidFill>
              </a:rPr>
              <a:t>Picus</a:t>
            </a:r>
            <a:r>
              <a:rPr lang="nl-NL" sz="3200" dirty="0" smtClean="0">
                <a:solidFill>
                  <a:srgbClr val="92D050"/>
                </a:solidFill>
              </a:rPr>
              <a:t>/Circe/</a:t>
            </a:r>
            <a:r>
              <a:rPr lang="nl-NL" sz="3200" dirty="0" err="1" smtClean="0">
                <a:solidFill>
                  <a:srgbClr val="92D050"/>
                </a:solidFill>
              </a:rPr>
              <a:t>Canens</a:t>
            </a:r>
            <a:r>
              <a:rPr lang="nl-NL" sz="3200" dirty="0" smtClean="0">
                <a:solidFill>
                  <a:srgbClr val="92D050"/>
                </a:solidFill>
              </a:rPr>
              <a:t>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Callisto – Apollo/</a:t>
            </a:r>
            <a:r>
              <a:rPr lang="nl-NL" sz="3200" dirty="0" err="1" smtClean="0">
                <a:solidFill>
                  <a:srgbClr val="92D050"/>
                </a:solidFill>
              </a:rPr>
              <a:t>Hyacinthus</a:t>
            </a:r>
            <a:r>
              <a:rPr lang="nl-NL" sz="3200" dirty="0" smtClean="0">
                <a:solidFill>
                  <a:srgbClr val="92D050"/>
                </a:solidFill>
              </a:rPr>
              <a:t> – </a:t>
            </a:r>
            <a:r>
              <a:rPr lang="nl-NL" sz="3200" dirty="0" err="1" smtClean="0">
                <a:solidFill>
                  <a:srgbClr val="92D050"/>
                </a:solidFill>
              </a:rPr>
              <a:t>Phaëthon</a:t>
            </a:r>
            <a:r>
              <a:rPr lang="nl-NL" sz="3200" dirty="0" smtClean="0">
                <a:solidFill>
                  <a:srgbClr val="92D050"/>
                </a:solidFill>
              </a:rPr>
              <a:t> </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772984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metriek 1</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600"/>
              </a:spcAft>
              <a:buFont typeface="Wingdings" panose="05000000000000000000" pitchFamily="2" charset="2"/>
              <a:buChar char="q"/>
            </a:pPr>
            <a:r>
              <a:rPr lang="nl-NL" sz="2800" dirty="0" smtClean="0">
                <a:solidFill>
                  <a:schemeClr val="accent4">
                    <a:lumMod val="40000"/>
                    <a:lumOff val="60000"/>
                  </a:schemeClr>
                </a:solidFill>
                <a:latin typeface="+mn-lt"/>
              </a:rPr>
              <a:t>dactylische hexameter (</a:t>
            </a:r>
            <a:r>
              <a:rPr lang="nl-NL" sz="2800" dirty="0" err="1" smtClean="0">
                <a:solidFill>
                  <a:schemeClr val="accent4">
                    <a:lumMod val="40000"/>
                    <a:lumOff val="60000"/>
                  </a:schemeClr>
                </a:solidFill>
                <a:latin typeface="+mn-lt"/>
              </a:rPr>
              <a:t>Metamorphoses</a:t>
            </a:r>
            <a:r>
              <a:rPr lang="nl-NL" sz="2800" dirty="0" smtClean="0">
                <a:solidFill>
                  <a:schemeClr val="accent4">
                    <a:lumMod val="40000"/>
                    <a:lumOff val="60000"/>
                  </a:schemeClr>
                </a:solidFill>
                <a:latin typeface="+mn-lt"/>
              </a:rPr>
              <a:t>): 5 x   </a:t>
            </a:r>
            <a:r>
              <a:rPr lang="nl-NL" sz="2800" dirty="0" smtClean="0">
                <a:solidFill>
                  <a:schemeClr val="accent4">
                    <a:lumMod val="40000"/>
                    <a:lumOff val="60000"/>
                  </a:schemeClr>
                </a:solidFill>
                <a:latin typeface="Calibri" panose="020F0502020204030204" pitchFamily="34" charset="0"/>
              </a:rPr>
              <a:t>͞   UU   of    ͞͞      ͞͞    en   ͞͞͞    X</a:t>
            </a:r>
            <a:endParaRPr lang="nl-NL" sz="2800" dirty="0" smtClean="0">
              <a:solidFill>
                <a:schemeClr val="accent4">
                  <a:lumMod val="40000"/>
                  <a:lumOff val="60000"/>
                </a:schemeClr>
              </a:solidFill>
              <a:latin typeface="+mn-lt"/>
            </a:endParaRPr>
          </a:p>
          <a:p>
            <a:pPr marL="914400" lvl="1" indent="-457200">
              <a:spcAft>
                <a:spcPts val="600"/>
              </a:spcAft>
              <a:buFont typeface="Wingdings" panose="05000000000000000000" pitchFamily="2" charset="2"/>
              <a:buChar char="q"/>
            </a:pPr>
            <a:r>
              <a:rPr lang="nl-NL" sz="2400" dirty="0" smtClean="0">
                <a:solidFill>
                  <a:schemeClr val="bg1"/>
                </a:solidFill>
                <a:latin typeface="+mn-lt"/>
              </a:rPr>
              <a:t>eerst op zoek naar eventuele elisie</a:t>
            </a:r>
          </a:p>
          <a:p>
            <a:pPr marL="914400" lvl="1" indent="-457200">
              <a:spcAft>
                <a:spcPts val="600"/>
              </a:spcAft>
              <a:buFont typeface="Wingdings" panose="05000000000000000000" pitchFamily="2" charset="2"/>
              <a:buChar char="q"/>
            </a:pPr>
            <a:r>
              <a:rPr lang="nl-NL" sz="2400" dirty="0" smtClean="0">
                <a:solidFill>
                  <a:schemeClr val="bg1"/>
                </a:solidFill>
              </a:rPr>
              <a:t>dan achteraan beginnen met     </a:t>
            </a:r>
            <a:r>
              <a:rPr lang="nl-NL" sz="2400" dirty="0" smtClean="0">
                <a:solidFill>
                  <a:schemeClr val="bg1"/>
                </a:solidFill>
                <a:latin typeface="Calibri" panose="020F0502020204030204" pitchFamily="34" charset="0"/>
              </a:rPr>
              <a:t>͞   x</a:t>
            </a:r>
          </a:p>
          <a:p>
            <a:pPr marL="914400" lvl="1" indent="-457200">
              <a:spcAft>
                <a:spcPts val="600"/>
              </a:spcAft>
              <a:buFont typeface="Wingdings" panose="05000000000000000000" pitchFamily="2" charset="2"/>
              <a:buChar char="q"/>
            </a:pPr>
            <a:r>
              <a:rPr lang="nl-NL" sz="2400" dirty="0" smtClean="0">
                <a:solidFill>
                  <a:schemeClr val="bg1"/>
                </a:solidFill>
                <a:latin typeface="Calibri" panose="020F0502020204030204" pitchFamily="34" charset="0"/>
              </a:rPr>
              <a:t>voorlaatste voet is vrijwel altijd    ͞    U   </a:t>
            </a:r>
            <a:r>
              <a:rPr lang="nl-NL" sz="2400" dirty="0" err="1" smtClean="0">
                <a:solidFill>
                  <a:schemeClr val="bg1"/>
                </a:solidFill>
                <a:latin typeface="Calibri" panose="020F0502020204030204" pitchFamily="34" charset="0"/>
              </a:rPr>
              <a:t>U</a:t>
            </a:r>
            <a:endParaRPr lang="nl-NL" sz="2400" dirty="0" smtClean="0">
              <a:solidFill>
                <a:schemeClr val="bg1"/>
              </a:solidFill>
              <a:latin typeface="Calibri" panose="020F0502020204030204" pitchFamily="34" charset="0"/>
            </a:endParaRPr>
          </a:p>
          <a:p>
            <a:pPr marL="914400" lvl="1" indent="-457200">
              <a:spcAft>
                <a:spcPts val="600"/>
              </a:spcAft>
              <a:buFont typeface="Wingdings" panose="05000000000000000000" pitchFamily="2" charset="2"/>
              <a:buChar char="q"/>
            </a:pPr>
            <a:r>
              <a:rPr lang="nl-NL" sz="2400" dirty="0" smtClean="0">
                <a:solidFill>
                  <a:schemeClr val="bg1"/>
                </a:solidFill>
                <a:latin typeface="Calibri" panose="020F0502020204030204" pitchFamily="34" charset="0"/>
              </a:rPr>
              <a:t>daarna naar de eerste voet; per voet is de eerste lettergreep altijd     ͞</a:t>
            </a:r>
          </a:p>
          <a:p>
            <a:pPr marL="914400" lvl="1" indent="-457200">
              <a:spcAft>
                <a:spcPts val="600"/>
              </a:spcAft>
              <a:buFont typeface="Wingdings" panose="05000000000000000000" pitchFamily="2" charset="2"/>
              <a:buChar char="q"/>
            </a:pPr>
            <a:r>
              <a:rPr lang="nl-NL" sz="2400" dirty="0" smtClean="0">
                <a:solidFill>
                  <a:schemeClr val="bg1"/>
                </a:solidFill>
                <a:latin typeface="Calibri" panose="020F0502020204030204" pitchFamily="34" charset="0"/>
              </a:rPr>
              <a:t>heb je nog 2 of 3 voeten over: tel de lettergrepen</a:t>
            </a:r>
          </a:p>
          <a:p>
            <a:pPr marL="914400" lvl="1" indent="-457200">
              <a:spcAft>
                <a:spcPts val="600"/>
              </a:spcAft>
              <a:buFont typeface="Wingdings" panose="05000000000000000000" pitchFamily="2" charset="2"/>
              <a:buChar char="q"/>
            </a:pPr>
            <a:r>
              <a:rPr lang="nl-NL" sz="2400" dirty="0" smtClean="0">
                <a:solidFill>
                  <a:schemeClr val="bg1"/>
                </a:solidFill>
                <a:latin typeface="Calibri" panose="020F0502020204030204" pitchFamily="34" charset="0"/>
              </a:rPr>
              <a:t>vergeet niet de voeten te nummeren: het zijn er altijd 6</a:t>
            </a:r>
          </a:p>
          <a:p>
            <a:pPr marL="914400" lvl="1" indent="-457200">
              <a:spcAft>
                <a:spcPts val="600"/>
              </a:spcAft>
              <a:buFont typeface="Wingdings" panose="05000000000000000000" pitchFamily="2" charset="2"/>
              <a:buChar char="q"/>
            </a:pPr>
            <a:r>
              <a:rPr lang="nl-NL" sz="2400" dirty="0" smtClean="0">
                <a:solidFill>
                  <a:schemeClr val="bg1"/>
                </a:solidFill>
                <a:latin typeface="Calibri" panose="020F0502020204030204" pitchFamily="34" charset="0"/>
              </a:rPr>
              <a:t>denk aan de handige regeltjes: klinker voor klinker &gt;&gt; kort; tweeklank &gt;&gt; lang; twee of meer medeklinkers na een klinker &gt;&gt; vrijwel altijd lang (h ≠ medeklinker; x = </a:t>
            </a:r>
            <a:r>
              <a:rPr lang="nl-NL" sz="2400" dirty="0" err="1" smtClean="0">
                <a:solidFill>
                  <a:schemeClr val="bg1"/>
                </a:solidFill>
                <a:latin typeface="Calibri" panose="020F0502020204030204" pitchFamily="34" charset="0"/>
              </a:rPr>
              <a:t>c+s</a:t>
            </a:r>
            <a:r>
              <a:rPr lang="nl-NL" sz="2400" dirty="0" smtClean="0">
                <a:solidFill>
                  <a:schemeClr val="bg1"/>
                </a:solidFill>
                <a:latin typeface="Calibri" panose="020F0502020204030204" pitchFamily="34" charset="0"/>
              </a:rPr>
              <a:t>; </a:t>
            </a:r>
            <a:r>
              <a:rPr lang="nl-NL" sz="2400" dirty="0" err="1" smtClean="0">
                <a:solidFill>
                  <a:schemeClr val="bg1"/>
                </a:solidFill>
                <a:latin typeface="Calibri" panose="020F0502020204030204" pitchFamily="34" charset="0"/>
              </a:rPr>
              <a:t>qu</a:t>
            </a:r>
            <a:r>
              <a:rPr lang="nl-NL" sz="2400" dirty="0" smtClean="0">
                <a:solidFill>
                  <a:schemeClr val="bg1"/>
                </a:solidFill>
                <a:latin typeface="Calibri" panose="020F0502020204030204" pitchFamily="34" charset="0"/>
              </a:rPr>
              <a:t> = 1 medeklinker (soms ook </a:t>
            </a:r>
            <a:r>
              <a:rPr lang="nl-NL" sz="2400" dirty="0" err="1" smtClean="0">
                <a:solidFill>
                  <a:schemeClr val="bg1"/>
                </a:solidFill>
                <a:latin typeface="Calibri" panose="020F0502020204030204" pitchFamily="34" charset="0"/>
              </a:rPr>
              <a:t>gu</a:t>
            </a:r>
            <a:r>
              <a:rPr lang="nl-NL" sz="2400" dirty="0" smtClean="0">
                <a:solidFill>
                  <a:schemeClr val="bg1"/>
                </a:solidFill>
                <a:latin typeface="Calibri" panose="020F0502020204030204" pitchFamily="34" charset="0"/>
              </a:rPr>
              <a:t>))</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9351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100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vond je van Ovidius’ verhalen, en van hem als examenauteur?</a:t>
            </a:r>
          </a:p>
          <a:p>
            <a:endParaRPr lang="nl-NL" sz="3200" dirty="0">
              <a:solidFill>
                <a:srgbClr val="92D050"/>
              </a:solidFill>
            </a:endParaRPr>
          </a:p>
          <a:p>
            <a:r>
              <a:rPr lang="nl-NL" sz="3200" dirty="0" smtClean="0">
                <a:solidFill>
                  <a:srgbClr val="92D050"/>
                </a:solidFill>
              </a:rPr>
              <a:t>D	o. Was dat Ovidius, die u voorgelezen heeft?</a:t>
            </a:r>
          </a:p>
          <a:p>
            <a:endParaRPr lang="nl-NL" sz="3200" dirty="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ach, hij deed ook maar wat voor de kost. Niet spannend genoeg</a:t>
            </a:r>
          </a:p>
          <a:p>
            <a:endParaRPr lang="nl-NL" sz="3200" dirty="0">
              <a:solidFill>
                <a:srgbClr val="92D050"/>
              </a:solidFill>
            </a:endParaRPr>
          </a:p>
          <a:p>
            <a:r>
              <a:rPr lang="nl-NL" sz="3200" dirty="0" smtClean="0">
                <a:solidFill>
                  <a:srgbClr val="92D050"/>
                </a:solidFill>
              </a:rPr>
              <a:t>D	een geweldige schrijver en ik vind dat ik met hem mazzel had  </a:t>
            </a:r>
          </a:p>
          <a:p>
            <a:endParaRPr lang="nl-NL" sz="3200" dirty="0" smtClean="0">
              <a:solidFill>
                <a:srgbClr val="92D050"/>
              </a:solidFill>
            </a:endParaRPr>
          </a:p>
          <a:p>
            <a:r>
              <a:rPr lang="nl-NL" sz="3200" dirty="0" smtClean="0">
                <a:solidFill>
                  <a:srgbClr val="92D050"/>
                </a:solidFill>
              </a:rPr>
              <a:t>D</a:t>
            </a:r>
            <a:r>
              <a:rPr lang="nl-NL" sz="3200" dirty="0">
                <a:solidFill>
                  <a:srgbClr val="92D050"/>
                </a:solidFill>
              </a:rPr>
              <a:t>	</a:t>
            </a:r>
            <a:r>
              <a:rPr lang="nl-NL" sz="3200" dirty="0" smtClean="0">
                <a:solidFill>
                  <a:srgbClr val="92D050"/>
                </a:solidFill>
              </a:rPr>
              <a:t>ik vond er geen reet aan, en ik ga lekker in mijn sop gaar koken</a:t>
            </a:r>
            <a:endParaRPr lang="en-US" sz="2800" dirty="0">
              <a:solidFill>
                <a:srgbClr val="92D050"/>
              </a:solidFill>
            </a:endParaRPr>
          </a:p>
        </p:txBody>
      </p:sp>
      <p:pic>
        <p:nvPicPr>
          <p:cNvPr id="16" name="Afbeelding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60374434"/>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al 1"/>
          <p:cNvSpPr/>
          <p:nvPr/>
        </p:nvSpPr>
        <p:spPr>
          <a:xfrm>
            <a:off x="790832" y="741405"/>
            <a:ext cx="10346725" cy="4662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2400" dirty="0" smtClean="0"/>
              <a:t>Vergeet niet als voorbereiding op je examen alle Nederlandse achtergrondteksten goed door te nemen. We hebben lang niet al die teksten doorgenomen. Men gaat er op het examen van uit dat de kandidaten – jullie dus – aan alle verplichtingen uit de syllabus hebben voldaan. Veel succes!</a:t>
            </a:r>
            <a:endParaRPr lang="en-US" sz="2400" dirty="0"/>
          </a:p>
        </p:txBody>
      </p:sp>
    </p:spTree>
    <p:extLst>
      <p:ext uri="{BB962C8B-B14F-4D97-AF65-F5344CB8AC3E}">
        <p14:creationId xmlns:p14="http://schemas.microsoft.com/office/powerpoint/2010/main" val="3098205610"/>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27158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16600" dirty="0" smtClean="0">
                <a:solidFill>
                  <a:schemeClr val="bg1"/>
                </a:solidFill>
                <a:latin typeface="+mn-lt"/>
              </a:rPr>
              <a:t>De  uitslag</a:t>
            </a:r>
            <a:endParaRPr lang="en-US" sz="23900" dirty="0">
              <a:solidFill>
                <a:schemeClr val="bg1"/>
              </a:solidFill>
              <a:latin typeface="+mn-lt"/>
            </a:endParaRPr>
          </a:p>
        </p:txBody>
      </p:sp>
    </p:spTree>
    <p:extLst>
      <p:ext uri="{BB962C8B-B14F-4D97-AF65-F5344CB8AC3E}">
        <p14:creationId xmlns:p14="http://schemas.microsoft.com/office/powerpoint/2010/main" val="1557995404"/>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214184" y="164757"/>
            <a:ext cx="11803791" cy="6324808"/>
          </a:xfrm>
          <a:prstGeom prst="rect">
            <a:avLst/>
          </a:prstGeom>
        </p:spPr>
        <p:txBody>
          <a:bodyPr wrap="square">
            <a:spAutoFit/>
          </a:bodyPr>
          <a:lstStyle/>
          <a:p>
            <a:pPr>
              <a:spcAft>
                <a:spcPts val="600"/>
              </a:spcAft>
            </a:pPr>
            <a:r>
              <a:rPr lang="pt-BR" sz="2800" dirty="0" smtClean="0">
                <a:solidFill>
                  <a:schemeClr val="accent4">
                    <a:lumMod val="40000"/>
                    <a:lumOff val="60000"/>
                  </a:schemeClr>
                </a:solidFill>
              </a:rPr>
              <a:t>1	</a:t>
            </a:r>
            <a:r>
              <a:rPr lang="pt-BR" sz="3600" b="1" dirty="0">
                <a:solidFill>
                  <a:schemeClr val="accent4">
                    <a:lumMod val="40000"/>
                    <a:lumOff val="60000"/>
                  </a:schemeClr>
                </a:solidFill>
              </a:rPr>
              <a:t>D</a:t>
            </a:r>
            <a:r>
              <a:rPr lang="pt-BR" sz="2800" dirty="0">
                <a:solidFill>
                  <a:schemeClr val="accent4">
                    <a:lumMod val="40000"/>
                    <a:lumOff val="60000"/>
                  </a:schemeClr>
                </a:solidFill>
              </a:rPr>
              <a:t>	</a:t>
            </a:r>
            <a:r>
              <a:rPr lang="pt-BR" sz="2800" dirty="0" smtClean="0">
                <a:solidFill>
                  <a:schemeClr val="accent4">
                    <a:lumMod val="40000"/>
                    <a:lumOff val="60000"/>
                  </a:schemeClr>
                </a:solidFill>
              </a:rPr>
              <a:t>11</a:t>
            </a:r>
            <a:r>
              <a:rPr lang="pt-BR" sz="2800" dirty="0">
                <a:solidFill>
                  <a:schemeClr val="accent4">
                    <a:lumMod val="40000"/>
                    <a:lumOff val="60000"/>
                  </a:schemeClr>
                </a:solidFill>
              </a:rPr>
              <a:t>	</a:t>
            </a:r>
            <a:r>
              <a:rPr lang="pt-BR" sz="3600" b="1" dirty="0">
                <a:solidFill>
                  <a:srgbClr val="FFC000">
                    <a:lumMod val="40000"/>
                    <a:lumOff val="60000"/>
                  </a:srgbClr>
                </a:solidFill>
              </a:rPr>
              <a:t> A</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21</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31</a:t>
            </a:r>
            <a:r>
              <a:rPr lang="pt-BR" sz="2800" dirty="0">
                <a:solidFill>
                  <a:schemeClr val="accent4">
                    <a:lumMod val="40000"/>
                    <a:lumOff val="60000"/>
                  </a:schemeClr>
                </a:solidFill>
              </a:rPr>
              <a:t>	</a:t>
            </a:r>
            <a:r>
              <a:rPr lang="pt-BR" sz="3600" b="1" dirty="0">
                <a:solidFill>
                  <a:srgbClr val="FFC000">
                    <a:lumMod val="40000"/>
                    <a:lumOff val="60000"/>
                  </a:srgbClr>
                </a:solidFill>
              </a:rPr>
              <a:t> D</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41</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2	</a:t>
            </a:r>
            <a:r>
              <a:rPr lang="pt-BR" sz="3600" b="1" dirty="0">
                <a:solidFill>
                  <a:schemeClr val="accent4">
                    <a:lumMod val="40000"/>
                    <a:lumOff val="60000"/>
                  </a:schemeClr>
                </a:solidFill>
              </a:rPr>
              <a:t>C</a:t>
            </a:r>
            <a:r>
              <a:rPr lang="pt-BR" sz="3600" b="1" dirty="0" smtClean="0">
                <a:solidFill>
                  <a:schemeClr val="accent4">
                    <a:lumMod val="40000"/>
                    <a:lumOff val="60000"/>
                  </a:schemeClr>
                </a:solidFill>
              </a:rPr>
              <a:t> </a:t>
            </a:r>
            <a:r>
              <a:rPr lang="pt-BR" sz="2800" dirty="0" smtClean="0">
                <a:solidFill>
                  <a:schemeClr val="accent4">
                    <a:lumMod val="40000"/>
                    <a:lumOff val="60000"/>
                  </a:schemeClr>
                </a:solidFill>
              </a:rPr>
              <a:t>	12</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22</a:t>
            </a:r>
            <a:r>
              <a:rPr lang="pt-BR" sz="2800" dirty="0">
                <a:solidFill>
                  <a:schemeClr val="accent4">
                    <a:lumMod val="40000"/>
                    <a:lumOff val="60000"/>
                  </a:schemeClr>
                </a:solidFill>
              </a:rPr>
              <a:t>	</a:t>
            </a:r>
            <a:r>
              <a:rPr lang="pt-BR" sz="3600" b="1" dirty="0">
                <a:solidFill>
                  <a:srgbClr val="FFC000">
                    <a:lumMod val="40000"/>
                    <a:lumOff val="60000"/>
                  </a:srgbClr>
                </a:solidFill>
              </a:rPr>
              <a:t> B</a:t>
            </a:r>
            <a:r>
              <a:rPr lang="pt-BR" sz="3600" b="1" dirty="0" smtClean="0">
                <a:solidFill>
                  <a:srgbClr val="FFC000">
                    <a:lumMod val="40000"/>
                    <a:lumOff val="60000"/>
                  </a:srgbClr>
                </a:solidFill>
              </a:rPr>
              <a:t> </a:t>
            </a:r>
            <a:r>
              <a:rPr lang="pt-BR" sz="2800" dirty="0" smtClean="0">
                <a:solidFill>
                  <a:schemeClr val="accent4">
                    <a:lumMod val="40000"/>
                    <a:lumOff val="60000"/>
                  </a:schemeClr>
                </a:solidFill>
              </a:rPr>
              <a:t>	32</a:t>
            </a:r>
            <a:r>
              <a:rPr lang="pt-BR" sz="2800" dirty="0">
                <a:solidFill>
                  <a:schemeClr val="accent4">
                    <a:lumMod val="40000"/>
                    <a:lumOff val="60000"/>
                  </a:schemeClr>
                </a:solidFill>
              </a:rPr>
              <a:t>	</a:t>
            </a:r>
            <a:r>
              <a:rPr lang="pt-BR" sz="3600" b="1" dirty="0">
                <a:solidFill>
                  <a:srgbClr val="FFC000">
                    <a:lumMod val="40000"/>
                    <a:lumOff val="60000"/>
                  </a:srgbClr>
                </a:solidFill>
              </a:rPr>
              <a:t> B</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42</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3	</a:t>
            </a:r>
            <a:r>
              <a:rPr lang="pt-BR" sz="3600" b="1" dirty="0">
                <a:solidFill>
                  <a:schemeClr val="accent4">
                    <a:lumMod val="40000"/>
                    <a:lumOff val="60000"/>
                  </a:schemeClr>
                </a:solidFill>
              </a:rPr>
              <a:t>D</a:t>
            </a:r>
            <a:r>
              <a:rPr lang="pt-BR" sz="3600" b="1" dirty="0" smtClean="0">
                <a:solidFill>
                  <a:schemeClr val="accent4">
                    <a:lumMod val="40000"/>
                    <a:lumOff val="60000"/>
                  </a:scheme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13</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23</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smtClean="0">
                <a:solidFill>
                  <a:schemeClr val="accent4">
                    <a:lumMod val="40000"/>
                    <a:lumOff val="60000"/>
                  </a:schemeClr>
                </a:solidFill>
              </a:rPr>
              <a:t>	33</a:t>
            </a:r>
            <a:r>
              <a:rPr lang="pt-BR" sz="2800" dirty="0">
                <a:solidFill>
                  <a:schemeClr val="accent4">
                    <a:lumMod val="40000"/>
                    <a:lumOff val="60000"/>
                  </a:schemeClr>
                </a:solidFill>
              </a:rPr>
              <a:t>	</a:t>
            </a:r>
            <a:r>
              <a:rPr lang="pt-BR" sz="3600" b="1" dirty="0">
                <a:solidFill>
                  <a:srgbClr val="FFC000">
                    <a:lumMod val="40000"/>
                    <a:lumOff val="60000"/>
                  </a:srgbClr>
                </a:solidFill>
              </a:rPr>
              <a:t> C</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43</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4	</a:t>
            </a:r>
            <a:r>
              <a:rPr lang="pt-BR" sz="3600" b="1" dirty="0" smtClean="0">
                <a:solidFill>
                  <a:schemeClr val="accent4">
                    <a:lumMod val="40000"/>
                    <a:lumOff val="60000"/>
                  </a:scheme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14</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24</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smtClean="0">
                <a:solidFill>
                  <a:schemeClr val="accent4">
                    <a:lumMod val="40000"/>
                    <a:lumOff val="60000"/>
                  </a:schemeClr>
                </a:solidFill>
              </a:rPr>
              <a:t>	34</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44</a:t>
            </a:r>
            <a:r>
              <a:rPr lang="pt-BR" sz="2800" dirty="0">
                <a:solidFill>
                  <a:schemeClr val="accent4">
                    <a:lumMod val="40000"/>
                    <a:lumOff val="60000"/>
                  </a:schemeClr>
                </a:solidFill>
              </a:rPr>
              <a:t>	</a:t>
            </a:r>
            <a:r>
              <a:rPr lang="pt-BR" sz="3600" b="1" dirty="0">
                <a:solidFill>
                  <a:srgbClr val="FFC000">
                    <a:lumMod val="40000"/>
                    <a:lumOff val="60000"/>
                  </a:srgbClr>
                </a:solidFill>
              </a:rPr>
              <a:t> A</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	</a:t>
            </a:r>
            <a:r>
              <a:rPr lang="pt-BR" sz="3600" b="1" dirty="0" smtClean="0">
                <a:solidFill>
                  <a:schemeClr val="accent4">
                    <a:lumMod val="40000"/>
                    <a:lumOff val="60000"/>
                  </a:scheme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15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25</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smtClean="0">
                <a:solidFill>
                  <a:schemeClr val="accent4">
                    <a:lumMod val="40000"/>
                    <a:lumOff val="60000"/>
                  </a:schemeClr>
                </a:solidFill>
              </a:rPr>
              <a:t>	35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45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6	</a:t>
            </a:r>
            <a:r>
              <a:rPr lang="pt-BR" sz="3600" b="1" dirty="0">
                <a:solidFill>
                  <a:schemeClr val="accent4">
                    <a:lumMod val="40000"/>
                    <a:lumOff val="60000"/>
                  </a:schemeClr>
                </a:solidFill>
              </a:rPr>
              <a:t>B</a:t>
            </a:r>
            <a:r>
              <a:rPr lang="pt-BR" sz="3600" b="1" dirty="0" smtClean="0">
                <a:solidFill>
                  <a:schemeClr val="accent4">
                    <a:lumMod val="40000"/>
                    <a:lumOff val="60000"/>
                  </a:scheme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16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26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smtClean="0">
                <a:solidFill>
                  <a:schemeClr val="accent4">
                    <a:lumMod val="40000"/>
                    <a:lumOff val="60000"/>
                  </a:schemeClr>
                </a:solidFill>
              </a:rPr>
              <a:t>	36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46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7	</a:t>
            </a:r>
            <a:r>
              <a:rPr lang="pt-BR" sz="3600" b="1" dirty="0" smtClean="0">
                <a:solidFill>
                  <a:schemeClr val="accent4">
                    <a:lumMod val="40000"/>
                    <a:lumOff val="60000"/>
                  </a:schemeClr>
                </a:solidFill>
              </a:rPr>
              <a:t>A </a:t>
            </a:r>
            <a:r>
              <a:rPr lang="pt-BR" sz="2800" dirty="0">
                <a:solidFill>
                  <a:schemeClr val="accent4">
                    <a:lumMod val="40000"/>
                    <a:lumOff val="60000"/>
                  </a:schemeClr>
                </a:solidFill>
              </a:rPr>
              <a:t>	</a:t>
            </a:r>
            <a:r>
              <a:rPr lang="pt-BR" sz="2800" dirty="0" smtClean="0">
                <a:solidFill>
                  <a:schemeClr val="accent4">
                    <a:lumMod val="40000"/>
                    <a:lumOff val="60000"/>
                  </a:schemeClr>
                </a:solidFill>
              </a:rPr>
              <a:t>17</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27</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smtClean="0">
                <a:solidFill>
                  <a:schemeClr val="accent4">
                    <a:lumMod val="40000"/>
                    <a:lumOff val="60000"/>
                  </a:schemeClr>
                </a:solidFill>
              </a:rPr>
              <a:t>	37</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47</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8	</a:t>
            </a:r>
            <a:r>
              <a:rPr lang="pt-BR" sz="3600" b="1" dirty="0">
                <a:solidFill>
                  <a:schemeClr val="accent4">
                    <a:lumMod val="40000"/>
                    <a:lumOff val="60000"/>
                  </a:schemeClr>
                </a:solidFill>
              </a:rPr>
              <a:t>C</a:t>
            </a:r>
            <a:r>
              <a:rPr lang="pt-BR" sz="3600" b="1" dirty="0" smtClean="0">
                <a:solidFill>
                  <a:schemeClr val="accent4">
                    <a:lumMod val="40000"/>
                    <a:lumOff val="60000"/>
                  </a:schemeClr>
                </a:solidFill>
              </a:rPr>
              <a:t> </a:t>
            </a:r>
            <a:r>
              <a:rPr lang="pt-BR" sz="2800" dirty="0" smtClean="0">
                <a:solidFill>
                  <a:schemeClr val="accent4">
                    <a:lumMod val="40000"/>
                    <a:lumOff val="60000"/>
                  </a:schemeClr>
                </a:solidFill>
              </a:rPr>
              <a:t>	18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28</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smtClean="0">
                <a:solidFill>
                  <a:schemeClr val="accent4">
                    <a:lumMod val="40000"/>
                    <a:lumOff val="60000"/>
                  </a:schemeClr>
                </a:solidFill>
              </a:rPr>
              <a:t>	38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48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9	</a:t>
            </a:r>
            <a:r>
              <a:rPr lang="pt-BR" sz="3600" b="1" dirty="0">
                <a:solidFill>
                  <a:schemeClr val="accent4">
                    <a:lumMod val="40000"/>
                    <a:lumOff val="60000"/>
                  </a:schemeClr>
                </a:solidFill>
              </a:rPr>
              <a:t>C</a:t>
            </a:r>
            <a:r>
              <a:rPr lang="pt-BR" sz="3600" b="1" dirty="0" smtClean="0">
                <a:solidFill>
                  <a:schemeClr val="accent4">
                    <a:lumMod val="40000"/>
                    <a:lumOff val="60000"/>
                  </a:scheme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19</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29</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smtClean="0">
                <a:solidFill>
                  <a:schemeClr val="accent4">
                    <a:lumMod val="40000"/>
                    <a:lumOff val="60000"/>
                  </a:schemeClr>
                </a:solidFill>
              </a:rPr>
              <a:t>	39</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49</a:t>
            </a:r>
            <a:r>
              <a:rPr lang="pt-BR" sz="2800" dirty="0">
                <a:solidFill>
                  <a:schemeClr val="accent4">
                    <a:lumMod val="40000"/>
                    <a:lumOff val="60000"/>
                  </a:schemeClr>
                </a:solidFill>
              </a:rPr>
              <a:t>	</a:t>
            </a:r>
            <a:r>
              <a:rPr lang="pt-BR" sz="3600" b="1" dirty="0">
                <a:solidFill>
                  <a:srgbClr val="FFC000">
                    <a:lumMod val="40000"/>
                    <a:lumOff val="60000"/>
                  </a:srgbClr>
                </a:solidFill>
              </a:rPr>
              <a:t> A</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10	</a:t>
            </a:r>
            <a:r>
              <a:rPr lang="pt-BR" sz="3600" b="1" dirty="0" smtClean="0">
                <a:solidFill>
                  <a:schemeClr val="accent4">
                    <a:lumMod val="40000"/>
                    <a:lumOff val="60000"/>
                  </a:schemeClr>
                </a:solidFill>
              </a:rPr>
              <a:t>A </a:t>
            </a:r>
            <a:r>
              <a:rPr lang="pt-BR" sz="2800" dirty="0">
                <a:solidFill>
                  <a:schemeClr val="accent4">
                    <a:lumMod val="40000"/>
                    <a:lumOff val="60000"/>
                  </a:schemeClr>
                </a:solidFill>
              </a:rPr>
              <a:t>	</a:t>
            </a:r>
            <a:r>
              <a:rPr lang="pt-BR" sz="2800" dirty="0" smtClean="0">
                <a:solidFill>
                  <a:schemeClr val="accent4">
                    <a:lumMod val="40000"/>
                    <a:lumOff val="60000"/>
                  </a:schemeClr>
                </a:solidFill>
              </a:rPr>
              <a:t>20</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30</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smtClean="0">
                <a:solidFill>
                  <a:schemeClr val="accent4">
                    <a:lumMod val="40000"/>
                    <a:lumOff val="60000"/>
                  </a:schemeClr>
                </a:solidFill>
              </a:rPr>
              <a:t>	40</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50</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p:txBody>
      </p:sp>
    </p:spTree>
    <p:extLst>
      <p:ext uri="{BB962C8B-B14F-4D97-AF65-F5344CB8AC3E}">
        <p14:creationId xmlns:p14="http://schemas.microsoft.com/office/powerpoint/2010/main" val="334677597"/>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p:cNvSpPr/>
          <p:nvPr/>
        </p:nvSpPr>
        <p:spPr>
          <a:xfrm>
            <a:off x="214184" y="164757"/>
            <a:ext cx="11803791" cy="6324808"/>
          </a:xfrm>
          <a:prstGeom prst="rect">
            <a:avLst/>
          </a:prstGeom>
        </p:spPr>
        <p:txBody>
          <a:bodyPr wrap="square">
            <a:spAutoFit/>
          </a:bodyPr>
          <a:lstStyle/>
          <a:p>
            <a:pPr>
              <a:spcAft>
                <a:spcPts val="600"/>
              </a:spcAft>
            </a:pPr>
            <a:r>
              <a:rPr lang="pt-BR" sz="2800" dirty="0" smtClean="0">
                <a:solidFill>
                  <a:schemeClr val="accent4">
                    <a:lumMod val="40000"/>
                    <a:lumOff val="60000"/>
                  </a:schemeClr>
                </a:solidFill>
              </a:rPr>
              <a:t>51	</a:t>
            </a:r>
            <a:r>
              <a:rPr lang="pt-BR" sz="3600" b="1" dirty="0">
                <a:solidFill>
                  <a:schemeClr val="accent4">
                    <a:lumMod val="40000"/>
                    <a:lumOff val="60000"/>
                  </a:schemeClr>
                </a:solidFill>
              </a:rPr>
              <a:t>D</a:t>
            </a:r>
            <a:r>
              <a:rPr lang="pt-BR" sz="2800" dirty="0">
                <a:solidFill>
                  <a:schemeClr val="accent4">
                    <a:lumMod val="40000"/>
                    <a:lumOff val="60000"/>
                  </a:schemeClr>
                </a:solidFill>
              </a:rPr>
              <a:t>	</a:t>
            </a:r>
            <a:r>
              <a:rPr lang="pt-BR" sz="2800" dirty="0" smtClean="0">
                <a:solidFill>
                  <a:schemeClr val="accent4">
                    <a:lumMod val="40000"/>
                    <a:lumOff val="60000"/>
                  </a:schemeClr>
                </a:solidFill>
              </a:rPr>
              <a:t>61</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71</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81</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91</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52	</a:t>
            </a:r>
            <a:r>
              <a:rPr lang="pt-BR" sz="3600" b="1" dirty="0" smtClean="0">
                <a:solidFill>
                  <a:srgbClr val="FFC000">
                    <a:lumMod val="40000"/>
                    <a:lumOff val="60000"/>
                  </a:srgbClr>
                </a:solidFill>
              </a:rPr>
              <a:t>A </a:t>
            </a:r>
            <a:r>
              <a:rPr lang="pt-BR" sz="2800" dirty="0">
                <a:solidFill>
                  <a:schemeClr val="accent4">
                    <a:lumMod val="40000"/>
                    <a:lumOff val="60000"/>
                  </a:schemeClr>
                </a:solidFill>
              </a:rPr>
              <a:t>	</a:t>
            </a:r>
            <a:r>
              <a:rPr lang="pt-BR" sz="2800" dirty="0" smtClean="0">
                <a:solidFill>
                  <a:schemeClr val="accent4">
                    <a:lumMod val="40000"/>
                    <a:lumOff val="60000"/>
                  </a:schemeClr>
                </a:solidFill>
              </a:rPr>
              <a:t>62</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72</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smtClean="0">
                <a:solidFill>
                  <a:schemeClr val="accent4">
                    <a:lumMod val="40000"/>
                    <a:lumOff val="60000"/>
                  </a:schemeClr>
                </a:solidFill>
              </a:rPr>
              <a:t>	82</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92</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53	</a:t>
            </a:r>
            <a:r>
              <a:rPr lang="pt-BR" sz="3600" b="1" dirty="0">
                <a:solidFill>
                  <a:srgbClr val="FFC000">
                    <a:lumMod val="40000"/>
                    <a:lumOff val="60000"/>
                  </a:srgbClr>
                </a:solidFill>
              </a:rPr>
              <a:t>B</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63</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73</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smtClean="0">
                <a:solidFill>
                  <a:schemeClr val="accent4">
                    <a:lumMod val="40000"/>
                    <a:lumOff val="60000"/>
                  </a:schemeClr>
                </a:solidFill>
              </a:rPr>
              <a:t>	83</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93</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54	</a:t>
            </a:r>
            <a:r>
              <a:rPr lang="pt-BR" sz="3600" b="1" dirty="0">
                <a:solidFill>
                  <a:srgbClr val="FFC000">
                    <a:lumMod val="40000"/>
                    <a:lumOff val="60000"/>
                  </a:srgbClr>
                </a:solidFill>
              </a:rPr>
              <a:t>D</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64</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74</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smtClean="0">
                <a:solidFill>
                  <a:schemeClr val="accent4">
                    <a:lumMod val="40000"/>
                    <a:lumOff val="60000"/>
                  </a:schemeClr>
                </a:solidFill>
              </a:rPr>
              <a:t>	84</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94</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55	</a:t>
            </a:r>
            <a:r>
              <a:rPr lang="pt-BR" sz="3600" b="1" dirty="0">
                <a:solidFill>
                  <a:srgbClr val="FFC000">
                    <a:lumMod val="40000"/>
                    <a:lumOff val="60000"/>
                  </a:srgbClr>
                </a:solidFill>
              </a:rPr>
              <a:t>B</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65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75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smtClean="0">
                <a:solidFill>
                  <a:schemeClr val="accent4">
                    <a:lumMod val="40000"/>
                    <a:lumOff val="60000"/>
                  </a:schemeClr>
                </a:solidFill>
              </a:rPr>
              <a:t>	85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95</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56	</a:t>
            </a:r>
            <a:r>
              <a:rPr lang="pt-BR" sz="3600" b="1" dirty="0" smtClean="0">
                <a:solidFill>
                  <a:srgbClr val="FFC000">
                    <a:lumMod val="40000"/>
                    <a:lumOff val="60000"/>
                  </a:srgbClr>
                </a:solidFill>
              </a:rPr>
              <a:t>A </a:t>
            </a:r>
            <a:r>
              <a:rPr lang="pt-BR" sz="2800" dirty="0">
                <a:solidFill>
                  <a:schemeClr val="accent4">
                    <a:lumMod val="40000"/>
                    <a:lumOff val="60000"/>
                  </a:schemeClr>
                </a:solidFill>
              </a:rPr>
              <a:t>	</a:t>
            </a:r>
            <a:r>
              <a:rPr lang="pt-BR" sz="2800" dirty="0" smtClean="0">
                <a:solidFill>
                  <a:schemeClr val="accent4">
                    <a:lumMod val="40000"/>
                    <a:lumOff val="60000"/>
                  </a:schemeClr>
                </a:solidFill>
              </a:rPr>
              <a:t>66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76</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smtClean="0">
                <a:solidFill>
                  <a:schemeClr val="accent4">
                    <a:lumMod val="40000"/>
                    <a:lumOff val="60000"/>
                  </a:schemeClr>
                </a:solidFill>
              </a:rPr>
              <a:t>	86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96</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57	</a:t>
            </a:r>
            <a:r>
              <a:rPr lang="pt-BR" sz="3600" b="1" dirty="0">
                <a:solidFill>
                  <a:srgbClr val="FFC000">
                    <a:lumMod val="40000"/>
                    <a:lumOff val="60000"/>
                  </a:srgbClr>
                </a:solidFill>
              </a:rPr>
              <a:t>D</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67</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77</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smtClean="0">
                <a:solidFill>
                  <a:schemeClr val="accent4">
                    <a:lumMod val="40000"/>
                    <a:lumOff val="60000"/>
                  </a:schemeClr>
                </a:solidFill>
              </a:rPr>
              <a:t>	87</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97</a:t>
            </a:r>
            <a:r>
              <a:rPr lang="pt-BR" sz="2800" dirty="0">
                <a:solidFill>
                  <a:schemeClr val="accent4">
                    <a:lumMod val="40000"/>
                    <a:lumOff val="60000"/>
                  </a:schemeClr>
                </a:solidFill>
              </a:rPr>
              <a:t>	</a:t>
            </a:r>
            <a:r>
              <a:rPr lang="pt-BR" sz="3600" b="1" dirty="0">
                <a:solidFill>
                  <a:srgbClr val="FFC000">
                    <a:lumMod val="40000"/>
                    <a:lumOff val="60000"/>
                  </a:srgbClr>
                </a:solidFill>
              </a:rPr>
              <a:t> A</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58	</a:t>
            </a:r>
            <a:r>
              <a:rPr lang="pt-BR" sz="3600" b="1" dirty="0">
                <a:solidFill>
                  <a:srgbClr val="FFC000">
                    <a:lumMod val="40000"/>
                    <a:lumOff val="60000"/>
                  </a:srgbClr>
                </a:solidFill>
              </a:rPr>
              <a:t>C</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68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78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smtClean="0">
                <a:solidFill>
                  <a:schemeClr val="accent4">
                    <a:lumMod val="40000"/>
                    <a:lumOff val="60000"/>
                  </a:schemeClr>
                </a:solidFill>
              </a:rPr>
              <a:t>	88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 </a:t>
            </a:r>
            <a:r>
              <a:rPr lang="pt-BR" sz="2800" dirty="0">
                <a:solidFill>
                  <a:schemeClr val="accent4">
                    <a:lumMod val="40000"/>
                    <a:lumOff val="60000"/>
                  </a:schemeClr>
                </a:solidFill>
              </a:rPr>
              <a:t>	</a:t>
            </a:r>
            <a:r>
              <a:rPr lang="pt-BR" sz="2800" dirty="0" smtClean="0">
                <a:solidFill>
                  <a:schemeClr val="accent4">
                    <a:lumMod val="40000"/>
                    <a:lumOff val="60000"/>
                  </a:schemeClr>
                </a:solidFill>
              </a:rPr>
              <a:t>98</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59	</a:t>
            </a:r>
            <a:r>
              <a:rPr lang="pt-BR" sz="3600" b="1" dirty="0" smtClean="0">
                <a:solidFill>
                  <a:srgbClr val="FFC000">
                    <a:lumMod val="40000"/>
                    <a:lumOff val="60000"/>
                  </a:srgbClr>
                </a:solidFill>
              </a:rPr>
              <a:t>A </a:t>
            </a:r>
            <a:r>
              <a:rPr lang="pt-BR" sz="2800" dirty="0">
                <a:solidFill>
                  <a:schemeClr val="accent4">
                    <a:lumMod val="40000"/>
                    <a:lumOff val="60000"/>
                  </a:schemeClr>
                </a:solidFill>
              </a:rPr>
              <a:t>	</a:t>
            </a:r>
            <a:r>
              <a:rPr lang="pt-BR" sz="2800" dirty="0" smtClean="0">
                <a:solidFill>
                  <a:schemeClr val="accent4">
                    <a:lumMod val="40000"/>
                    <a:lumOff val="60000"/>
                  </a:schemeClr>
                </a:solidFill>
              </a:rPr>
              <a:t>69</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79</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smtClean="0">
                <a:solidFill>
                  <a:schemeClr val="accent4">
                    <a:lumMod val="40000"/>
                    <a:lumOff val="60000"/>
                  </a:schemeClr>
                </a:solidFill>
              </a:rPr>
              <a:t>	89</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B </a:t>
            </a:r>
            <a:r>
              <a:rPr lang="pt-BR" sz="2800" dirty="0">
                <a:solidFill>
                  <a:schemeClr val="accent4">
                    <a:lumMod val="40000"/>
                    <a:lumOff val="60000"/>
                  </a:schemeClr>
                </a:solidFill>
              </a:rPr>
              <a:t>	</a:t>
            </a:r>
            <a:r>
              <a:rPr lang="pt-BR" sz="2800" dirty="0" smtClean="0">
                <a:solidFill>
                  <a:schemeClr val="accent4">
                    <a:lumMod val="40000"/>
                    <a:lumOff val="60000"/>
                  </a:schemeClr>
                </a:solidFill>
              </a:rPr>
              <a:t>99</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C</a:t>
            </a:r>
            <a:endParaRPr lang="pt-BR" sz="2800" dirty="0">
              <a:solidFill>
                <a:schemeClr val="accent4">
                  <a:lumMod val="40000"/>
                  <a:lumOff val="60000"/>
                </a:schemeClr>
              </a:solidFill>
            </a:endParaRPr>
          </a:p>
          <a:p>
            <a:pPr>
              <a:spcAft>
                <a:spcPts val="600"/>
              </a:spcAft>
            </a:pPr>
            <a:r>
              <a:rPr lang="pt-BR" sz="2800" dirty="0" smtClean="0">
                <a:solidFill>
                  <a:schemeClr val="accent4">
                    <a:lumMod val="40000"/>
                    <a:lumOff val="60000"/>
                  </a:schemeClr>
                </a:solidFill>
              </a:rPr>
              <a:t>60   	</a:t>
            </a:r>
            <a:r>
              <a:rPr lang="pt-BR" sz="3600" b="1" dirty="0">
                <a:solidFill>
                  <a:srgbClr val="FFC000">
                    <a:lumMod val="40000"/>
                    <a:lumOff val="60000"/>
                  </a:srgbClr>
                </a:solidFill>
              </a:rPr>
              <a:t>C</a:t>
            </a:r>
            <a:r>
              <a:rPr lang="pt-BR" sz="3600" b="1" dirty="0" smtClean="0">
                <a:solidFill>
                  <a:srgbClr val="FFC000">
                    <a:lumMod val="40000"/>
                    <a:lumOff val="60000"/>
                  </a:srgbClr>
                </a:solidFill>
              </a:rPr>
              <a:t> </a:t>
            </a:r>
            <a:r>
              <a:rPr lang="pt-BR" sz="2800" dirty="0">
                <a:solidFill>
                  <a:schemeClr val="accent4">
                    <a:lumMod val="40000"/>
                    <a:lumOff val="60000"/>
                  </a:schemeClr>
                </a:solidFill>
              </a:rPr>
              <a:t>	</a:t>
            </a:r>
            <a:r>
              <a:rPr lang="pt-BR" sz="2800" dirty="0" smtClean="0">
                <a:solidFill>
                  <a:schemeClr val="accent4">
                    <a:lumMod val="40000"/>
                    <a:lumOff val="60000"/>
                  </a:schemeClr>
                </a:solidFill>
              </a:rPr>
              <a:t>70</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a:solidFill>
                  <a:schemeClr val="accent4">
                    <a:lumMod val="40000"/>
                    <a:lumOff val="60000"/>
                  </a:schemeClr>
                </a:solidFill>
              </a:rPr>
              <a:t>	</a:t>
            </a:r>
            <a:r>
              <a:rPr lang="pt-BR" sz="2800" dirty="0" smtClean="0">
                <a:solidFill>
                  <a:schemeClr val="accent4">
                    <a:lumMod val="40000"/>
                    <a:lumOff val="60000"/>
                  </a:schemeClr>
                </a:solidFill>
              </a:rPr>
              <a:t>80</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 </a:t>
            </a:r>
            <a:r>
              <a:rPr lang="pt-BR" sz="2800" dirty="0" smtClean="0">
                <a:solidFill>
                  <a:schemeClr val="accent4">
                    <a:lumMod val="40000"/>
                    <a:lumOff val="60000"/>
                  </a:schemeClr>
                </a:solidFill>
              </a:rPr>
              <a:t>	90</a:t>
            </a:r>
            <a:r>
              <a:rPr lang="pt-BR" sz="2800" dirty="0">
                <a:solidFill>
                  <a:schemeClr val="accent4">
                    <a:lumMod val="40000"/>
                    <a:lumOff val="60000"/>
                  </a:schemeClr>
                </a:solidFill>
              </a:rPr>
              <a:t>	</a:t>
            </a:r>
            <a:r>
              <a:rPr lang="pt-BR" sz="3600" b="1" dirty="0">
                <a:solidFill>
                  <a:srgbClr val="FFC000">
                    <a:lumMod val="40000"/>
                    <a:lumOff val="60000"/>
                  </a:srgbClr>
                </a:solidFill>
              </a:rPr>
              <a:t> A </a:t>
            </a:r>
            <a:r>
              <a:rPr lang="pt-BR" sz="2800" dirty="0">
                <a:solidFill>
                  <a:schemeClr val="accent4">
                    <a:lumMod val="40000"/>
                    <a:lumOff val="60000"/>
                  </a:schemeClr>
                </a:solidFill>
              </a:rPr>
              <a:t>	</a:t>
            </a:r>
            <a:r>
              <a:rPr lang="pt-BR" sz="2800" dirty="0" smtClean="0">
                <a:solidFill>
                  <a:schemeClr val="accent4">
                    <a:lumMod val="40000"/>
                    <a:lumOff val="60000"/>
                  </a:schemeClr>
                </a:solidFill>
              </a:rPr>
              <a:t>100</a:t>
            </a:r>
            <a:r>
              <a:rPr lang="pt-BR" sz="2800" dirty="0">
                <a:solidFill>
                  <a:schemeClr val="accent4">
                    <a:lumMod val="40000"/>
                    <a:lumOff val="60000"/>
                  </a:schemeClr>
                </a:solidFill>
              </a:rPr>
              <a:t>	</a:t>
            </a:r>
            <a:r>
              <a:rPr lang="pt-BR" sz="3600" b="1" dirty="0">
                <a:solidFill>
                  <a:srgbClr val="FFC000">
                    <a:lumMod val="40000"/>
                    <a:lumOff val="60000"/>
                  </a:srgbClr>
                </a:solidFill>
              </a:rPr>
              <a:t> </a:t>
            </a:r>
            <a:r>
              <a:rPr lang="pt-BR" sz="3600" b="1" dirty="0" smtClean="0">
                <a:solidFill>
                  <a:srgbClr val="FFC000">
                    <a:lumMod val="40000"/>
                    <a:lumOff val="60000"/>
                  </a:srgbClr>
                </a:solidFill>
              </a:rPr>
              <a:t>D</a:t>
            </a:r>
            <a:endParaRPr lang="pt-BR" sz="2800" dirty="0">
              <a:solidFill>
                <a:schemeClr val="accent4">
                  <a:lumMod val="40000"/>
                  <a:lumOff val="60000"/>
                </a:schemeClr>
              </a:solidFill>
            </a:endParaRPr>
          </a:p>
        </p:txBody>
      </p:sp>
    </p:spTree>
    <p:extLst>
      <p:ext uri="{BB962C8B-B14F-4D97-AF65-F5344CB8AC3E}">
        <p14:creationId xmlns:p14="http://schemas.microsoft.com/office/powerpoint/2010/main" val="28463185"/>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ubbele golf 1"/>
          <p:cNvSpPr/>
          <p:nvPr/>
        </p:nvSpPr>
        <p:spPr>
          <a:xfrm>
            <a:off x="280086" y="1664043"/>
            <a:ext cx="11569014" cy="3237471"/>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t>Ruim je nog even de rommel op die gemaakt is (door jou of door anderen)?</a:t>
            </a:r>
            <a:endParaRPr lang="en-US" sz="2800" dirty="0"/>
          </a:p>
        </p:txBody>
      </p:sp>
    </p:spTree>
    <p:extLst>
      <p:ext uri="{BB962C8B-B14F-4D97-AF65-F5344CB8AC3E}">
        <p14:creationId xmlns:p14="http://schemas.microsoft.com/office/powerpoint/2010/main" val="141320488"/>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316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768779"/>
            <a:ext cx="10604157" cy="47588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Het einde van de</a:t>
            </a:r>
          </a:p>
          <a:p>
            <a:pPr algn="ctr"/>
            <a:r>
              <a:rPr lang="nl-NL" sz="8000" dirty="0" smtClean="0">
                <a:solidFill>
                  <a:schemeClr val="bg1"/>
                </a:solidFill>
                <a:latin typeface="+mn-lt"/>
              </a:rPr>
              <a:t> </a:t>
            </a:r>
          </a:p>
          <a:p>
            <a:pPr algn="ctr"/>
            <a:r>
              <a:rPr lang="nl-NL" sz="12000" dirty="0" smtClean="0">
                <a:solidFill>
                  <a:schemeClr val="bg1"/>
                </a:solidFill>
                <a:latin typeface="+mn-lt"/>
              </a:rPr>
              <a:t>Latijnmarathon</a:t>
            </a:r>
          </a:p>
          <a:p>
            <a:pPr algn="ctr"/>
            <a:r>
              <a:rPr lang="nl-NL" sz="5400" dirty="0" smtClean="0">
                <a:solidFill>
                  <a:schemeClr val="bg1"/>
                </a:solidFill>
                <a:latin typeface="+mn-lt"/>
              </a:rPr>
              <a:t>2014</a:t>
            </a:r>
            <a:endParaRPr lang="en-US" sz="12000" dirty="0">
              <a:solidFill>
                <a:schemeClr val="bg1"/>
              </a:solidFill>
              <a:latin typeface="+mn-lt"/>
            </a:endParaRPr>
          </a:p>
        </p:txBody>
      </p:sp>
    </p:spTree>
    <p:extLst>
      <p:ext uri="{BB962C8B-B14F-4D97-AF65-F5344CB8AC3E}">
        <p14:creationId xmlns:p14="http://schemas.microsoft.com/office/powerpoint/2010/main" val="218732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metriek 2</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q"/>
            </a:pPr>
            <a:r>
              <a:rPr lang="nl-NL" sz="2800" dirty="0" smtClean="0">
                <a:solidFill>
                  <a:schemeClr val="accent4">
                    <a:lumMod val="40000"/>
                    <a:lumOff val="60000"/>
                  </a:schemeClr>
                </a:solidFill>
                <a:latin typeface="+mn-lt"/>
              </a:rPr>
              <a:t>elegisch distichon (o.a. </a:t>
            </a:r>
            <a:r>
              <a:rPr lang="nl-NL" sz="2800" dirty="0" err="1" smtClean="0">
                <a:solidFill>
                  <a:schemeClr val="accent4">
                    <a:lumMod val="40000"/>
                    <a:lumOff val="60000"/>
                  </a:schemeClr>
                </a:solidFill>
                <a:latin typeface="+mn-lt"/>
              </a:rPr>
              <a:t>Fasti</a:t>
            </a:r>
            <a:r>
              <a:rPr lang="nl-NL" sz="2800" dirty="0" smtClean="0">
                <a:solidFill>
                  <a:schemeClr val="accent4">
                    <a:lumMod val="40000"/>
                    <a:lumOff val="60000"/>
                  </a:schemeClr>
                </a:solidFill>
                <a:latin typeface="+mn-lt"/>
              </a:rPr>
              <a:t>): afwisselend de standaard dactylische hexameter en 2 x 2</a:t>
            </a:r>
            <a:r>
              <a:rPr lang="nl-NL" sz="2800" dirty="0" smtClean="0">
                <a:solidFill>
                  <a:schemeClr val="accent4">
                    <a:lumMod val="40000"/>
                    <a:lumOff val="60000"/>
                  </a:schemeClr>
                </a:solidFill>
                <a:latin typeface="Calibri" panose="020F0502020204030204" pitchFamily="34" charset="0"/>
              </a:rPr>
              <a:t>½ dactylus in de pentameter</a:t>
            </a:r>
            <a:endParaRPr lang="nl-NL" sz="2800" dirty="0" smtClean="0">
              <a:solidFill>
                <a:schemeClr val="accent4">
                  <a:lumMod val="40000"/>
                  <a:lumOff val="60000"/>
                </a:schemeClr>
              </a:solidFill>
              <a:latin typeface="+mn-lt"/>
            </a:endParaRPr>
          </a:p>
          <a:p>
            <a:pPr marL="914400" lvl="1" indent="-457200">
              <a:buFont typeface="Wingdings" panose="05000000000000000000" pitchFamily="2" charset="2"/>
              <a:buChar char="q"/>
            </a:pPr>
            <a:r>
              <a:rPr lang="nl-NL" sz="2400" dirty="0" smtClean="0">
                <a:solidFill>
                  <a:schemeClr val="bg1"/>
                </a:solidFill>
              </a:rPr>
              <a:t>in de </a:t>
            </a:r>
            <a:r>
              <a:rPr lang="nl-NL" sz="2400" dirty="0" smtClean="0">
                <a:solidFill>
                  <a:schemeClr val="accent4">
                    <a:lumMod val="40000"/>
                    <a:lumOff val="60000"/>
                  </a:schemeClr>
                </a:solidFill>
              </a:rPr>
              <a:t>hexameter</a:t>
            </a:r>
            <a:r>
              <a:rPr lang="nl-NL" sz="2400" dirty="0" smtClean="0">
                <a:solidFill>
                  <a:schemeClr val="bg1"/>
                </a:solidFill>
              </a:rPr>
              <a:t> (langere, eerste vers) blijft alles zoals in de dactylische hexameter</a:t>
            </a:r>
            <a:endParaRPr lang="nl-NL" sz="2400" dirty="0" smtClean="0">
              <a:solidFill>
                <a:schemeClr val="bg1"/>
              </a:solidFill>
              <a:latin typeface="+mn-lt"/>
            </a:endParaRPr>
          </a:p>
          <a:p>
            <a:pPr marL="914400" lvl="1" indent="-457200">
              <a:buFont typeface="Wingdings" panose="05000000000000000000" pitchFamily="2" charset="2"/>
              <a:buChar char="q"/>
            </a:pPr>
            <a:r>
              <a:rPr lang="nl-NL" sz="2400" dirty="0" smtClean="0">
                <a:solidFill>
                  <a:schemeClr val="bg1"/>
                </a:solidFill>
              </a:rPr>
              <a:t>in de </a:t>
            </a:r>
            <a:r>
              <a:rPr lang="nl-NL" sz="2400" dirty="0" smtClean="0">
                <a:solidFill>
                  <a:schemeClr val="accent4">
                    <a:lumMod val="40000"/>
                    <a:lumOff val="60000"/>
                  </a:schemeClr>
                </a:solidFill>
              </a:rPr>
              <a:t>pentameter</a:t>
            </a:r>
            <a:r>
              <a:rPr lang="nl-NL" sz="2400" dirty="0" smtClean="0">
                <a:solidFill>
                  <a:schemeClr val="bg1"/>
                </a:solidFill>
              </a:rPr>
              <a:t> (kortere, tweede vers) zit het iets anders:</a:t>
            </a:r>
          </a:p>
          <a:p>
            <a:pPr marL="914400" lvl="1" indent="-457200">
              <a:buFont typeface="Courier New" panose="02070309020205020404" pitchFamily="49" charset="0"/>
              <a:buChar char="o"/>
            </a:pPr>
            <a:r>
              <a:rPr lang="nl-NL" sz="2400" dirty="0" smtClean="0">
                <a:solidFill>
                  <a:schemeClr val="bg1"/>
                </a:solidFill>
              </a:rPr>
              <a:t>laatste </a:t>
            </a:r>
            <a:r>
              <a:rPr lang="nl-NL" sz="2400" dirty="0">
                <a:solidFill>
                  <a:schemeClr val="bg1"/>
                </a:solidFill>
              </a:rPr>
              <a:t>voet is één lettergreep en </a:t>
            </a:r>
            <a:r>
              <a:rPr lang="nl-NL" sz="2400" dirty="0" err="1">
                <a:solidFill>
                  <a:schemeClr val="bg1"/>
                </a:solidFill>
              </a:rPr>
              <a:t>anceps</a:t>
            </a:r>
            <a:r>
              <a:rPr lang="nl-NL" sz="2400" dirty="0">
                <a:solidFill>
                  <a:schemeClr val="bg1"/>
                </a:solidFill>
              </a:rPr>
              <a:t> (  </a:t>
            </a:r>
            <a:r>
              <a:rPr lang="nl-NL" sz="2400" dirty="0">
                <a:solidFill>
                  <a:schemeClr val="bg1"/>
                </a:solidFill>
                <a:latin typeface="Calibri" panose="020F0502020204030204" pitchFamily="34" charset="0"/>
              </a:rPr>
              <a:t>͞   of  U, </a:t>
            </a:r>
            <a:r>
              <a:rPr lang="nl-NL" sz="2400" dirty="0">
                <a:solidFill>
                  <a:schemeClr val="bg1"/>
                </a:solidFill>
              </a:rPr>
              <a:t> dus X ) </a:t>
            </a:r>
            <a:endParaRPr lang="nl-NL" sz="2400" dirty="0" smtClean="0">
              <a:solidFill>
                <a:schemeClr val="bg1"/>
              </a:solidFill>
            </a:endParaRPr>
          </a:p>
          <a:p>
            <a:pPr marL="914400" lvl="1" indent="-457200">
              <a:buFont typeface="Courier New" panose="02070309020205020404" pitchFamily="49" charset="0"/>
              <a:buChar char="o"/>
            </a:pPr>
            <a:r>
              <a:rPr lang="nl-NL" sz="2400" dirty="0" smtClean="0">
                <a:solidFill>
                  <a:schemeClr val="bg1"/>
                </a:solidFill>
                <a:latin typeface="Calibri" panose="020F0502020204030204" pitchFamily="34" charset="0"/>
              </a:rPr>
              <a:t>voorlaatste </a:t>
            </a:r>
            <a:r>
              <a:rPr lang="nl-NL" sz="2400" dirty="0">
                <a:solidFill>
                  <a:schemeClr val="bg1"/>
                </a:solidFill>
                <a:latin typeface="Calibri" panose="020F0502020204030204" pitchFamily="34" charset="0"/>
              </a:rPr>
              <a:t>voet is altijd    ͞    U   </a:t>
            </a:r>
            <a:r>
              <a:rPr lang="nl-NL" sz="2400" dirty="0" err="1" smtClean="0">
                <a:solidFill>
                  <a:schemeClr val="bg1"/>
                </a:solidFill>
                <a:latin typeface="Calibri" panose="020F0502020204030204" pitchFamily="34" charset="0"/>
              </a:rPr>
              <a:t>U</a:t>
            </a:r>
            <a:endParaRPr lang="nl-NL" sz="2400" dirty="0" smtClean="0">
              <a:solidFill>
                <a:schemeClr val="bg1"/>
              </a:solidFill>
              <a:latin typeface="Calibri" panose="020F0502020204030204" pitchFamily="34" charset="0"/>
            </a:endParaRPr>
          </a:p>
          <a:p>
            <a:pPr marL="914400" lvl="1" indent="-457200">
              <a:buFont typeface="Courier New" panose="02070309020205020404" pitchFamily="49" charset="0"/>
              <a:buChar char="o"/>
            </a:pPr>
            <a:r>
              <a:rPr lang="nl-NL" sz="2400" dirty="0" smtClean="0">
                <a:solidFill>
                  <a:schemeClr val="bg1"/>
                </a:solidFill>
                <a:latin typeface="Calibri" panose="020F0502020204030204" pitchFamily="34" charset="0"/>
              </a:rPr>
              <a:t>in de eerste helft van een </a:t>
            </a:r>
            <a:r>
              <a:rPr lang="nl-NL" sz="2400" dirty="0" smtClean="0">
                <a:solidFill>
                  <a:schemeClr val="accent4">
                    <a:lumMod val="40000"/>
                    <a:lumOff val="60000"/>
                  </a:schemeClr>
                </a:solidFill>
                <a:latin typeface="Calibri" panose="020F0502020204030204" pitchFamily="34" charset="0"/>
              </a:rPr>
              <a:t>pentameter</a:t>
            </a:r>
            <a:r>
              <a:rPr lang="nl-NL" sz="2400" dirty="0" smtClean="0">
                <a:solidFill>
                  <a:schemeClr val="bg1"/>
                </a:solidFill>
                <a:latin typeface="Calibri" panose="020F0502020204030204" pitchFamily="34" charset="0"/>
              </a:rPr>
              <a:t> mag een dactylus (  ͞͞    UU ) </a:t>
            </a:r>
            <a:r>
              <a:rPr lang="nl-NL" sz="2400" dirty="0">
                <a:solidFill>
                  <a:schemeClr val="bg1"/>
                </a:solidFill>
                <a:latin typeface="Calibri" panose="020F0502020204030204" pitchFamily="34" charset="0"/>
              </a:rPr>
              <a:t>vervangen worden door een </a:t>
            </a:r>
            <a:r>
              <a:rPr lang="nl-NL" sz="2400" dirty="0" smtClean="0">
                <a:solidFill>
                  <a:schemeClr val="bg1"/>
                </a:solidFill>
                <a:latin typeface="Calibri" panose="020F0502020204030204" pitchFamily="34" charset="0"/>
              </a:rPr>
              <a:t>spondee (   ͞      ͞   ), in de tweede helft niet</a:t>
            </a:r>
            <a:endParaRPr lang="nl-NL" sz="2400" dirty="0">
              <a:solidFill>
                <a:schemeClr val="bg1"/>
              </a:solidFill>
              <a:latin typeface="Calibri" panose="020F0502020204030204" pitchFamily="34" charset="0"/>
            </a:endParaRPr>
          </a:p>
          <a:p>
            <a:pPr marL="914400" lvl="1" indent="-457200">
              <a:buFont typeface="Courier New" panose="02070309020205020404" pitchFamily="49" charset="0"/>
              <a:buChar char="o"/>
            </a:pPr>
            <a:r>
              <a:rPr lang="nl-NL" sz="2400" dirty="0" smtClean="0">
                <a:solidFill>
                  <a:schemeClr val="bg1"/>
                </a:solidFill>
                <a:latin typeface="Calibri" panose="020F0502020204030204" pitchFamily="34" charset="0"/>
              </a:rPr>
              <a:t>vergeet </a:t>
            </a:r>
            <a:r>
              <a:rPr lang="nl-NL" sz="2400" dirty="0">
                <a:solidFill>
                  <a:schemeClr val="bg1"/>
                </a:solidFill>
                <a:latin typeface="Calibri" panose="020F0502020204030204" pitchFamily="34" charset="0"/>
              </a:rPr>
              <a:t>niet de voeten te nummeren: het zijn er altijd </a:t>
            </a:r>
            <a:r>
              <a:rPr lang="nl-NL" sz="2400" dirty="0" smtClean="0">
                <a:solidFill>
                  <a:schemeClr val="bg1"/>
                </a:solidFill>
                <a:latin typeface="Calibri" panose="020F0502020204030204" pitchFamily="34" charset="0"/>
              </a:rPr>
              <a:t>5 (!)</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839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vergelijkingen 1</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nl-NL" sz="2400" dirty="0" smtClean="0">
                <a:solidFill>
                  <a:schemeClr val="accent4">
                    <a:lumMod val="60000"/>
                    <a:lumOff val="40000"/>
                  </a:schemeClr>
                </a:solidFill>
                <a:latin typeface="Calibri" panose="020F0502020204030204" pitchFamily="34" charset="0"/>
              </a:rPr>
              <a:t>Belangrijke terminologie </a:t>
            </a:r>
            <a:r>
              <a:rPr lang="nl-NL" sz="2400" dirty="0" smtClean="0">
                <a:solidFill>
                  <a:srgbClr val="00B0F0"/>
                </a:solidFill>
                <a:latin typeface="Calibri" panose="020F0502020204030204" pitchFamily="34" charset="0"/>
              </a:rPr>
              <a:t>(met vaak voorkomende Latijnse indicatoren)</a:t>
            </a:r>
            <a:r>
              <a:rPr lang="nl-NL" sz="2400" dirty="0" smtClean="0">
                <a:solidFill>
                  <a:schemeClr val="accent4">
                    <a:lumMod val="60000"/>
                    <a:lumOff val="40000"/>
                  </a:schemeClr>
                </a:solidFill>
                <a:latin typeface="Calibri" panose="020F0502020204030204" pitchFamily="34" charset="0"/>
              </a:rPr>
              <a:t>:</a:t>
            </a:r>
          </a:p>
          <a:p>
            <a:pPr marL="342900" indent="-342900">
              <a:lnSpc>
                <a:spcPct val="150000"/>
              </a:lnSpc>
              <a:spcBef>
                <a:spcPts val="0"/>
              </a:spcBef>
              <a:buFont typeface="Wingdings" panose="05000000000000000000" pitchFamily="2" charset="2"/>
              <a:buChar char="q"/>
            </a:pPr>
            <a:r>
              <a:rPr lang="nl-NL" sz="2400" dirty="0" smtClean="0">
                <a:solidFill>
                  <a:schemeClr val="bg1"/>
                </a:solidFill>
                <a:latin typeface="Calibri" panose="020F0502020204030204" pitchFamily="34" charset="0"/>
              </a:rPr>
              <a:t>het </a:t>
            </a:r>
            <a:r>
              <a:rPr lang="nl-NL" sz="2400" dirty="0" smtClean="0">
                <a:solidFill>
                  <a:schemeClr val="accent4">
                    <a:lumMod val="60000"/>
                    <a:lumOff val="40000"/>
                  </a:schemeClr>
                </a:solidFill>
                <a:latin typeface="Calibri" panose="020F0502020204030204" pitchFamily="34" charset="0"/>
              </a:rPr>
              <a:t>afgebeelde / object </a:t>
            </a:r>
            <a:r>
              <a:rPr lang="nl-NL" sz="2400" dirty="0" smtClean="0">
                <a:solidFill>
                  <a:srgbClr val="00B0F0"/>
                </a:solidFill>
                <a:latin typeface="Calibri" panose="020F0502020204030204" pitchFamily="34" charset="0"/>
              </a:rPr>
              <a:t>(sic, ita, tam)</a:t>
            </a:r>
            <a:r>
              <a:rPr lang="nl-NL" sz="2400" dirty="0" smtClean="0">
                <a:solidFill>
                  <a:schemeClr val="bg1"/>
                </a:solidFill>
                <a:latin typeface="Calibri" panose="020F0502020204030204" pitchFamily="34" charset="0"/>
              </a:rPr>
              <a:t>:  wat de verteller als het ware wil “schilderen”, “visualiseren”, bijvoorbeeld de zonnewagen of Narcissus’ borstkas als hij er op slaat</a:t>
            </a:r>
          </a:p>
          <a:p>
            <a:pPr marL="342900" indent="-342900">
              <a:lnSpc>
                <a:spcPct val="150000"/>
              </a:lnSpc>
              <a:spcBef>
                <a:spcPts val="0"/>
              </a:spcBef>
              <a:buFont typeface="Wingdings" panose="05000000000000000000" pitchFamily="2" charset="2"/>
              <a:buChar char="q"/>
            </a:pPr>
            <a:r>
              <a:rPr lang="nl-NL" sz="2400" dirty="0" smtClean="0">
                <a:solidFill>
                  <a:schemeClr val="bg1"/>
                </a:solidFill>
                <a:latin typeface="Calibri" panose="020F0502020204030204" pitchFamily="34" charset="0"/>
              </a:rPr>
              <a:t>het </a:t>
            </a:r>
            <a:r>
              <a:rPr lang="nl-NL" sz="2400" dirty="0" smtClean="0">
                <a:solidFill>
                  <a:schemeClr val="accent4">
                    <a:lumMod val="60000"/>
                    <a:lumOff val="40000"/>
                  </a:schemeClr>
                </a:solidFill>
                <a:latin typeface="Calibri" panose="020F0502020204030204" pitchFamily="34" charset="0"/>
              </a:rPr>
              <a:t>beeld </a:t>
            </a:r>
            <a:r>
              <a:rPr lang="nl-NL" sz="2400" dirty="0" smtClean="0">
                <a:solidFill>
                  <a:srgbClr val="00B0F0"/>
                </a:solidFill>
                <a:latin typeface="Calibri" panose="020F0502020204030204" pitchFamily="34" charset="0"/>
              </a:rPr>
              <a:t>(</a:t>
            </a:r>
            <a:r>
              <a:rPr lang="nl-NL" sz="2400" dirty="0" err="1" smtClean="0">
                <a:solidFill>
                  <a:srgbClr val="00B0F0"/>
                </a:solidFill>
                <a:latin typeface="Calibri" panose="020F0502020204030204" pitchFamily="34" charset="0"/>
              </a:rPr>
              <a:t>sicut</a:t>
            </a:r>
            <a:r>
              <a:rPr lang="nl-NL" sz="2400" dirty="0" smtClean="0">
                <a:solidFill>
                  <a:srgbClr val="00B0F0"/>
                </a:solidFill>
                <a:latin typeface="Calibri" panose="020F0502020204030204" pitchFamily="34" charset="0"/>
              </a:rPr>
              <a:t>)</a:t>
            </a:r>
            <a:r>
              <a:rPr lang="nl-NL" sz="2400" dirty="0" smtClean="0">
                <a:solidFill>
                  <a:schemeClr val="bg1"/>
                </a:solidFill>
                <a:latin typeface="Calibri" panose="020F0502020204030204" pitchFamily="34" charset="0"/>
              </a:rPr>
              <a:t>: het schilderij, de visueel werkende beschrijving van het object / afgebeelde, bijvoorbeeld een schip waarvan de stuurman weg is of de appel die op sommige plekken rood is en op sommige plekken wit</a:t>
            </a:r>
          </a:p>
          <a:p>
            <a:pPr marL="342900" indent="-342900">
              <a:lnSpc>
                <a:spcPct val="150000"/>
              </a:lnSpc>
              <a:spcBef>
                <a:spcPts val="0"/>
              </a:spcBef>
              <a:buFont typeface="Wingdings" panose="05000000000000000000" pitchFamily="2" charset="2"/>
              <a:buChar char="q"/>
            </a:pPr>
            <a:r>
              <a:rPr lang="nl-NL" sz="2400" dirty="0" smtClean="0">
                <a:solidFill>
                  <a:schemeClr val="bg1"/>
                </a:solidFill>
                <a:latin typeface="Calibri" panose="020F0502020204030204" pitchFamily="34" charset="0"/>
              </a:rPr>
              <a:t>het punt van overeenkomst / </a:t>
            </a:r>
            <a:r>
              <a:rPr lang="nl-NL" sz="2400" dirty="0" err="1" smtClean="0">
                <a:solidFill>
                  <a:schemeClr val="accent4">
                    <a:lumMod val="60000"/>
                    <a:lumOff val="40000"/>
                  </a:schemeClr>
                </a:solidFill>
                <a:latin typeface="Calibri" panose="020F0502020204030204" pitchFamily="34" charset="0"/>
              </a:rPr>
              <a:t>tertium</a:t>
            </a:r>
            <a:r>
              <a:rPr lang="nl-NL" sz="2400" dirty="0" smtClean="0">
                <a:solidFill>
                  <a:schemeClr val="accent4">
                    <a:lumMod val="60000"/>
                    <a:lumOff val="40000"/>
                  </a:schemeClr>
                </a:solidFill>
                <a:latin typeface="Calibri" panose="020F0502020204030204" pitchFamily="34" charset="0"/>
              </a:rPr>
              <a:t> </a:t>
            </a:r>
            <a:r>
              <a:rPr lang="nl-NL" sz="2400" dirty="0" err="1" smtClean="0">
                <a:solidFill>
                  <a:schemeClr val="accent4">
                    <a:lumMod val="60000"/>
                    <a:lumOff val="40000"/>
                  </a:schemeClr>
                </a:solidFill>
                <a:latin typeface="Calibri" panose="020F0502020204030204" pitchFamily="34" charset="0"/>
              </a:rPr>
              <a:t>comparationis</a:t>
            </a:r>
            <a:r>
              <a:rPr lang="nl-NL" sz="2400" dirty="0" smtClean="0">
                <a:solidFill>
                  <a:schemeClr val="bg1"/>
                </a:solidFill>
                <a:latin typeface="Calibri" panose="020F0502020204030204" pitchFamily="34" charset="0"/>
              </a:rPr>
              <a:t>: wat hebben afgebeelde en beeld gemeen? De oncontroleerbaarheid van de zonnewagen, de kleur van Narcissus’ borstkas</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6589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1500"/>
                            </p:stCondLst>
                            <p:childTnLst>
                              <p:par>
                                <p:cTn id="11" presetID="53" presetClass="entr" presetSubtype="16" fill="hold" grpId="0" nodeType="afterEffect">
                                  <p:stCondLst>
                                    <p:cond delay="100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9">
                                            <p:txEl>
                                              <p:pRg st="1" end="1"/>
                                            </p:txEl>
                                          </p:spTgt>
                                        </p:tgtEl>
                                      </p:cBhvr>
                                    </p:animEffect>
                                  </p:childTnLst>
                                </p:cTn>
                              </p:par>
                            </p:childTnLst>
                          </p:cTn>
                        </p:par>
                        <p:par>
                          <p:cTn id="16" fill="hold">
                            <p:stCondLst>
                              <p:cond delay="3500"/>
                            </p:stCondLst>
                            <p:childTnLst>
                              <p:par>
                                <p:cTn id="17" presetID="53" presetClass="entr" presetSubtype="16" fill="hold" grpId="0" nodeType="afterEffect">
                                  <p:stCondLst>
                                    <p:cond delay="100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9">
                                            <p:txEl>
                                              <p:pRg st="2" end="2"/>
                                            </p:txEl>
                                          </p:spTgt>
                                        </p:tgtEl>
                                      </p:cBhvr>
                                    </p:animEffect>
                                  </p:childTnLst>
                                </p:cTn>
                              </p:par>
                            </p:childTnLst>
                          </p:cTn>
                        </p:par>
                        <p:par>
                          <p:cTn id="22" fill="hold">
                            <p:stCondLst>
                              <p:cond delay="5500"/>
                            </p:stCondLst>
                            <p:childTnLst>
                              <p:par>
                                <p:cTn id="23" presetID="53" presetClass="entr" presetSubtype="16" fill="hold" grpId="0" nodeType="afterEffect">
                                  <p:stCondLst>
                                    <p:cond delay="100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10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vergelijkingen 2</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smtClean="0">
                <a:solidFill>
                  <a:schemeClr val="bg1"/>
                </a:solidFill>
                <a:latin typeface="Calibri" panose="020F0502020204030204" pitchFamily="34" charset="0"/>
              </a:rPr>
              <a:t>Vergelijkingen bij Ovidius geanalyseerd. O = object	B = beeld    TC = punt van overeenkomst</a:t>
            </a:r>
          </a:p>
          <a:p>
            <a:endParaRPr lang="nl-NL" sz="2400" dirty="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1.	O : de instabiele zonnewagen </a:t>
            </a:r>
          </a:p>
          <a:p>
            <a:r>
              <a:rPr lang="nl-NL" sz="2400" dirty="0" smtClean="0">
                <a:solidFill>
                  <a:schemeClr val="bg1"/>
                </a:solidFill>
                <a:latin typeface="Calibri" panose="020F0502020204030204" pitchFamily="34" charset="0"/>
              </a:rPr>
              <a:t>	B : te licht geladen schip </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onvaste ligging, oncontroleerbaar bewegen</a:t>
            </a:r>
          </a:p>
          <a:p>
            <a:endParaRPr lang="nl-NL" sz="2400" dirty="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2.	O : </a:t>
            </a:r>
            <a:r>
              <a:rPr lang="nl-NL" sz="2400" dirty="0" err="1" smtClean="0">
                <a:solidFill>
                  <a:schemeClr val="bg1"/>
                </a:solidFill>
                <a:latin typeface="Calibri" panose="020F0502020204030204" pitchFamily="34" charset="0"/>
              </a:rPr>
              <a:t>Phaëthon</a:t>
            </a:r>
            <a:r>
              <a:rPr lang="nl-NL" sz="2400" dirty="0" smtClean="0">
                <a:solidFill>
                  <a:schemeClr val="bg1"/>
                </a:solidFill>
                <a:latin typeface="Calibri" panose="020F0502020204030204" pitchFamily="34" charset="0"/>
              </a:rPr>
              <a:t> raakt de macht kwijt</a:t>
            </a:r>
          </a:p>
          <a:p>
            <a:r>
              <a:rPr lang="nl-NL" sz="2400" dirty="0" smtClean="0">
                <a:solidFill>
                  <a:schemeClr val="bg1"/>
                </a:solidFill>
                <a:latin typeface="Calibri" panose="020F0502020204030204" pitchFamily="34" charset="0"/>
              </a:rPr>
              <a:t>	B : stuurman laat zijn roer los</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het kwijtraken van de controle</a:t>
            </a:r>
          </a:p>
          <a:p>
            <a:endParaRPr lang="nl-NL" sz="2400" dirty="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3.	O : Narcissus’ borstkas</a:t>
            </a:r>
          </a:p>
          <a:p>
            <a:r>
              <a:rPr lang="nl-NL" sz="2400" dirty="0" smtClean="0">
                <a:solidFill>
                  <a:schemeClr val="bg1"/>
                </a:solidFill>
                <a:latin typeface="Calibri" panose="020F0502020204030204" pitchFamily="34" charset="0"/>
              </a:rPr>
              <a:t>	B : rijpende appels</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het naast elkaar bestaan van de kleuren rood en wit</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29412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vergelijkingen 3</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smtClean="0">
                <a:solidFill>
                  <a:schemeClr val="bg1"/>
                </a:solidFill>
                <a:latin typeface="Calibri" panose="020F0502020204030204" pitchFamily="34" charset="0"/>
              </a:rPr>
              <a:t>4.	O : Narcissus die verstart bij zijn spiegelbeeld in het water</a:t>
            </a:r>
          </a:p>
          <a:p>
            <a:r>
              <a:rPr lang="nl-NL" sz="2400" dirty="0" smtClean="0">
                <a:solidFill>
                  <a:schemeClr val="bg1"/>
                </a:solidFill>
                <a:latin typeface="Calibri" panose="020F0502020204030204" pitchFamily="34" charset="0"/>
              </a:rPr>
              <a:t>	B : beeld van </a:t>
            </a:r>
            <a:r>
              <a:rPr lang="nl-NL" sz="2400" dirty="0" err="1" smtClean="0">
                <a:solidFill>
                  <a:schemeClr val="bg1"/>
                </a:solidFill>
                <a:latin typeface="Calibri" panose="020F0502020204030204" pitchFamily="34" charset="0"/>
              </a:rPr>
              <a:t>Parisch</a:t>
            </a:r>
            <a:r>
              <a:rPr lang="nl-NL" sz="2400" dirty="0" smtClean="0">
                <a:solidFill>
                  <a:schemeClr val="bg1"/>
                </a:solidFill>
                <a:latin typeface="Calibri" panose="020F0502020204030204" pitchFamily="34" charset="0"/>
              </a:rPr>
              <a:t> marmer</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de onbeweeglijkheid</a:t>
            </a:r>
          </a:p>
          <a:p>
            <a:endParaRPr lang="nl-NL" sz="2400" dirty="0" smtClean="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5.	O : Narcissus</a:t>
            </a:r>
          </a:p>
          <a:p>
            <a:r>
              <a:rPr lang="nl-NL" sz="2400" dirty="0" smtClean="0">
                <a:solidFill>
                  <a:schemeClr val="bg1"/>
                </a:solidFill>
                <a:latin typeface="Calibri" panose="020F0502020204030204" pitchFamily="34" charset="0"/>
              </a:rPr>
              <a:t>	B : was / ochtenddauw</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het “wegsmelten” van Narcissus</a:t>
            </a:r>
          </a:p>
          <a:p>
            <a:endParaRPr lang="nl-NL" sz="2400" dirty="0">
              <a:solidFill>
                <a:schemeClr val="bg1"/>
              </a:solidFill>
              <a:latin typeface="Calibri" panose="020F0502020204030204" pitchFamily="34" charset="0"/>
            </a:endParaRPr>
          </a:p>
          <a:p>
            <a:r>
              <a:rPr lang="nl-NL" sz="2400" dirty="0">
                <a:solidFill>
                  <a:schemeClr val="bg1"/>
                </a:solidFill>
                <a:latin typeface="Calibri" panose="020F0502020204030204" pitchFamily="34" charset="0"/>
              </a:rPr>
              <a:t>6</a:t>
            </a:r>
            <a:r>
              <a:rPr lang="nl-NL" sz="2400" dirty="0" smtClean="0">
                <a:solidFill>
                  <a:schemeClr val="bg1"/>
                </a:solidFill>
                <a:latin typeface="Calibri" panose="020F0502020204030204" pitchFamily="34" charset="0"/>
              </a:rPr>
              <a:t>.	O : het zeemonster</a:t>
            </a:r>
          </a:p>
          <a:p>
            <a:r>
              <a:rPr lang="nl-NL" sz="2400" dirty="0" smtClean="0">
                <a:solidFill>
                  <a:schemeClr val="bg1"/>
                </a:solidFill>
                <a:latin typeface="Calibri" panose="020F0502020204030204" pitchFamily="34" charset="0"/>
              </a:rPr>
              <a:t>	B : schip met verstevigde boeg</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kracht en vaart van de beweging</a:t>
            </a:r>
          </a:p>
          <a:p>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70925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vergelijkingen 4</a:t>
            </a:r>
            <a:endParaRPr lang="en-US" sz="4800" dirty="0">
              <a:solidFill>
                <a:srgbClr val="00B0F0"/>
              </a:solidFill>
              <a:latin typeface="+mn-lt"/>
            </a:endParaRPr>
          </a:p>
        </p:txBody>
      </p:sp>
      <p:sp>
        <p:nvSpPr>
          <p:cNvPr id="9" name="Titel 1"/>
          <p:cNvSpPr txBox="1">
            <a:spLocks/>
          </p:cNvSpPr>
          <p:nvPr/>
        </p:nvSpPr>
        <p:spPr>
          <a:xfrm>
            <a:off x="168875" y="2029981"/>
            <a:ext cx="11832625" cy="39012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a:solidFill>
                  <a:schemeClr val="bg1"/>
                </a:solidFill>
                <a:latin typeface="Calibri" panose="020F0502020204030204" pitchFamily="34" charset="0"/>
              </a:rPr>
              <a:t>7</a:t>
            </a:r>
            <a:r>
              <a:rPr lang="nl-NL" sz="2400" dirty="0" smtClean="0">
                <a:solidFill>
                  <a:schemeClr val="bg1"/>
                </a:solidFill>
                <a:latin typeface="Calibri" panose="020F0502020204030204" pitchFamily="34" charset="0"/>
              </a:rPr>
              <a:t>.	O : Perseus</a:t>
            </a:r>
          </a:p>
          <a:p>
            <a:r>
              <a:rPr lang="nl-NL" sz="2400" dirty="0" smtClean="0">
                <a:solidFill>
                  <a:schemeClr val="bg1"/>
                </a:solidFill>
                <a:latin typeface="Calibri" panose="020F0502020204030204" pitchFamily="34" charset="0"/>
              </a:rPr>
              <a:t>	B : vogel van Jupiter/adelaar</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de manier van buiten gevecht stellen: klauwen in de nek </a:t>
            </a:r>
          </a:p>
          <a:p>
            <a:endParaRPr lang="nl-NL" sz="2400" dirty="0" smtClean="0">
              <a:solidFill>
                <a:schemeClr val="bg1"/>
              </a:solidFill>
              <a:latin typeface="Calibri" panose="020F0502020204030204" pitchFamily="34" charset="0"/>
            </a:endParaRPr>
          </a:p>
          <a:p>
            <a:r>
              <a:rPr lang="nl-NL" sz="2400" dirty="0">
                <a:solidFill>
                  <a:schemeClr val="bg1"/>
                </a:solidFill>
                <a:latin typeface="Calibri" panose="020F0502020204030204" pitchFamily="34" charset="0"/>
              </a:rPr>
              <a:t>8</a:t>
            </a:r>
            <a:r>
              <a:rPr lang="nl-NL" sz="2400" dirty="0" smtClean="0">
                <a:solidFill>
                  <a:schemeClr val="bg1"/>
                </a:solidFill>
                <a:latin typeface="Calibri" panose="020F0502020204030204" pitchFamily="34" charset="0"/>
              </a:rPr>
              <a:t>.	O : het zeemonster</a:t>
            </a:r>
          </a:p>
          <a:p>
            <a:r>
              <a:rPr lang="nl-NL" sz="2400" dirty="0" smtClean="0">
                <a:solidFill>
                  <a:schemeClr val="bg1"/>
                </a:solidFill>
                <a:latin typeface="Calibri" panose="020F0502020204030204" pitchFamily="34" charset="0"/>
              </a:rPr>
              <a:t>	B : een everzwijn</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zich in paniek omdraaien, veroorzaakt door de jager(s)</a:t>
            </a:r>
          </a:p>
          <a:p>
            <a:endParaRPr lang="nl-NL" sz="2400" dirty="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9.	</a:t>
            </a:r>
            <a:r>
              <a:rPr lang="nl-NL" sz="2400" dirty="0">
                <a:solidFill>
                  <a:schemeClr val="bg1"/>
                </a:solidFill>
                <a:latin typeface="Calibri" panose="020F0502020204030204" pitchFamily="34" charset="0"/>
              </a:rPr>
              <a:t>O : afstand monster - strand</a:t>
            </a:r>
          </a:p>
          <a:p>
            <a:r>
              <a:rPr lang="nl-NL" sz="2400" dirty="0">
                <a:solidFill>
                  <a:schemeClr val="bg1"/>
                </a:solidFill>
                <a:latin typeface="Calibri" panose="020F0502020204030204" pitchFamily="34" charset="0"/>
              </a:rPr>
              <a:t>	B : afstand die geslingerde Balearenkogel aflegt</a:t>
            </a:r>
          </a:p>
          <a:p>
            <a:r>
              <a:rPr lang="nl-NL" sz="2400" dirty="0">
                <a:solidFill>
                  <a:schemeClr val="bg1"/>
                </a:solidFill>
                <a:latin typeface="Calibri" panose="020F0502020204030204" pitchFamily="34" charset="0"/>
              </a:rPr>
              <a:t>	TC : een idee geven van de afstand die het monster nog “moet</a:t>
            </a:r>
            <a:r>
              <a:rPr lang="nl-NL" sz="2400" dirty="0" smtClean="0">
                <a:solidFill>
                  <a:schemeClr val="bg1"/>
                </a:solidFill>
                <a:latin typeface="Calibri" panose="020F0502020204030204" pitchFamily="34" charset="0"/>
              </a:rPr>
              <a:t>”</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23069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vergelijkingen 5</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smtClean="0">
                <a:solidFill>
                  <a:schemeClr val="bg1"/>
                </a:solidFill>
                <a:latin typeface="Calibri" panose="020F0502020204030204" pitchFamily="34" charset="0"/>
              </a:rPr>
              <a:t>10.	O : hoofd van de stervende </a:t>
            </a:r>
            <a:r>
              <a:rPr lang="nl-NL" sz="2400" dirty="0" err="1" smtClean="0">
                <a:solidFill>
                  <a:schemeClr val="bg1"/>
                </a:solidFill>
                <a:latin typeface="Calibri" panose="020F0502020204030204" pitchFamily="34" charset="0"/>
              </a:rPr>
              <a:t>Hyacinthus</a:t>
            </a:r>
            <a:endParaRPr lang="nl-NL" sz="2400" dirty="0" smtClean="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	B : geknakte bloemetjes, bovenaan de steeltjes</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het ontbreken van de normale ondersteunende kracht van de nek</a:t>
            </a:r>
          </a:p>
          <a:p>
            <a:endParaRPr lang="nl-NL" sz="2400" dirty="0">
              <a:solidFill>
                <a:schemeClr val="bg1"/>
              </a:solidFill>
              <a:latin typeface="Calibri" panose="020F0502020204030204" pitchFamily="34" charset="0"/>
            </a:endParaRPr>
          </a:p>
          <a:p>
            <a:r>
              <a:rPr lang="nl-NL" sz="2400" dirty="0" smtClean="0">
                <a:solidFill>
                  <a:schemeClr val="bg1"/>
                </a:solidFill>
                <a:latin typeface="Calibri" panose="020F0502020204030204" pitchFamily="34" charset="0"/>
              </a:rPr>
              <a:t>11.	O : bloed van Adonis komt omhoog</a:t>
            </a:r>
          </a:p>
          <a:p>
            <a:r>
              <a:rPr lang="nl-NL" sz="2400" dirty="0" smtClean="0">
                <a:solidFill>
                  <a:schemeClr val="bg1"/>
                </a:solidFill>
                <a:latin typeface="Calibri" panose="020F0502020204030204" pitchFamily="34" charset="0"/>
              </a:rPr>
              <a:t>	B : op bubbelende luchtbel</a:t>
            </a:r>
          </a:p>
          <a:p>
            <a:r>
              <a:rPr lang="nl-NL" sz="2400" dirty="0">
                <a:solidFill>
                  <a:schemeClr val="bg1"/>
                </a:solidFill>
                <a:latin typeface="Calibri" panose="020F0502020204030204" pitchFamily="34" charset="0"/>
              </a:rPr>
              <a:t>	</a:t>
            </a:r>
            <a:r>
              <a:rPr lang="nl-NL" sz="2400" dirty="0" smtClean="0">
                <a:solidFill>
                  <a:schemeClr val="bg1"/>
                </a:solidFill>
                <a:latin typeface="Calibri" panose="020F0502020204030204" pitchFamily="34" charset="0"/>
              </a:rPr>
              <a:t>TC : manier van omhoog komen</a:t>
            </a:r>
          </a:p>
          <a:p>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783996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verteltempo 1</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400" dirty="0" smtClean="0">
                <a:solidFill>
                  <a:schemeClr val="accent4">
                    <a:lumMod val="40000"/>
                    <a:lumOff val="60000"/>
                  </a:schemeClr>
                </a:solidFill>
                <a:latin typeface="Calibri" panose="020F0502020204030204" pitchFamily="34" charset="0"/>
              </a:rPr>
              <a:t>Belangrijke terminologie:</a:t>
            </a:r>
            <a:endParaRPr lang="nl-NL" sz="2400" dirty="0">
              <a:solidFill>
                <a:schemeClr val="accent4">
                  <a:lumMod val="40000"/>
                  <a:lumOff val="60000"/>
                </a:schemeClr>
              </a:solidFill>
              <a:latin typeface="Calibri" panose="020F0502020204030204" pitchFamily="34" charset="0"/>
            </a:endParaRP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verteltempo: de verhouding tussen verteltijd en vertelde tijd</a:t>
            </a: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verteltijd: de tijd die een verteller nodig heeft om zijn verhaal te vertellen</a:t>
            </a: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vertelde tijd: de werkelijke tijdsduur van de gebeurtenissen in het verhaal</a:t>
            </a: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vertraging: de verteltijd is groter dan de vertelde tijd</a:t>
            </a: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versnelling: de verteltijd is kleiner dan de vertelde tijd (er wordt veel tijd “overgeslagen”)</a:t>
            </a: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directe rede: de woorden van een personage worden letterlijk weergegeven</a:t>
            </a:r>
          </a:p>
          <a:p>
            <a:pPr marL="342900" indent="-342900">
              <a:lnSpc>
                <a:spcPct val="150000"/>
              </a:lnSpc>
              <a:buFont typeface="Wingdings" panose="05000000000000000000" pitchFamily="2" charset="2"/>
              <a:buChar char="q"/>
            </a:pPr>
            <a:r>
              <a:rPr lang="nl-NL" sz="2400" dirty="0" smtClean="0">
                <a:solidFill>
                  <a:schemeClr val="bg1"/>
                </a:solidFill>
                <a:latin typeface="Calibri" panose="020F0502020204030204" pitchFamily="34" charset="0"/>
              </a:rPr>
              <a:t>indirecte rede:  de woorden  van een personage worden niet letterlijk weergegeven</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20260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9">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1000"/>
                                  </p:stCondLst>
                                  <p:childTnLst>
                                    <p:set>
                                      <p:cBhvr>
                                        <p:cTn id="15" dur="1" fill="hold">
                                          <p:stCondLst>
                                            <p:cond delay="0"/>
                                          </p:stCondLst>
                                        </p:cTn>
                                        <p:tgtEl>
                                          <p:spTgt spid="9">
                                            <p:txEl>
                                              <p:pRg st="3" end="3"/>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00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par>
                          <p:cTn id="19" fill="hold">
                            <p:stCondLst>
                              <p:cond delay="5500"/>
                            </p:stCondLst>
                            <p:childTnLst>
                              <p:par>
                                <p:cTn id="20" presetID="1" presetClass="entr" presetSubtype="0" fill="hold" grpId="0" nodeType="afterEffect">
                                  <p:stCondLst>
                                    <p:cond delay="1000"/>
                                  </p:stCondLst>
                                  <p:childTnLst>
                                    <p:set>
                                      <p:cBhvr>
                                        <p:cTn id="21" dur="1" fill="hold">
                                          <p:stCondLst>
                                            <p:cond delay="0"/>
                                          </p:stCondLst>
                                        </p:cTn>
                                        <p:tgtEl>
                                          <p:spTgt spid="9">
                                            <p:txEl>
                                              <p:pRg st="5" end="5"/>
                                            </p:txEl>
                                          </p:spTgt>
                                        </p:tgtEl>
                                        <p:attrNameLst>
                                          <p:attrName>style.visibility</p:attrName>
                                        </p:attrNameLst>
                                      </p:cBhvr>
                                      <p:to>
                                        <p:strVal val="visible"/>
                                      </p:to>
                                    </p:set>
                                  </p:childTnLst>
                                </p:cTn>
                              </p:par>
                            </p:childTnLst>
                          </p:cTn>
                        </p:par>
                        <p:par>
                          <p:cTn id="22" fill="hold">
                            <p:stCondLst>
                              <p:cond delay="6500"/>
                            </p:stCondLst>
                            <p:childTnLst>
                              <p:par>
                                <p:cTn id="23" presetID="1" presetClass="entr" presetSubtype="0" fill="hold" grpId="0" nodeType="afterEffect">
                                  <p:stCondLst>
                                    <p:cond delay="100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par>
                          <p:cTn id="25" fill="hold">
                            <p:stCondLst>
                              <p:cond delay="7500"/>
                            </p:stCondLst>
                            <p:childTnLst>
                              <p:par>
                                <p:cTn id="26" presetID="1" presetClass="entr" presetSubtype="0" fill="hold" grpId="0" nodeType="afterEffect">
                                  <p:stCondLst>
                                    <p:cond delay="1000"/>
                                  </p:stCondLst>
                                  <p:childTnLst>
                                    <p:set>
                                      <p:cBhvr>
                                        <p:cTn id="27"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39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180975" y="168875"/>
            <a:ext cx="11820525" cy="1850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Publius</a:t>
            </a:r>
            <a:r>
              <a:rPr lang="nl-NL" sz="8000" dirty="0" smtClean="0">
                <a:solidFill>
                  <a:schemeClr val="bg1"/>
                </a:solidFill>
                <a:latin typeface="+mn-lt"/>
              </a:rPr>
              <a:t>  Ovidius  </a:t>
            </a:r>
            <a:r>
              <a:rPr lang="nl-NL" sz="8000" dirty="0" err="1" smtClean="0">
                <a:solidFill>
                  <a:schemeClr val="bg1"/>
                </a:solidFill>
                <a:latin typeface="+mn-lt"/>
              </a:rPr>
              <a:t>Naso</a:t>
            </a:r>
            <a:r>
              <a:rPr lang="nl-NL" sz="8000" dirty="0" smtClean="0">
                <a:solidFill>
                  <a:schemeClr val="bg1"/>
                </a:solidFill>
                <a:latin typeface="+mn-lt"/>
              </a:rPr>
              <a:t/>
            </a:r>
            <a:br>
              <a:rPr lang="nl-NL" sz="8000" dirty="0" smtClean="0">
                <a:solidFill>
                  <a:schemeClr val="bg1"/>
                </a:solidFill>
                <a:latin typeface="+mn-lt"/>
              </a:rPr>
            </a:br>
            <a:r>
              <a:rPr lang="nl-NL" sz="4800" dirty="0" smtClean="0">
                <a:solidFill>
                  <a:srgbClr val="00B0F0"/>
                </a:solidFill>
                <a:latin typeface="+mn-lt"/>
              </a:rPr>
              <a:t>verteltempo 2</a:t>
            </a:r>
            <a:endParaRPr lang="en-US" sz="4800" dirty="0">
              <a:solidFill>
                <a:srgbClr val="00B0F0"/>
              </a:solidFill>
              <a:latin typeface="+mn-lt"/>
            </a:endParaRPr>
          </a:p>
        </p:txBody>
      </p:sp>
      <p:sp>
        <p:nvSpPr>
          <p:cNvPr id="9" name="Titel 1"/>
          <p:cNvSpPr txBox="1">
            <a:spLocks/>
          </p:cNvSpPr>
          <p:nvPr/>
        </p:nvSpPr>
        <p:spPr>
          <a:xfrm>
            <a:off x="168875" y="2029981"/>
            <a:ext cx="11832625" cy="446289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nl-NL" sz="2400" dirty="0" smtClean="0">
                <a:solidFill>
                  <a:schemeClr val="bg1"/>
                </a:solidFill>
                <a:latin typeface="Calibri" panose="020F0502020204030204" pitchFamily="34" charset="0"/>
              </a:rPr>
              <a:t>Bij het vertellen van verhalen door Ovidius gaat het vaak als volgt:</a:t>
            </a:r>
          </a:p>
          <a:p>
            <a:pPr marL="342900" indent="-342900">
              <a:lnSpc>
                <a:spcPct val="100000"/>
              </a:lnSpc>
              <a:spcBef>
                <a:spcPts val="600"/>
              </a:spcBef>
              <a:buFont typeface="Arial" panose="020B0604020202020204" pitchFamily="34" charset="0"/>
              <a:buChar char="•"/>
            </a:pPr>
            <a:r>
              <a:rPr lang="nl-NL" sz="2400" dirty="0" smtClean="0">
                <a:solidFill>
                  <a:schemeClr val="bg1"/>
                </a:solidFill>
                <a:latin typeface="Calibri" panose="020F0502020204030204" pitchFamily="34" charset="0"/>
              </a:rPr>
              <a:t>Het verteltempo is in het algemeen vrij </a:t>
            </a:r>
            <a:r>
              <a:rPr lang="nl-NL" sz="2400" dirty="0" smtClean="0">
                <a:solidFill>
                  <a:schemeClr val="accent4">
                    <a:lumMod val="40000"/>
                    <a:lumOff val="60000"/>
                  </a:schemeClr>
                </a:solidFill>
                <a:latin typeface="Calibri" panose="020F0502020204030204" pitchFamily="34" charset="0"/>
              </a:rPr>
              <a:t>hoog</a:t>
            </a:r>
            <a:r>
              <a:rPr lang="nl-NL" sz="2400" dirty="0" smtClean="0">
                <a:solidFill>
                  <a:schemeClr val="bg1"/>
                </a:solidFill>
                <a:latin typeface="Calibri" panose="020F0502020204030204" pitchFamily="34" charset="0"/>
              </a:rPr>
              <a:t>: het verhaal wordt nooit saai.</a:t>
            </a:r>
          </a:p>
          <a:p>
            <a:pPr marL="342900" indent="-342900">
              <a:lnSpc>
                <a:spcPct val="100000"/>
              </a:lnSpc>
              <a:spcBef>
                <a:spcPts val="600"/>
              </a:spcBef>
              <a:buFont typeface="Arial" panose="020B0604020202020204" pitchFamily="34" charset="0"/>
              <a:buChar char="•"/>
            </a:pPr>
            <a:r>
              <a:rPr lang="nl-NL" sz="2400" dirty="0" smtClean="0">
                <a:solidFill>
                  <a:schemeClr val="bg1"/>
                </a:solidFill>
                <a:latin typeface="Calibri" panose="020F0502020204030204" pitchFamily="34" charset="0"/>
              </a:rPr>
              <a:t>De “</a:t>
            </a:r>
            <a:r>
              <a:rPr lang="nl-NL" sz="2400" dirty="0" err="1" smtClean="0">
                <a:solidFill>
                  <a:schemeClr val="bg1"/>
                </a:solidFill>
                <a:latin typeface="Calibri" panose="020F0502020204030204" pitchFamily="34" charset="0"/>
              </a:rPr>
              <a:t>outlines</a:t>
            </a:r>
            <a:r>
              <a:rPr lang="nl-NL" sz="2400" dirty="0" smtClean="0">
                <a:solidFill>
                  <a:schemeClr val="bg1"/>
                </a:solidFill>
                <a:latin typeface="Calibri" panose="020F0502020204030204" pitchFamily="34" charset="0"/>
              </a:rPr>
              <a:t>” van zijn verhaal zet Ovidius zo neer. Onbelangrijke details, voorbereidingen, ontwikkelingen worden overgeslagen (</a:t>
            </a:r>
            <a:r>
              <a:rPr lang="nl-NL" sz="2400" dirty="0" err="1" smtClean="0">
                <a:solidFill>
                  <a:srgbClr val="00B0F0"/>
                </a:solidFill>
                <a:latin typeface="Calibri" panose="020F0502020204030204" pitchFamily="34" charset="0"/>
              </a:rPr>
              <a:t>interea</a:t>
            </a:r>
            <a:r>
              <a:rPr lang="nl-NL" sz="2400" dirty="0" smtClean="0">
                <a:solidFill>
                  <a:srgbClr val="00B0F0"/>
                </a:solidFill>
                <a:latin typeface="Calibri" panose="020F0502020204030204" pitchFamily="34" charset="0"/>
              </a:rPr>
              <a:t>, </a:t>
            </a:r>
            <a:r>
              <a:rPr lang="nl-NL" sz="2400" dirty="0" err="1" smtClean="0">
                <a:solidFill>
                  <a:srgbClr val="00B0F0"/>
                </a:solidFill>
                <a:latin typeface="Calibri" panose="020F0502020204030204" pitchFamily="34" charset="0"/>
              </a:rPr>
              <a:t>iam</a:t>
            </a:r>
            <a:r>
              <a:rPr lang="nl-NL" sz="2400" dirty="0" smtClean="0">
                <a:solidFill>
                  <a:schemeClr val="bg1"/>
                </a:solidFill>
                <a:latin typeface="Calibri" panose="020F0502020204030204" pitchFamily="34" charset="0"/>
              </a:rPr>
              <a:t>) of kort even genoemd (vaak via het </a:t>
            </a:r>
            <a:r>
              <a:rPr lang="nl-NL" sz="2400" dirty="0" smtClean="0">
                <a:solidFill>
                  <a:srgbClr val="FFC000"/>
                </a:solidFill>
                <a:latin typeface="Calibri" panose="020F0502020204030204" pitchFamily="34" charset="0"/>
              </a:rPr>
              <a:t>PLUSQUAMPERFECTUM</a:t>
            </a:r>
            <a:r>
              <a:rPr lang="nl-NL" sz="2400" dirty="0" smtClean="0">
                <a:solidFill>
                  <a:schemeClr val="bg1"/>
                </a:solidFill>
                <a:latin typeface="Calibri" panose="020F0502020204030204" pitchFamily="34" charset="0"/>
              </a:rPr>
              <a:t>), waardoor het verteltempo enorm hoog is</a:t>
            </a:r>
          </a:p>
          <a:p>
            <a:pPr marL="342900" indent="-342900">
              <a:lnSpc>
                <a:spcPct val="100000"/>
              </a:lnSpc>
              <a:spcBef>
                <a:spcPts val="600"/>
              </a:spcBef>
              <a:buFont typeface="Arial" panose="020B0604020202020204" pitchFamily="34" charset="0"/>
              <a:buChar char="•"/>
            </a:pPr>
            <a:r>
              <a:rPr lang="nl-NL" sz="2400" dirty="0" smtClean="0">
                <a:solidFill>
                  <a:schemeClr val="bg1"/>
                </a:solidFill>
                <a:latin typeface="Calibri" panose="020F0502020204030204" pitchFamily="34" charset="0"/>
              </a:rPr>
              <a:t>in elk verhaal is er op cruciale punten sprake van directe rede / scène waardoor het tempo zakt. In de directe rede geldt: verteltijd </a:t>
            </a:r>
            <a:r>
              <a:rPr lang="nl-NL" sz="3200" dirty="0" smtClean="0">
                <a:solidFill>
                  <a:schemeClr val="bg1"/>
                </a:solidFill>
                <a:latin typeface="Calibri" panose="020F0502020204030204" pitchFamily="34" charset="0"/>
              </a:rPr>
              <a:t>≈</a:t>
            </a:r>
            <a:r>
              <a:rPr lang="nl-NL" sz="2400" dirty="0" smtClean="0">
                <a:solidFill>
                  <a:schemeClr val="bg1"/>
                </a:solidFill>
                <a:latin typeface="Calibri" panose="020F0502020204030204" pitchFamily="34" charset="0"/>
              </a:rPr>
              <a:t> vertelde tijd. We hebben dus </a:t>
            </a:r>
            <a:r>
              <a:rPr lang="nl-NL" sz="2400" dirty="0" smtClean="0">
                <a:solidFill>
                  <a:schemeClr val="accent4">
                    <a:lumMod val="40000"/>
                    <a:lumOff val="60000"/>
                  </a:schemeClr>
                </a:solidFill>
                <a:latin typeface="Calibri" panose="020F0502020204030204" pitchFamily="34" charset="0"/>
              </a:rPr>
              <a:t>vertraging</a:t>
            </a:r>
            <a:r>
              <a:rPr lang="nl-NL" sz="2400" dirty="0" smtClean="0">
                <a:solidFill>
                  <a:schemeClr val="bg1"/>
                </a:solidFill>
                <a:latin typeface="Calibri" panose="020F0502020204030204" pitchFamily="34" charset="0"/>
              </a:rPr>
              <a:t>.</a:t>
            </a:r>
          </a:p>
          <a:p>
            <a:pPr marL="342900" indent="-342900">
              <a:lnSpc>
                <a:spcPct val="100000"/>
              </a:lnSpc>
              <a:spcBef>
                <a:spcPts val="600"/>
              </a:spcBef>
              <a:buFont typeface="Arial" panose="020B0604020202020204" pitchFamily="34" charset="0"/>
              <a:buChar char="•"/>
            </a:pPr>
            <a:r>
              <a:rPr lang="nl-NL" sz="2400" dirty="0" smtClean="0">
                <a:solidFill>
                  <a:schemeClr val="bg1"/>
                </a:solidFill>
                <a:latin typeface="Calibri" panose="020F0502020204030204" pitchFamily="34" charset="0"/>
              </a:rPr>
              <a:t>na de soms lange speech / monoloog / directe rede schiet het verhaal vaak weer in een hoger tempo doordat de gebeurtenissen elkaar sneller op lijken te volgen en verteltijd weer kleiner wordt dan de vertelde tijd</a:t>
            </a:r>
            <a:endParaRPr lang="nl-NL" sz="2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74638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750"/>
                                        <p:tgtEl>
                                          <p:spTgt spid="9">
                                            <p:txEl>
                                              <p:pRg st="0" end="0"/>
                                            </p:txEl>
                                          </p:spTgt>
                                        </p:tgtEl>
                                      </p:cBhvr>
                                    </p:animEffect>
                                  </p:childTnLst>
                                </p:cTn>
                              </p:par>
                            </p:childTnLst>
                          </p:cTn>
                        </p:par>
                        <p:par>
                          <p:cTn id="8" fill="hold">
                            <p:stCondLst>
                              <p:cond delay="1750"/>
                            </p:stCondLst>
                            <p:childTnLst>
                              <p:par>
                                <p:cTn id="9" presetID="16" presetClass="entr" presetSubtype="21" fill="hold" grpId="0" nodeType="afterEffect">
                                  <p:stCondLst>
                                    <p:cond delay="10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barn(inVertical)">
                                      <p:cBhvr>
                                        <p:cTn id="11" dur="500"/>
                                        <p:tgtEl>
                                          <p:spTgt spid="9">
                                            <p:txEl>
                                              <p:pRg st="1" end="1"/>
                                            </p:txEl>
                                          </p:spTgt>
                                        </p:tgtEl>
                                      </p:cBhvr>
                                    </p:animEffect>
                                  </p:childTnLst>
                                </p:cTn>
                              </p:par>
                            </p:childTnLst>
                          </p:cTn>
                        </p:par>
                        <p:par>
                          <p:cTn id="12" fill="hold">
                            <p:stCondLst>
                              <p:cond delay="3250"/>
                            </p:stCondLst>
                            <p:childTnLst>
                              <p:par>
                                <p:cTn id="13" presetID="16" presetClass="entr" presetSubtype="21" fill="hold" grpId="0" nodeType="afterEffect">
                                  <p:stCondLst>
                                    <p:cond delay="10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childTnLst>
                          </p:cTn>
                        </p:par>
                        <p:par>
                          <p:cTn id="16" fill="hold">
                            <p:stCondLst>
                              <p:cond delay="4750"/>
                            </p:stCondLst>
                            <p:childTnLst>
                              <p:par>
                                <p:cTn id="17" presetID="16" presetClass="entr" presetSubtype="21" fill="hold" grpId="0" nodeType="afterEffect">
                                  <p:stCondLst>
                                    <p:cond delay="10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childTnLst>
                          </p:cTn>
                        </p:par>
                        <p:par>
                          <p:cTn id="20" fill="hold">
                            <p:stCondLst>
                              <p:cond delay="6250"/>
                            </p:stCondLst>
                            <p:childTnLst>
                              <p:par>
                                <p:cTn id="21" presetID="16" presetClass="entr" presetSubtype="21" fill="hold" grpId="0" nodeType="afterEffect">
                                  <p:stCondLst>
                                    <p:cond delay="10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barn(inVertical)">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p:cNvSpPr txBox="1"/>
          <p:nvPr/>
        </p:nvSpPr>
        <p:spPr>
          <a:xfrm>
            <a:off x="168874" y="168875"/>
            <a:ext cx="11817179" cy="5863144"/>
          </a:xfrm>
          <a:prstGeom prst="rect">
            <a:avLst/>
          </a:prstGeom>
          <a:noFill/>
        </p:spPr>
        <p:txBody>
          <a:bodyPr wrap="square" rtlCol="0">
            <a:spAutoFit/>
          </a:bodyPr>
          <a:lstStyle/>
          <a:p>
            <a:pPr>
              <a:lnSpc>
                <a:spcPts val="5000"/>
              </a:lnSpc>
            </a:pPr>
            <a:r>
              <a:rPr lang="nl-NL" sz="5400" dirty="0" smtClean="0">
                <a:solidFill>
                  <a:schemeClr val="accent4">
                    <a:lumMod val="60000"/>
                    <a:lumOff val="40000"/>
                  </a:schemeClr>
                </a:solidFill>
              </a:rPr>
              <a:t>Met dank aan:</a:t>
            </a:r>
          </a:p>
          <a:p>
            <a:pPr>
              <a:lnSpc>
                <a:spcPts val="5000"/>
              </a:lnSpc>
            </a:pPr>
            <a:endParaRPr lang="nl-NL" sz="4000" dirty="0">
              <a:solidFill>
                <a:schemeClr val="accent4">
                  <a:lumMod val="60000"/>
                  <a:lumOff val="40000"/>
                </a:schemeClr>
              </a:solidFill>
            </a:endParaRPr>
          </a:p>
          <a:p>
            <a:pPr marL="571500" indent="-571500">
              <a:lnSpc>
                <a:spcPts val="5000"/>
              </a:lnSpc>
              <a:buFont typeface="Wingdings" panose="05000000000000000000" pitchFamily="2" charset="2"/>
              <a:buChar char="§"/>
            </a:pPr>
            <a:r>
              <a:rPr lang="nl-NL" sz="4000" dirty="0" smtClean="0">
                <a:solidFill>
                  <a:schemeClr val="bg1"/>
                </a:solidFill>
              </a:rPr>
              <a:t>de schoolleiding voor de ruimte in de kalender, de versnaperingen voor in de pauze en de morele steun</a:t>
            </a:r>
          </a:p>
          <a:p>
            <a:pPr marL="571500" indent="-571500">
              <a:lnSpc>
                <a:spcPts val="5000"/>
              </a:lnSpc>
              <a:buFont typeface="Wingdings" panose="05000000000000000000" pitchFamily="2" charset="2"/>
              <a:buChar char="§"/>
            </a:pPr>
            <a:r>
              <a:rPr lang="nl-NL" sz="4000" dirty="0" err="1" smtClean="0">
                <a:solidFill>
                  <a:schemeClr val="bg1"/>
                </a:solidFill>
              </a:rPr>
              <a:t>Nilo</a:t>
            </a:r>
            <a:r>
              <a:rPr lang="nl-NL" sz="4000" dirty="0" smtClean="0">
                <a:solidFill>
                  <a:schemeClr val="bg1"/>
                </a:solidFill>
              </a:rPr>
              <a:t> van Kralingen voor het ontwerpen van de poster</a:t>
            </a:r>
          </a:p>
          <a:p>
            <a:pPr marL="571500" indent="-571500">
              <a:lnSpc>
                <a:spcPts val="5000"/>
              </a:lnSpc>
              <a:buFont typeface="Wingdings" panose="05000000000000000000" pitchFamily="2" charset="2"/>
              <a:buChar char="§"/>
            </a:pPr>
            <a:r>
              <a:rPr lang="nl-NL" sz="4000" dirty="0" smtClean="0">
                <a:solidFill>
                  <a:schemeClr val="bg1"/>
                </a:solidFill>
              </a:rPr>
              <a:t>Berry Meijler voor het drukken van de posters</a:t>
            </a:r>
          </a:p>
          <a:p>
            <a:pPr marL="571500" indent="-571500">
              <a:lnSpc>
                <a:spcPts val="5000"/>
              </a:lnSpc>
              <a:buFont typeface="Wingdings" panose="05000000000000000000" pitchFamily="2" charset="2"/>
              <a:buChar char="§"/>
            </a:pPr>
            <a:r>
              <a:rPr lang="nl-NL" sz="4000" dirty="0" smtClean="0">
                <a:solidFill>
                  <a:schemeClr val="bg1"/>
                </a:solidFill>
              </a:rPr>
              <a:t>mevrouw Kalb voor de steun op de achtergrond</a:t>
            </a:r>
          </a:p>
          <a:p>
            <a:pPr marL="571500" indent="-571500">
              <a:lnSpc>
                <a:spcPts val="5000"/>
              </a:lnSpc>
              <a:buFont typeface="Wingdings" panose="05000000000000000000" pitchFamily="2" charset="2"/>
              <a:buChar char="§"/>
            </a:pPr>
            <a:r>
              <a:rPr lang="nl-NL" sz="4000" dirty="0" smtClean="0">
                <a:solidFill>
                  <a:schemeClr val="accent4">
                    <a:lumMod val="60000"/>
                    <a:lumOff val="40000"/>
                  </a:schemeClr>
                </a:solidFill>
              </a:rPr>
              <a:t>iedereen die twee maanden lang gevraagd heeft of dat nou echt moest, een marathon</a:t>
            </a:r>
          </a:p>
        </p:txBody>
      </p:sp>
    </p:spTree>
    <p:extLst>
      <p:ext uri="{BB962C8B-B14F-4D97-AF65-F5344CB8AC3E}">
        <p14:creationId xmlns:p14="http://schemas.microsoft.com/office/powerpoint/2010/main" val="174928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grpId="0" nodeType="afterEffect">
                                  <p:stCondLst>
                                    <p:cond delay="5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grpId="0" nodeType="afterEffect">
                                  <p:stCondLst>
                                    <p:cond delay="75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8750"/>
                            </p:stCondLst>
                            <p:childTnLst>
                              <p:par>
                                <p:cTn id="35" presetID="42" presetClass="entr" presetSubtype="0" fill="hold" grpId="0" nodeType="afterEffect">
                                  <p:stCondLst>
                                    <p:cond delay="200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935892" y="2314832"/>
            <a:ext cx="7595286" cy="1323439"/>
          </a:xfrm>
          <a:prstGeom prst="rect">
            <a:avLst/>
          </a:prstGeom>
          <a:noFill/>
        </p:spPr>
        <p:txBody>
          <a:bodyPr wrap="square" rtlCol="0">
            <a:spAutoFit/>
          </a:bodyPr>
          <a:lstStyle/>
          <a:p>
            <a:pPr algn="ctr"/>
            <a:r>
              <a:rPr lang="nl-NL" sz="8000" dirty="0" err="1" smtClean="0">
                <a:solidFill>
                  <a:schemeClr val="bg1"/>
                </a:solidFill>
              </a:rPr>
              <a:t>Metamorphoses</a:t>
            </a:r>
            <a:endParaRPr lang="en-US" sz="8000" dirty="0">
              <a:solidFill>
                <a:schemeClr val="bg1"/>
              </a:solidFill>
            </a:endParaRPr>
          </a:p>
        </p:txBody>
      </p:sp>
    </p:spTree>
    <p:extLst>
      <p:ext uri="{BB962C8B-B14F-4D97-AF65-F5344CB8AC3E}">
        <p14:creationId xmlns:p14="http://schemas.microsoft.com/office/powerpoint/2010/main" val="28962824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prooemium</a:t>
            </a:r>
            <a:endParaRPr lang="en-US" sz="8000" dirty="0">
              <a:solidFill>
                <a:schemeClr val="bg1"/>
              </a:solidFill>
              <a:latin typeface="+mn-lt"/>
            </a:endParaRPr>
          </a:p>
        </p:txBody>
      </p:sp>
      <p:pic>
        <p:nvPicPr>
          <p:cNvPr id="3074" name="Picture 2" descr="http://members.aon.at/latein/ovidvers.gif"/>
          <p:cNvPicPr>
            <a:picLocks noChangeAspect="1" noChangeArrowheads="1"/>
          </p:cNvPicPr>
          <p:nvPr/>
        </p:nvPicPr>
        <p:blipFill rotWithShape="1">
          <a:blip r:embed="rId3">
            <a:extLst>
              <a:ext uri="{28A0092B-C50C-407E-A947-70E740481C1C}">
                <a14:useLocalDpi xmlns:a14="http://schemas.microsoft.com/office/drawing/2010/main" val="0"/>
              </a:ext>
            </a:extLst>
          </a:blip>
          <a:srcRect b="64350"/>
          <a:stretch/>
        </p:blipFill>
        <p:spPr bwMode="auto">
          <a:xfrm>
            <a:off x="1732680" y="2734959"/>
            <a:ext cx="8193596" cy="375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9334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221392" y="168875"/>
            <a:ext cx="11796583" cy="1446550"/>
          </a:xfrm>
          <a:prstGeom prst="rect">
            <a:avLst/>
          </a:prstGeom>
          <a:noFill/>
        </p:spPr>
        <p:txBody>
          <a:bodyPr wrap="square" rtlCol="0">
            <a:spAutoFit/>
          </a:bodyPr>
          <a:lstStyle/>
          <a:p>
            <a:r>
              <a:rPr lang="nl-NL" sz="4400" dirty="0" smtClean="0">
                <a:solidFill>
                  <a:srgbClr val="00B0F0"/>
                </a:solidFill>
              </a:rPr>
              <a:t>Jullie zetten de scandeertekens boven de tekst, hè, niet eronder!</a:t>
            </a:r>
            <a:endParaRPr lang="en-US" sz="4400" dirty="0">
              <a:solidFill>
                <a:srgbClr val="00B0F0"/>
              </a:solidFill>
            </a:endParaRPr>
          </a:p>
        </p:txBody>
      </p:sp>
      <p:pic>
        <p:nvPicPr>
          <p:cNvPr id="3" name="Afbeelding 2"/>
          <p:cNvPicPr>
            <a:picLocks noChangeAspect="1"/>
          </p:cNvPicPr>
          <p:nvPr/>
        </p:nvPicPr>
        <p:blipFill>
          <a:blip r:embed="rId3"/>
          <a:stretch>
            <a:fillRect/>
          </a:stretch>
        </p:blipFill>
        <p:spPr>
          <a:xfrm>
            <a:off x="1686096" y="2103205"/>
            <a:ext cx="8193734" cy="3755461"/>
          </a:xfrm>
          <a:prstGeom prst="rect">
            <a:avLst/>
          </a:prstGeom>
        </p:spPr>
      </p:pic>
    </p:spTree>
    <p:extLst>
      <p:ext uri="{BB962C8B-B14F-4D97-AF65-F5344CB8AC3E}">
        <p14:creationId xmlns:p14="http://schemas.microsoft.com/office/powerpoint/2010/main" val="1168225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een </a:t>
            </a:r>
            <a:r>
              <a:rPr lang="nl-NL" sz="3200" dirty="0" err="1" smtClean="0">
                <a:solidFill>
                  <a:schemeClr val="bg1"/>
                </a:solidFill>
              </a:rPr>
              <a:t>prooemium</a:t>
            </a:r>
            <a:r>
              <a:rPr lang="nl-NL" sz="3200" dirty="0" smtClean="0">
                <a:solidFill>
                  <a:schemeClr val="bg1"/>
                </a:solidFill>
              </a:rPr>
              <a:t>?</a:t>
            </a:r>
          </a:p>
          <a:p>
            <a:endParaRPr lang="nl-NL" sz="3200" dirty="0">
              <a:solidFill>
                <a:srgbClr val="92D050"/>
              </a:solidFill>
            </a:endParaRPr>
          </a:p>
          <a:p>
            <a:r>
              <a:rPr lang="nl-NL" sz="3200" dirty="0" smtClean="0">
                <a:solidFill>
                  <a:srgbClr val="92D050"/>
                </a:solidFill>
              </a:rPr>
              <a:t>A	dat is goed: nog meer Latijn</a:t>
            </a:r>
          </a:p>
          <a:p>
            <a:endParaRPr lang="nl-NL" sz="3200" dirty="0">
              <a:solidFill>
                <a:srgbClr val="92D050"/>
              </a:solidFill>
            </a:endParaRPr>
          </a:p>
          <a:p>
            <a:r>
              <a:rPr lang="nl-NL" sz="3200" dirty="0" smtClean="0">
                <a:solidFill>
                  <a:srgbClr val="92D050"/>
                </a:solidFill>
              </a:rPr>
              <a:t>B	omdat Ovidius zich daarmee in de epische traditie plaatst</a:t>
            </a:r>
          </a:p>
          <a:p>
            <a:endParaRPr lang="nl-NL" sz="3200" dirty="0">
              <a:solidFill>
                <a:srgbClr val="92D050"/>
              </a:solidFill>
            </a:endParaRPr>
          </a:p>
          <a:p>
            <a:r>
              <a:rPr lang="nl-NL" sz="3200" dirty="0" smtClean="0">
                <a:solidFill>
                  <a:srgbClr val="92D050"/>
                </a:solidFill>
              </a:rPr>
              <a:t>C	waarom niet? Ovidius hield wel van een grap</a:t>
            </a:r>
          </a:p>
          <a:p>
            <a:endParaRPr lang="nl-NL" sz="3200" dirty="0">
              <a:solidFill>
                <a:srgbClr val="92D050"/>
              </a:solidFill>
            </a:endParaRPr>
          </a:p>
          <a:p>
            <a:r>
              <a:rPr lang="nl-NL" sz="3200" dirty="0" smtClean="0">
                <a:solidFill>
                  <a:srgbClr val="92D050"/>
                </a:solidFill>
              </a:rPr>
              <a:t>D	omdat Ovidius liever een Grieks woord voor </a:t>
            </a:r>
            <a:r>
              <a:rPr lang="nl-NL" sz="3200" dirty="0" err="1" smtClean="0">
                <a:solidFill>
                  <a:srgbClr val="92D050"/>
                </a:solidFill>
              </a:rPr>
              <a:t>praefatio</a:t>
            </a:r>
            <a:r>
              <a:rPr lang="nl-NL" sz="3200" dirty="0" smtClean="0">
                <a:solidFill>
                  <a:srgbClr val="92D050"/>
                </a:solidFill>
              </a:rPr>
              <a:t> had</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875332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smtClean="0">
                <a:solidFill>
                  <a:schemeClr val="bg1"/>
                </a:solidFill>
              </a:rPr>
              <a:t>Latijnmarathon 6 mei 2014	Ovidius, CSE 2014  --  M. de Hoon</a:t>
            </a:r>
            <a:endParaRPr lang="en-US" sz="800" dirty="0">
              <a:solidFill>
                <a:schemeClr val="bg1"/>
              </a:solidFill>
            </a:endParaRP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81231"/>
            <a:ext cx="11825417" cy="2251065"/>
          </a:xfrm>
          <a:prstGeom prst="rect">
            <a:avLst/>
          </a:prstGeom>
        </p:spPr>
        <p:txBody>
          <a:bodyPr wrap="square">
            <a:spAutoFit/>
          </a:bodyPr>
          <a:lstStyle/>
          <a:p>
            <a:pPr>
              <a:lnSpc>
                <a:spcPct val="150000"/>
              </a:lnSpc>
              <a:spcAft>
                <a:spcPts val="0"/>
              </a:spcAft>
            </a:pPr>
            <a:r>
              <a:rPr lang="en-US" sz="2400" dirty="0" smtClean="0">
                <a:solidFill>
                  <a:schemeClr val="bg1"/>
                </a:solidFill>
                <a:ea typeface="Times New Roman" panose="02020603050405020304" pitchFamily="18" charset="0"/>
                <a:cs typeface="Times New Roman" panose="02020603050405020304" pitchFamily="18" charset="0"/>
              </a:rPr>
              <a:t>In </a:t>
            </a:r>
            <a:r>
              <a:rPr lang="en-US" sz="2400" dirty="0">
                <a:solidFill>
                  <a:schemeClr val="bg1"/>
                </a:solidFill>
                <a:ea typeface="Times New Roman" panose="02020603050405020304" pitchFamily="18" charset="0"/>
                <a:cs typeface="Times New Roman" panose="02020603050405020304" pitchFamily="18" charset="0"/>
              </a:rPr>
              <a:t>nova </a:t>
            </a:r>
            <a:r>
              <a:rPr lang="en-US" sz="2400" dirty="0" err="1">
                <a:solidFill>
                  <a:schemeClr val="bg1"/>
                </a:solidFill>
                <a:ea typeface="Times New Roman" panose="02020603050405020304" pitchFamily="18" charset="0"/>
                <a:cs typeface="Times New Roman" panose="02020603050405020304" pitchFamily="18" charset="0"/>
              </a:rPr>
              <a:t>fert</a:t>
            </a:r>
            <a:r>
              <a:rPr lang="en-US" sz="2400" dirty="0">
                <a:solidFill>
                  <a:schemeClr val="bg1"/>
                </a:solidFill>
                <a:ea typeface="Times New Roman" panose="02020603050405020304" pitchFamily="18" charset="0"/>
                <a:cs typeface="Times New Roman" panose="02020603050405020304" pitchFamily="18" charset="0"/>
              </a:rPr>
              <a:t> animus </a:t>
            </a:r>
            <a:r>
              <a:rPr lang="en-US" sz="2400" dirty="0" err="1">
                <a:solidFill>
                  <a:schemeClr val="bg1"/>
                </a:solidFill>
                <a:ea typeface="Times New Roman" panose="02020603050405020304" pitchFamily="18" charset="0"/>
                <a:cs typeface="Times New Roman" panose="02020603050405020304" pitchFamily="18" charset="0"/>
              </a:rPr>
              <a:t>mutatas</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dicere</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smtClean="0">
                <a:solidFill>
                  <a:schemeClr val="bg1"/>
                </a:solidFill>
                <a:ea typeface="Times New Roman" panose="02020603050405020304" pitchFamily="18" charset="0"/>
                <a:cs typeface="Times New Roman" panose="02020603050405020304" pitchFamily="18" charset="0"/>
              </a:rPr>
              <a:t>formas</a:t>
            </a:r>
            <a:endParaRPr lang="en-US" sz="2400" dirty="0" smtClean="0">
              <a:solidFill>
                <a:schemeClr val="bg1"/>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dirty="0" smtClean="0">
                <a:solidFill>
                  <a:schemeClr val="bg1"/>
                </a:solidFill>
                <a:ea typeface="Times New Roman" panose="02020603050405020304" pitchFamily="18" charset="0"/>
                <a:cs typeface="Times New Roman" panose="02020603050405020304" pitchFamily="18" charset="0"/>
              </a:rPr>
              <a:t>corpora</a:t>
            </a:r>
            <a:r>
              <a:rPr lang="en-US" sz="2400" dirty="0">
                <a:solidFill>
                  <a:schemeClr val="bg1"/>
                </a:solidFill>
                <a:ea typeface="Times New Roman" panose="02020603050405020304" pitchFamily="18" charset="0"/>
                <a:cs typeface="Times New Roman" panose="02020603050405020304" pitchFamily="18" charset="0"/>
              </a:rPr>
              <a:t>; di, </a:t>
            </a:r>
            <a:r>
              <a:rPr lang="en-US" sz="2400" dirty="0" err="1">
                <a:solidFill>
                  <a:schemeClr val="bg1"/>
                </a:solidFill>
                <a:ea typeface="Times New Roman" panose="02020603050405020304" pitchFamily="18" charset="0"/>
                <a:cs typeface="Times New Roman" panose="02020603050405020304" pitchFamily="18" charset="0"/>
              </a:rPr>
              <a:t>coeptis</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nam</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vos</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mutastis</a:t>
            </a:r>
            <a:r>
              <a:rPr lang="en-US" sz="2400" dirty="0">
                <a:solidFill>
                  <a:schemeClr val="bg1"/>
                </a:solidFill>
                <a:ea typeface="Times New Roman" panose="02020603050405020304" pitchFamily="18" charset="0"/>
                <a:cs typeface="Times New Roman" panose="02020603050405020304" pitchFamily="18" charset="0"/>
              </a:rPr>
              <a:t> et </a:t>
            </a:r>
            <a:r>
              <a:rPr lang="en-US" sz="2400" dirty="0" err="1">
                <a:solidFill>
                  <a:schemeClr val="bg1"/>
                </a:solidFill>
                <a:ea typeface="Times New Roman" panose="02020603050405020304" pitchFamily="18" charset="0"/>
                <a:cs typeface="Times New Roman" panose="02020603050405020304" pitchFamily="18" charset="0"/>
              </a:rPr>
              <a:t>illa</a:t>
            </a:r>
            <a:r>
              <a:rPr lang="en-US" sz="2400" dirty="0">
                <a:solidFill>
                  <a:schemeClr val="bg1"/>
                </a:solidFill>
                <a:ea typeface="Times New Roman" panose="02020603050405020304" pitchFamily="18" charset="0"/>
                <a:cs typeface="Times New Roman" panose="02020603050405020304" pitchFamily="18" charset="0"/>
              </a:rPr>
              <a:t>)</a:t>
            </a:r>
            <a:br>
              <a:rPr lang="en-US" sz="2400" dirty="0">
                <a:solidFill>
                  <a:schemeClr val="bg1"/>
                </a:solidFill>
                <a:ea typeface="Times New Roman" panose="02020603050405020304" pitchFamily="18" charset="0"/>
                <a:cs typeface="Times New Roman" panose="02020603050405020304" pitchFamily="18" charset="0"/>
              </a:rPr>
            </a:br>
            <a:r>
              <a:rPr lang="en-US" sz="2400" dirty="0" smtClean="0">
                <a:solidFill>
                  <a:schemeClr val="bg1"/>
                </a:solidFill>
                <a:ea typeface="Times New Roman" panose="02020603050405020304" pitchFamily="18" charset="0"/>
                <a:cs typeface="Times New Roman" panose="02020603050405020304" pitchFamily="18" charset="0"/>
              </a:rPr>
              <a:t>aspirate </a:t>
            </a:r>
            <a:r>
              <a:rPr lang="en-US" sz="2400" dirty="0" err="1">
                <a:solidFill>
                  <a:schemeClr val="bg1"/>
                </a:solidFill>
                <a:ea typeface="Times New Roman" panose="02020603050405020304" pitchFamily="18" charset="0"/>
                <a:cs typeface="Times New Roman" panose="02020603050405020304" pitchFamily="18" charset="0"/>
              </a:rPr>
              <a:t>meis</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primaque</a:t>
            </a:r>
            <a:r>
              <a:rPr lang="en-US" sz="2400" dirty="0">
                <a:solidFill>
                  <a:schemeClr val="bg1"/>
                </a:solidFill>
                <a:ea typeface="Times New Roman" panose="02020603050405020304" pitchFamily="18" charset="0"/>
                <a:cs typeface="Times New Roman" panose="02020603050405020304" pitchFamily="18" charset="0"/>
              </a:rPr>
              <a:t> ab </a:t>
            </a:r>
            <a:r>
              <a:rPr lang="en-US" sz="2400" dirty="0" err="1">
                <a:solidFill>
                  <a:schemeClr val="bg1"/>
                </a:solidFill>
                <a:ea typeface="Times New Roman" panose="02020603050405020304" pitchFamily="18" charset="0"/>
                <a:cs typeface="Times New Roman" panose="02020603050405020304" pitchFamily="18" charset="0"/>
              </a:rPr>
              <a:t>origine</a:t>
            </a:r>
            <a:r>
              <a:rPr lang="en-US" sz="2400" dirty="0">
                <a:solidFill>
                  <a:schemeClr val="bg1"/>
                </a:solidFill>
                <a:ea typeface="Times New Roman" panose="02020603050405020304" pitchFamily="18" charset="0"/>
                <a:cs typeface="Times New Roman" panose="02020603050405020304" pitchFamily="18" charset="0"/>
              </a:rPr>
              <a:t> mundi</a:t>
            </a:r>
            <a:br>
              <a:rPr lang="en-US" sz="2400" dirty="0">
                <a:solidFill>
                  <a:schemeClr val="bg1"/>
                </a:solidFill>
                <a:ea typeface="Times New Roman" panose="02020603050405020304" pitchFamily="18" charset="0"/>
                <a:cs typeface="Times New Roman" panose="02020603050405020304" pitchFamily="18" charset="0"/>
              </a:rPr>
            </a:br>
            <a:r>
              <a:rPr lang="en-US" sz="2400" dirty="0" smtClean="0">
                <a:solidFill>
                  <a:schemeClr val="bg1"/>
                </a:solidFill>
                <a:ea typeface="Times New Roman" panose="02020603050405020304" pitchFamily="18" charset="0"/>
                <a:cs typeface="Times New Roman" panose="02020603050405020304" pitchFamily="18" charset="0"/>
              </a:rPr>
              <a:t>ad </a:t>
            </a:r>
            <a:r>
              <a:rPr lang="en-US" sz="2400" dirty="0">
                <a:solidFill>
                  <a:schemeClr val="bg1"/>
                </a:solidFill>
                <a:ea typeface="Times New Roman" panose="02020603050405020304" pitchFamily="18" charset="0"/>
                <a:cs typeface="Times New Roman" panose="02020603050405020304" pitchFamily="18" charset="0"/>
              </a:rPr>
              <a:t>mea </a:t>
            </a:r>
            <a:r>
              <a:rPr lang="en-US" sz="2400" dirty="0" err="1">
                <a:solidFill>
                  <a:schemeClr val="bg1"/>
                </a:solidFill>
                <a:ea typeface="Times New Roman" panose="02020603050405020304" pitchFamily="18" charset="0"/>
                <a:cs typeface="Times New Roman" panose="02020603050405020304" pitchFamily="18" charset="0"/>
              </a:rPr>
              <a:t>perpetuum</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deducite</a:t>
            </a:r>
            <a:r>
              <a:rPr lang="en-US" sz="2400" dirty="0">
                <a:solidFill>
                  <a:schemeClr val="bg1"/>
                </a:solidFill>
                <a:ea typeface="Times New Roman" panose="02020603050405020304" pitchFamily="18" charset="0"/>
                <a:cs typeface="Times New Roman" panose="02020603050405020304" pitchFamily="18" charset="0"/>
              </a:rPr>
              <a:t> </a:t>
            </a:r>
            <a:r>
              <a:rPr lang="en-US" sz="2400" dirty="0" err="1" smtClean="0">
                <a:solidFill>
                  <a:schemeClr val="bg1"/>
                </a:solidFill>
                <a:ea typeface="Times New Roman" panose="02020603050405020304" pitchFamily="18" charset="0"/>
                <a:cs typeface="Times New Roman" panose="02020603050405020304" pitchFamily="18" charset="0"/>
              </a:rPr>
              <a:t>tempora</a:t>
            </a:r>
            <a:r>
              <a:rPr lang="en-US" sz="2400" dirty="0" smtClean="0">
                <a:solidFill>
                  <a:schemeClr val="bg1"/>
                </a:solidFill>
                <a:ea typeface="Times New Roman" panose="02020603050405020304" pitchFamily="18" charset="0"/>
                <a:cs typeface="Times New Roman" panose="02020603050405020304" pitchFamily="18" charset="0"/>
              </a:rPr>
              <a:t> </a:t>
            </a:r>
            <a:r>
              <a:rPr lang="en-US" sz="2400" dirty="0" err="1">
                <a:solidFill>
                  <a:schemeClr val="bg1"/>
                </a:solidFill>
                <a:ea typeface="Times New Roman" panose="02020603050405020304" pitchFamily="18" charset="0"/>
                <a:cs typeface="Times New Roman" panose="02020603050405020304" pitchFamily="18" charset="0"/>
              </a:rPr>
              <a:t>carmen</a:t>
            </a:r>
            <a:r>
              <a:rPr lang="en-US" sz="2400" dirty="0">
                <a:solidFill>
                  <a:schemeClr val="bg1"/>
                </a:solidFill>
                <a:ea typeface="Times New Roman" panose="02020603050405020304" pitchFamily="18" charset="0"/>
                <a:cs typeface="Times New Roman" panose="02020603050405020304" pitchFamily="18" charset="0"/>
              </a:rPr>
              <a:t>.</a:t>
            </a:r>
            <a:endParaRPr lang="en-US" sz="2400" dirty="0">
              <a:solidFill>
                <a:schemeClr val="bg1"/>
              </a:solidFill>
              <a:effectLst/>
              <a:ea typeface="Times New Roman" panose="02020603050405020304" pitchFamily="18" charset="0"/>
              <a:cs typeface="Times New Roman" panose="02020603050405020304" pitchFamily="18" charset="0"/>
            </a:endParaRPr>
          </a:p>
        </p:txBody>
      </p:sp>
      <p:sp>
        <p:nvSpPr>
          <p:cNvPr id="9" name="Rechthoek 8"/>
          <p:cNvSpPr/>
          <p:nvPr/>
        </p:nvSpPr>
        <p:spPr>
          <a:xfrm>
            <a:off x="167845" y="4123301"/>
            <a:ext cx="11850130" cy="2451953"/>
          </a:xfrm>
          <a:prstGeom prst="rect">
            <a:avLst/>
          </a:prstGeom>
        </p:spPr>
        <p:txBody>
          <a:bodyPr wrap="square">
            <a:spAutoFit/>
          </a:bodyPr>
          <a:lstStyle/>
          <a:p>
            <a:pPr>
              <a:spcAft>
                <a:spcPts val="1000"/>
              </a:spcAft>
            </a:pPr>
            <a:r>
              <a:rPr lang="en-US" sz="2400" dirty="0" smtClean="0">
                <a:solidFill>
                  <a:srgbClr val="00B0F0"/>
                </a:solidFill>
              </a:rPr>
              <a:t>===========</a:t>
            </a:r>
            <a:endParaRPr lang="en-US" sz="2400" dirty="0">
              <a:solidFill>
                <a:srgbClr val="00B0F0"/>
              </a:solidFill>
            </a:endParaRP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Mijn </a:t>
            </a:r>
            <a:r>
              <a:rPr lang="nl-NL" sz="2400" dirty="0">
                <a:solidFill>
                  <a:srgbClr val="00B0F0"/>
                </a:solidFill>
                <a:ea typeface="Calibri" panose="020F0502020204030204" pitchFamily="34" charset="0"/>
                <a:cs typeface="Times New Roman" panose="02020603050405020304" pitchFamily="18" charset="0"/>
              </a:rPr>
              <a:t>geest brengt mij er toe te spreken over </a:t>
            </a:r>
            <a:r>
              <a:rPr lang="nl-NL" sz="2400" dirty="0" smtClean="0">
                <a:solidFill>
                  <a:srgbClr val="00B0F0"/>
                </a:solidFill>
                <a:ea typeface="Calibri" panose="020F0502020204030204" pitchFamily="34" charset="0"/>
                <a:cs typeface="Times New Roman" panose="02020603050405020304" pitchFamily="18" charset="0"/>
              </a:rPr>
              <a:t>gestaltes, veranderd </a:t>
            </a:r>
            <a:r>
              <a:rPr lang="nl-NL" sz="2400" dirty="0">
                <a:solidFill>
                  <a:srgbClr val="00B0F0"/>
                </a:solidFill>
                <a:ea typeface="Calibri" panose="020F0502020204030204" pitchFamily="34" charset="0"/>
                <a:cs typeface="Times New Roman" panose="02020603050405020304" pitchFamily="18" charset="0"/>
              </a:rPr>
              <a:t>in nieuwe lichamen; </a:t>
            </a:r>
            <a:r>
              <a:rPr lang="nl-NL" sz="2400" dirty="0" smtClean="0">
                <a:solidFill>
                  <a:srgbClr val="00B0F0"/>
                </a:solidFill>
                <a:ea typeface="Calibri" panose="020F0502020204030204" pitchFamily="34" charset="0"/>
                <a:cs typeface="Times New Roman" panose="02020603050405020304" pitchFamily="18" charset="0"/>
              </a:rPr>
              <a:t>goden,</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mijn </a:t>
            </a:r>
            <a:r>
              <a:rPr lang="nl-NL" sz="2400" dirty="0">
                <a:solidFill>
                  <a:srgbClr val="00B0F0"/>
                </a:solidFill>
                <a:ea typeface="Calibri" panose="020F0502020204030204" pitchFamily="34" charset="0"/>
                <a:cs typeface="Times New Roman" panose="02020603050405020304" pitchFamily="18" charset="0"/>
              </a:rPr>
              <a:t>pogingen (want ook die </a:t>
            </a:r>
            <a:r>
              <a:rPr lang="nl-NL" sz="2400" dirty="0" smtClean="0">
                <a:solidFill>
                  <a:srgbClr val="00B0F0"/>
                </a:solidFill>
                <a:ea typeface="Calibri" panose="020F0502020204030204" pitchFamily="34" charset="0"/>
                <a:cs typeface="Times New Roman" panose="02020603050405020304" pitchFamily="18" charset="0"/>
              </a:rPr>
              <a:t>hebt gij veranderd</a:t>
            </a:r>
            <a:r>
              <a:rPr lang="nl-NL" sz="2400" dirty="0">
                <a:solidFill>
                  <a:srgbClr val="00B0F0"/>
                </a:solidFill>
                <a:ea typeface="Calibri" panose="020F0502020204030204" pitchFamily="34" charset="0"/>
                <a:cs typeface="Times New Roman" panose="02020603050405020304" pitchFamily="18" charset="0"/>
              </a:rPr>
              <a:t>) moeten </a:t>
            </a:r>
            <a:r>
              <a:rPr lang="nl-NL" sz="2400" dirty="0" smtClean="0">
                <a:solidFill>
                  <a:srgbClr val="00B0F0"/>
                </a:solidFill>
                <a:ea typeface="Calibri" panose="020F0502020204030204" pitchFamily="34" charset="0"/>
                <a:cs typeface="Times New Roman" panose="02020603050405020304" pitchFamily="18" charset="0"/>
              </a:rPr>
              <a:t>jullie</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inspireren </a:t>
            </a:r>
            <a:r>
              <a:rPr lang="nl-NL" sz="2400" dirty="0">
                <a:solidFill>
                  <a:srgbClr val="00B0F0"/>
                </a:solidFill>
                <a:ea typeface="Calibri" panose="020F0502020204030204" pitchFamily="34" charset="0"/>
                <a:cs typeface="Times New Roman" panose="02020603050405020304" pitchFamily="18" charset="0"/>
              </a:rPr>
              <a:t>en jullie moeten vanaf het eerste ontstaan van de wereld</a:t>
            </a:r>
            <a:endParaRPr lang="en-US" sz="2400" dirty="0">
              <a:solidFill>
                <a:srgbClr val="00B0F0"/>
              </a:solidFill>
              <a:ea typeface="Calibri" panose="020F0502020204030204" pitchFamily="34" charset="0"/>
              <a:cs typeface="Times New Roman" panose="02020603050405020304" pitchFamily="18" charset="0"/>
            </a:endParaRPr>
          </a:p>
          <a:p>
            <a:r>
              <a:rPr lang="nl-NL" sz="2400" dirty="0" smtClean="0">
                <a:solidFill>
                  <a:srgbClr val="00B0F0"/>
                </a:solidFill>
                <a:ea typeface="Calibri" panose="020F0502020204030204" pitchFamily="34" charset="0"/>
                <a:cs typeface="Times New Roman" panose="02020603050405020304" pitchFamily="18" charset="0"/>
              </a:rPr>
              <a:t>mijn </a:t>
            </a:r>
            <a:r>
              <a:rPr lang="nl-NL" sz="2400" dirty="0">
                <a:solidFill>
                  <a:srgbClr val="00B0F0"/>
                </a:solidFill>
                <a:ea typeface="Calibri" panose="020F0502020204030204" pitchFamily="34" charset="0"/>
                <a:cs typeface="Times New Roman" panose="02020603050405020304" pitchFamily="18" charset="0"/>
              </a:rPr>
              <a:t>lied/gedicht zonder onderbreking leiden tot mijn eigen tijd.</a:t>
            </a:r>
            <a:endParaRPr lang="en-US" sz="2400" dirty="0">
              <a:solidFill>
                <a:srgbClr val="00B0F0"/>
              </a:solidFill>
            </a:endParaRPr>
          </a:p>
        </p:txBody>
      </p:sp>
    </p:spTree>
    <p:extLst>
      <p:ext uri="{BB962C8B-B14F-4D97-AF65-F5344CB8AC3E}">
        <p14:creationId xmlns:p14="http://schemas.microsoft.com/office/powerpoint/2010/main" val="2254755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Hoe kondigt de schrijver het thema aan van zijn werk?</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deducite</a:t>
            </a:r>
            <a:r>
              <a:rPr lang="nl-NL" sz="3200" dirty="0" smtClean="0">
                <a:solidFill>
                  <a:srgbClr val="92D050"/>
                </a:solidFill>
              </a:rPr>
              <a:t> tempora</a:t>
            </a:r>
          </a:p>
          <a:p>
            <a:endParaRPr lang="nl-NL" sz="3200" dirty="0">
              <a:solidFill>
                <a:srgbClr val="92D050"/>
              </a:solidFill>
            </a:endParaRPr>
          </a:p>
          <a:p>
            <a:r>
              <a:rPr lang="nl-NL" sz="3200" dirty="0" smtClean="0">
                <a:solidFill>
                  <a:srgbClr val="92D050"/>
                </a:solidFill>
              </a:rPr>
              <a:t>B	</a:t>
            </a:r>
            <a:r>
              <a:rPr lang="nl-NL" sz="3200" dirty="0" err="1" smtClean="0">
                <a:solidFill>
                  <a:srgbClr val="92D050"/>
                </a:solidFill>
              </a:rPr>
              <a:t>aspirate</a:t>
            </a:r>
            <a:r>
              <a:rPr lang="nl-NL" sz="3200" dirty="0" smtClean="0">
                <a:solidFill>
                  <a:srgbClr val="92D050"/>
                </a:solidFill>
              </a:rPr>
              <a:t> meis </a:t>
            </a:r>
            <a:r>
              <a:rPr lang="nl-NL" sz="3200" dirty="0" err="1" smtClean="0">
                <a:solidFill>
                  <a:srgbClr val="92D050"/>
                </a:solidFill>
              </a:rPr>
              <a:t>coeptis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nova </a:t>
            </a:r>
            <a:r>
              <a:rPr lang="nl-NL" sz="3200" dirty="0" err="1" smtClean="0">
                <a:solidFill>
                  <a:srgbClr val="92D050"/>
                </a:solidFill>
              </a:rPr>
              <a:t>mutatas</a:t>
            </a:r>
            <a:r>
              <a:rPr lang="nl-NL" sz="3200" dirty="0" smtClean="0">
                <a:solidFill>
                  <a:srgbClr val="92D050"/>
                </a:solidFill>
              </a:rPr>
              <a:t> </a:t>
            </a:r>
            <a:r>
              <a:rPr lang="nl-NL" sz="3200" dirty="0" err="1" smtClean="0">
                <a:solidFill>
                  <a:srgbClr val="92D050"/>
                </a:solidFill>
              </a:rPr>
              <a:t>formas</a:t>
            </a:r>
            <a:r>
              <a:rPr lang="nl-NL" sz="3200" dirty="0" smtClean="0">
                <a:solidFill>
                  <a:srgbClr val="92D050"/>
                </a:solidFill>
              </a:rPr>
              <a:t> corpora</a:t>
            </a:r>
          </a:p>
          <a:p>
            <a:endParaRPr lang="nl-NL" sz="3200" dirty="0">
              <a:solidFill>
                <a:srgbClr val="92D050"/>
              </a:solidFill>
            </a:endParaRPr>
          </a:p>
          <a:p>
            <a:r>
              <a:rPr lang="nl-NL" sz="3200" dirty="0" smtClean="0">
                <a:solidFill>
                  <a:srgbClr val="92D050"/>
                </a:solidFill>
              </a:rPr>
              <a:t>D	hij kondigt het niet echt aan</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987047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err="1" smtClean="0">
                <a:solidFill>
                  <a:schemeClr val="bg1"/>
                </a:solidFill>
                <a:latin typeface="+mn-lt"/>
              </a:rPr>
              <a:t>Phaëthon</a:t>
            </a:r>
            <a:endParaRPr lang="en-US" sz="8000" dirty="0">
              <a:solidFill>
                <a:schemeClr val="bg1"/>
              </a:solidFill>
              <a:latin typeface="+mn-lt"/>
            </a:endParaRPr>
          </a:p>
        </p:txBody>
      </p:sp>
      <p:pic>
        <p:nvPicPr>
          <p:cNvPr id="1026" name="Picture 2" descr="http://www.theoi.com/image/T17.1Helios.jpg"/>
          <p:cNvPicPr>
            <a:picLocks noChangeAspect="1" noChangeArrowheads="1"/>
          </p:cNvPicPr>
          <p:nvPr/>
        </p:nvPicPr>
        <p:blipFill rotWithShape="1">
          <a:blip r:embed="rId3">
            <a:extLst>
              <a:ext uri="{28A0092B-C50C-407E-A947-70E740481C1C}">
                <a14:useLocalDpi xmlns:a14="http://schemas.microsoft.com/office/drawing/2010/main" val="0"/>
              </a:ext>
            </a:extLst>
          </a:blip>
          <a:srcRect b="6507"/>
          <a:stretch/>
        </p:blipFill>
        <p:spPr bwMode="auto">
          <a:xfrm>
            <a:off x="3005593" y="2424583"/>
            <a:ext cx="5756744" cy="4161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01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Inde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loco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medius</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rerum</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novitate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paventem</a:t>
            </a:r>
            <a:endParaRPr lang="en-US" sz="2400" dirty="0">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Sol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oculis</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iuvenem</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quibus</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aspicit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omnia</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vidit</a:t>
            </a:r>
            <a:endParaRPr lang="en-US" sz="2400" dirty="0">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Quae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que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viae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tibi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causa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Quid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hac</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ait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arce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petisti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progenies, Phaethon,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haud</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infitianda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parenti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5" y="4117557"/>
            <a:ext cx="11850130"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Vervolgens </a:t>
            </a:r>
            <a:r>
              <a:rPr lang="nl-NL" sz="2400" dirty="0">
                <a:solidFill>
                  <a:srgbClr val="00B0F0"/>
                </a:solidFill>
                <a:ea typeface="Calibri" panose="020F0502020204030204" pitchFamily="34" charset="0"/>
                <a:cs typeface="Times New Roman" panose="02020603050405020304" pitchFamily="18" charset="0"/>
              </a:rPr>
              <a:t>zag de Zon, wat plaats betreft in het midden, de jongeman,</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door het nieuwe van de situatie angstig/bedeesd, met zijn ogen waarmee hij alles ziet</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en hij sprak: "Welke reden heb jij voor je tocht? Wat zocht jij op deze burcht,</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zoon, </a:t>
            </a:r>
            <a:r>
              <a:rPr lang="nl-NL" sz="2400" dirty="0" err="1">
                <a:solidFill>
                  <a:srgbClr val="00B0F0"/>
                </a:solidFill>
                <a:ea typeface="Calibri" panose="020F0502020204030204" pitchFamily="34" charset="0"/>
                <a:cs typeface="Times New Roman" panose="02020603050405020304" pitchFamily="18" charset="0"/>
              </a:rPr>
              <a:t>Phaëthon</a:t>
            </a:r>
            <a:r>
              <a:rPr lang="nl-NL" sz="2400" dirty="0">
                <a:solidFill>
                  <a:srgbClr val="00B0F0"/>
                </a:solidFill>
                <a:ea typeface="Calibri" panose="020F0502020204030204" pitchFamily="34" charset="0"/>
                <a:cs typeface="Times New Roman" panose="02020603050405020304" pitchFamily="18" charset="0"/>
              </a:rPr>
              <a:t>, die volstrekt niet door je vader verloochend kan/mag/moet worden? "</a:t>
            </a:r>
            <a:endParaRPr lang="en-US" sz="2400" dirty="0">
              <a:solidFill>
                <a:srgbClr val="00B0F0"/>
              </a:solidFill>
              <a:effectLst/>
              <a:ea typeface="Calibri" panose="020F0502020204030204" pitchFamily="34" charset="0"/>
              <a:cs typeface="Times New Roman" panose="02020603050405020304" pitchFamily="18" charset="0"/>
            </a:endParaRPr>
          </a:p>
        </p:txBody>
      </p:sp>
      <p:pic>
        <p:nvPicPr>
          <p:cNvPr id="1026" name="Picture 2" descr="http://tuul.nl/wp-content/uploads/2013/05/14575448-lachende-zon-karakter-van-het-beeldverhaal-met-zonnebri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01340" y="126745"/>
            <a:ext cx="2516635" cy="2561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sers.skynet.be/fc010369/images/z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716" y="2358137"/>
            <a:ext cx="2193842" cy="2193844"/>
          </a:xfrm>
          <a:prstGeom prst="rect">
            <a:avLst/>
          </a:prstGeom>
          <a:noFill/>
          <a:extLst>
            <a:ext uri="{909E8E84-426E-40DD-AFC4-6F175D3DCCD1}">
              <a14:hiddenFill xmlns:a14="http://schemas.microsoft.com/office/drawing/2010/main">
                <a:solidFill>
                  <a:srgbClr val="FFFFFF"/>
                </a:solidFill>
              </a14:hiddenFill>
            </a:ext>
          </a:extLst>
        </p:spPr>
      </p:pic>
      <p:sp>
        <p:nvSpPr>
          <p:cNvPr id="11" name="Wolkvormige toelichting 10"/>
          <p:cNvSpPr/>
          <p:nvPr/>
        </p:nvSpPr>
        <p:spPr>
          <a:xfrm>
            <a:off x="6330264" y="1620330"/>
            <a:ext cx="3406371" cy="2084173"/>
          </a:xfrm>
          <a:prstGeom prst="cloudCallout">
            <a:avLst>
              <a:gd name="adj1" fmla="val -57834"/>
              <a:gd name="adj2" fmla="val 47876"/>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tx1"/>
                </a:solidFill>
              </a:rPr>
              <a:t>Ja joh, wat kom jij eigenlijk doen, hierzo?</a:t>
            </a:r>
            <a:endParaRPr lang="en-US" sz="2400" dirty="0">
              <a:solidFill>
                <a:schemeClr val="tx1"/>
              </a:solidFill>
            </a:endParaRPr>
          </a:p>
        </p:txBody>
      </p:sp>
    </p:spTree>
    <p:extLst>
      <p:ext uri="{BB962C8B-B14F-4D97-AF65-F5344CB8AC3E}">
        <p14:creationId xmlns:p14="http://schemas.microsoft.com/office/powerpoint/2010/main" val="1392530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862572" y="168875"/>
            <a:ext cx="6157785" cy="2862322"/>
          </a:xfrm>
          <a:prstGeom prst="rect">
            <a:avLst/>
          </a:prstGeom>
        </p:spPr>
        <p:txBody>
          <a:bodyPr wrap="square">
            <a:spAutoFit/>
          </a:bodyPr>
          <a:lstStyle/>
          <a:p>
            <a:pPr>
              <a:lnSpc>
                <a:spcPct val="150000"/>
              </a:lnSpc>
              <a:spcAft>
                <a:spcPts val="0"/>
              </a:spcAft>
            </a:pP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Ille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refert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O lux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immensi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publica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mundi, </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Phoebe pater,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si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das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usum</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mihi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nominis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huius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nec</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falsa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Clymene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culpam</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sub imagine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celat</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pignora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da generis, per quae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tua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vera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propago</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credar</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et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hunc</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animis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errorem</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detrahe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nostris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425642"/>
            <a:ext cx="11825417" cy="2092881"/>
          </a:xfrm>
          <a:prstGeom prst="rect">
            <a:avLst/>
          </a:prstGeom>
        </p:spPr>
        <p:txBody>
          <a:bodyPr wrap="square">
            <a:spAutoFit/>
          </a:bodyPr>
          <a:lstStyle/>
          <a:p>
            <a:pPr>
              <a:spcAft>
                <a:spcPts val="1200"/>
              </a:spcAft>
            </a:pPr>
            <a:r>
              <a:rPr lang="nl-NL" sz="2400" dirty="0" smtClean="0">
                <a:solidFill>
                  <a:srgbClr val="FF33CC"/>
                </a:solidFill>
                <a:ea typeface="Calibri" panose="020F0502020204030204" pitchFamily="34" charset="0"/>
                <a:cs typeface="Times New Roman" panose="02020603050405020304" pitchFamily="18" charset="0"/>
              </a:rPr>
              <a:t>=======</a:t>
            </a:r>
          </a:p>
          <a:p>
            <a:pPr>
              <a:spcAft>
                <a:spcPts val="1200"/>
              </a:spcAft>
            </a:pPr>
            <a:r>
              <a:rPr lang="nl-NL" sz="2400" dirty="0" smtClean="0">
                <a:solidFill>
                  <a:srgbClr val="FF33CC"/>
                </a:solidFill>
                <a:ea typeface="Calibri" panose="020F0502020204030204" pitchFamily="34" charset="0"/>
                <a:cs typeface="Times New Roman" panose="02020603050405020304" pitchFamily="18" charset="0"/>
              </a:rPr>
              <a:t>Die </a:t>
            </a:r>
            <a:r>
              <a:rPr lang="nl-NL" sz="2400" dirty="0">
                <a:solidFill>
                  <a:srgbClr val="FF33CC"/>
                </a:solidFill>
                <a:ea typeface="Calibri" panose="020F0502020204030204" pitchFamily="34" charset="0"/>
                <a:cs typeface="Times New Roman" panose="02020603050405020304" pitchFamily="18" charset="0"/>
              </a:rPr>
              <a:t>antwoordt: "O openbaar licht van de onmetelijke </a:t>
            </a:r>
            <a:r>
              <a:rPr lang="nl-NL" sz="2400" dirty="0" smtClean="0">
                <a:solidFill>
                  <a:srgbClr val="FF33CC"/>
                </a:solidFill>
                <a:ea typeface="Calibri" panose="020F0502020204030204" pitchFamily="34" charset="0"/>
                <a:cs typeface="Times New Roman" panose="02020603050405020304" pitchFamily="18" charset="0"/>
              </a:rPr>
              <a:t>wereld, vader </a:t>
            </a:r>
            <a:r>
              <a:rPr lang="nl-NL" sz="2400" dirty="0" err="1">
                <a:solidFill>
                  <a:srgbClr val="FF33CC"/>
                </a:solidFill>
                <a:ea typeface="Calibri" panose="020F0502020204030204" pitchFamily="34" charset="0"/>
                <a:cs typeface="Times New Roman" panose="02020603050405020304" pitchFamily="18" charset="0"/>
              </a:rPr>
              <a:t>Phoebus</a:t>
            </a:r>
            <a:r>
              <a:rPr lang="nl-NL" sz="2400" dirty="0">
                <a:solidFill>
                  <a:srgbClr val="FF33CC"/>
                </a:solidFill>
                <a:ea typeface="Calibri" panose="020F0502020204030204" pitchFamily="34" charset="0"/>
                <a:cs typeface="Times New Roman" panose="02020603050405020304" pitchFamily="18" charset="0"/>
              </a:rPr>
              <a:t>, als jij mij het gebruik van deze naam </a:t>
            </a:r>
            <a:r>
              <a:rPr lang="nl-NL" sz="2400" dirty="0" smtClean="0">
                <a:solidFill>
                  <a:srgbClr val="FF33CC"/>
                </a:solidFill>
                <a:ea typeface="Calibri" panose="020F0502020204030204" pitchFamily="34" charset="0"/>
                <a:cs typeface="Times New Roman" panose="02020603050405020304" pitchFamily="18" charset="0"/>
              </a:rPr>
              <a:t>geeft/toestaat, en </a:t>
            </a:r>
            <a:r>
              <a:rPr lang="nl-NL" sz="2400" dirty="0">
                <a:solidFill>
                  <a:srgbClr val="FF33CC"/>
                </a:solidFill>
                <a:ea typeface="Calibri" panose="020F0502020204030204" pitchFamily="34" charset="0"/>
                <a:cs typeface="Times New Roman" panose="02020603050405020304" pitchFamily="18" charset="0"/>
              </a:rPr>
              <a:t>(als) </a:t>
            </a:r>
            <a:r>
              <a:rPr lang="nl-NL" sz="2400" dirty="0" err="1">
                <a:solidFill>
                  <a:srgbClr val="FF33CC"/>
                </a:solidFill>
                <a:ea typeface="Calibri" panose="020F0502020204030204" pitchFamily="34" charset="0"/>
                <a:cs typeface="Times New Roman" panose="02020603050405020304" pitchFamily="18" charset="0"/>
              </a:rPr>
              <a:t>Clymene</a:t>
            </a:r>
            <a:r>
              <a:rPr lang="nl-NL" sz="2400" dirty="0">
                <a:solidFill>
                  <a:srgbClr val="FF33CC"/>
                </a:solidFill>
                <a:ea typeface="Calibri" panose="020F0502020204030204" pitchFamily="34" charset="0"/>
                <a:cs typeface="Times New Roman" panose="02020603050405020304" pitchFamily="18" charset="0"/>
              </a:rPr>
              <a:t> haar schuld niet onder een vals voorwendsel verbergt</a:t>
            </a:r>
            <a:r>
              <a:rPr lang="nl-NL" sz="2400" dirty="0" smtClean="0">
                <a:solidFill>
                  <a:srgbClr val="FF33CC"/>
                </a:solidFill>
                <a:ea typeface="Calibri" panose="020F0502020204030204" pitchFamily="34" charset="0"/>
                <a:cs typeface="Times New Roman" panose="02020603050405020304" pitchFamily="18" charset="0"/>
              </a:rPr>
              <a:t>, geef </a:t>
            </a:r>
            <a:r>
              <a:rPr lang="nl-NL" sz="2400" dirty="0">
                <a:solidFill>
                  <a:srgbClr val="FF33CC"/>
                </a:solidFill>
                <a:ea typeface="Calibri" panose="020F0502020204030204" pitchFamily="34" charset="0"/>
                <a:cs typeface="Times New Roman" panose="02020603050405020304" pitchFamily="18" charset="0"/>
              </a:rPr>
              <a:t>mij de bewijzen van mijn afkomst, opdat ik daardoor als jouw ware </a:t>
            </a:r>
            <a:r>
              <a:rPr lang="nl-NL" sz="2400" dirty="0" smtClean="0">
                <a:solidFill>
                  <a:srgbClr val="FF33CC"/>
                </a:solidFill>
                <a:ea typeface="Calibri" panose="020F0502020204030204" pitchFamily="34" charset="0"/>
                <a:cs typeface="Times New Roman" panose="02020603050405020304" pitchFamily="18" charset="0"/>
              </a:rPr>
              <a:t>nakomeling geloofd </a:t>
            </a:r>
            <a:r>
              <a:rPr lang="nl-NL" sz="2400" dirty="0">
                <a:solidFill>
                  <a:srgbClr val="FF33CC"/>
                </a:solidFill>
                <a:ea typeface="Calibri" panose="020F0502020204030204" pitchFamily="34" charset="0"/>
                <a:cs typeface="Times New Roman" panose="02020603050405020304" pitchFamily="18" charset="0"/>
              </a:rPr>
              <a:t>word, en neem deze onzekerheid weg van mijn hart. "</a:t>
            </a:r>
            <a:endParaRPr lang="en-US" sz="2400" dirty="0">
              <a:solidFill>
                <a:srgbClr val="FF33CC"/>
              </a:solidFill>
            </a:endParaRP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1695" b="98023" l="609" r="98630"/>
                    </a14:imgEffect>
                  </a14:imgLayer>
                </a14:imgProps>
              </a:ext>
            </a:extLst>
          </a:blip>
          <a:srcRect l="9983" r="13446"/>
          <a:stretch/>
        </p:blipFill>
        <p:spPr>
          <a:xfrm>
            <a:off x="403654" y="640220"/>
            <a:ext cx="3764692" cy="2649112"/>
          </a:xfrm>
          <a:prstGeom prst="rect">
            <a:avLst/>
          </a:prstGeom>
        </p:spPr>
      </p:pic>
      <p:sp>
        <p:nvSpPr>
          <p:cNvPr id="12" name="Tekstvak 11"/>
          <p:cNvSpPr txBox="1"/>
          <p:nvPr/>
        </p:nvSpPr>
        <p:spPr>
          <a:xfrm>
            <a:off x="1704558" y="694588"/>
            <a:ext cx="411891" cy="461665"/>
          </a:xfrm>
          <a:prstGeom prst="rect">
            <a:avLst/>
          </a:prstGeom>
          <a:noFill/>
        </p:spPr>
        <p:txBody>
          <a:bodyPr wrap="square" rtlCol="0">
            <a:spAutoFit/>
          </a:bodyPr>
          <a:lstStyle/>
          <a:p>
            <a:r>
              <a:rPr lang="nl-NL" sz="2400" dirty="0" smtClean="0">
                <a:solidFill>
                  <a:schemeClr val="bg1"/>
                </a:solidFill>
              </a:rPr>
              <a:t>?</a:t>
            </a:r>
            <a:endParaRPr lang="en-US" sz="2400" dirty="0">
              <a:solidFill>
                <a:schemeClr val="bg1"/>
              </a:solidFill>
            </a:endParaRPr>
          </a:p>
        </p:txBody>
      </p:sp>
      <p:sp>
        <p:nvSpPr>
          <p:cNvPr id="13" name="Tekstvak 12"/>
          <p:cNvSpPr txBox="1"/>
          <p:nvPr/>
        </p:nvSpPr>
        <p:spPr>
          <a:xfrm>
            <a:off x="2688270" y="676706"/>
            <a:ext cx="411891" cy="461665"/>
          </a:xfrm>
          <a:prstGeom prst="rect">
            <a:avLst/>
          </a:prstGeom>
          <a:noFill/>
        </p:spPr>
        <p:txBody>
          <a:bodyPr wrap="square" rtlCol="0">
            <a:spAutoFit/>
          </a:bodyPr>
          <a:lstStyle/>
          <a:p>
            <a:r>
              <a:rPr lang="nl-NL" sz="2400" dirty="0" smtClean="0">
                <a:solidFill>
                  <a:schemeClr val="bg1"/>
                </a:solidFill>
              </a:rPr>
              <a:t>?</a:t>
            </a:r>
            <a:endParaRPr lang="en-US" sz="2400" dirty="0">
              <a:solidFill>
                <a:schemeClr val="bg1"/>
              </a:solidFill>
            </a:endParaRPr>
          </a:p>
        </p:txBody>
      </p:sp>
      <p:sp>
        <p:nvSpPr>
          <p:cNvPr id="14" name="Tekstvak 13"/>
          <p:cNvSpPr txBox="1"/>
          <p:nvPr/>
        </p:nvSpPr>
        <p:spPr>
          <a:xfrm>
            <a:off x="2276379" y="3164989"/>
            <a:ext cx="411891" cy="461665"/>
          </a:xfrm>
          <a:prstGeom prst="rect">
            <a:avLst/>
          </a:prstGeom>
          <a:noFill/>
        </p:spPr>
        <p:txBody>
          <a:bodyPr wrap="square" rtlCol="0">
            <a:spAutoFit/>
          </a:bodyPr>
          <a:lstStyle/>
          <a:p>
            <a:r>
              <a:rPr lang="nl-NL" sz="2400" dirty="0" smtClean="0">
                <a:solidFill>
                  <a:schemeClr val="bg1"/>
                </a:solidFill>
              </a:rPr>
              <a:t>?</a:t>
            </a:r>
            <a:endParaRPr lang="en-US" sz="2400" dirty="0">
              <a:solidFill>
                <a:schemeClr val="bg1"/>
              </a:solidFill>
            </a:endParaRPr>
          </a:p>
        </p:txBody>
      </p:sp>
      <p:sp>
        <p:nvSpPr>
          <p:cNvPr id="15" name="Tekstvak 14"/>
          <p:cNvSpPr txBox="1"/>
          <p:nvPr/>
        </p:nvSpPr>
        <p:spPr>
          <a:xfrm>
            <a:off x="3908147" y="1138371"/>
            <a:ext cx="411891" cy="461665"/>
          </a:xfrm>
          <a:prstGeom prst="rect">
            <a:avLst/>
          </a:prstGeom>
          <a:noFill/>
        </p:spPr>
        <p:txBody>
          <a:bodyPr wrap="square" rtlCol="0">
            <a:spAutoFit/>
          </a:bodyPr>
          <a:lstStyle/>
          <a:p>
            <a:r>
              <a:rPr lang="nl-NL" sz="2400" dirty="0" smtClean="0">
                <a:solidFill>
                  <a:schemeClr val="bg1"/>
                </a:solidFill>
              </a:rPr>
              <a:t>?</a:t>
            </a:r>
            <a:endParaRPr lang="en-US" sz="2400" dirty="0">
              <a:solidFill>
                <a:schemeClr val="bg1"/>
              </a:solidFill>
            </a:endParaRPr>
          </a:p>
        </p:txBody>
      </p:sp>
      <p:sp>
        <p:nvSpPr>
          <p:cNvPr id="16" name="Tekstvak 15"/>
          <p:cNvSpPr txBox="1"/>
          <p:nvPr/>
        </p:nvSpPr>
        <p:spPr>
          <a:xfrm>
            <a:off x="733845" y="961866"/>
            <a:ext cx="411891" cy="461665"/>
          </a:xfrm>
          <a:prstGeom prst="rect">
            <a:avLst/>
          </a:prstGeom>
          <a:noFill/>
        </p:spPr>
        <p:txBody>
          <a:bodyPr wrap="square" rtlCol="0">
            <a:spAutoFit/>
          </a:bodyPr>
          <a:lstStyle/>
          <a:p>
            <a:r>
              <a:rPr lang="nl-NL" sz="2400" dirty="0" smtClean="0">
                <a:solidFill>
                  <a:schemeClr val="bg1"/>
                </a:solidFill>
              </a:rPr>
              <a:t>?</a:t>
            </a:r>
            <a:endParaRPr lang="en-US" sz="2400" dirty="0">
              <a:solidFill>
                <a:schemeClr val="bg1"/>
              </a:solidFill>
            </a:endParaRPr>
          </a:p>
        </p:txBody>
      </p:sp>
      <p:sp>
        <p:nvSpPr>
          <p:cNvPr id="17" name="Tekstvak 16"/>
          <p:cNvSpPr txBox="1"/>
          <p:nvPr/>
        </p:nvSpPr>
        <p:spPr>
          <a:xfrm>
            <a:off x="3702201" y="2505513"/>
            <a:ext cx="411891" cy="461665"/>
          </a:xfrm>
          <a:prstGeom prst="rect">
            <a:avLst/>
          </a:prstGeom>
          <a:noFill/>
        </p:spPr>
        <p:txBody>
          <a:bodyPr wrap="square" rtlCol="0">
            <a:spAutoFit/>
          </a:bodyPr>
          <a:lstStyle/>
          <a:p>
            <a:r>
              <a:rPr lang="nl-NL" sz="2400" dirty="0" smtClean="0">
                <a:solidFill>
                  <a:schemeClr val="bg1"/>
                </a:solidFill>
              </a:rPr>
              <a:t>?</a:t>
            </a:r>
            <a:endParaRPr lang="en-US" sz="2400" dirty="0">
              <a:solidFill>
                <a:schemeClr val="bg1"/>
              </a:solidFill>
            </a:endParaRPr>
          </a:p>
        </p:txBody>
      </p:sp>
      <p:sp>
        <p:nvSpPr>
          <p:cNvPr id="10" name="Ovale toelichting 9"/>
          <p:cNvSpPr/>
          <p:nvPr/>
        </p:nvSpPr>
        <p:spPr>
          <a:xfrm>
            <a:off x="3509319" y="3105665"/>
            <a:ext cx="5560540" cy="1400432"/>
          </a:xfrm>
          <a:prstGeom prst="wedgeEllipseCallout">
            <a:avLst>
              <a:gd name="adj1" fmla="val -51399"/>
              <a:gd name="adj2" fmla="val -6598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400" dirty="0" smtClean="0"/>
              <a:t>hee pap, ben jij eigenlijk mijn papa wel? Ik bedoel dus mijn biologische vader, hè!</a:t>
            </a:r>
            <a:endParaRPr lang="en-US" sz="2400" dirty="0"/>
          </a:p>
        </p:txBody>
      </p:sp>
    </p:spTree>
    <p:extLst>
      <p:ext uri="{BB962C8B-B14F-4D97-AF65-F5344CB8AC3E}">
        <p14:creationId xmlns:p14="http://schemas.microsoft.com/office/powerpoint/2010/main" val="3523999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49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bedoelt de spreker met “de schuld van </a:t>
            </a:r>
            <a:r>
              <a:rPr lang="nl-NL" sz="3200" dirty="0" err="1" smtClean="0">
                <a:solidFill>
                  <a:schemeClr val="bg1"/>
                </a:solidFill>
              </a:rPr>
              <a:t>Clymene</a:t>
            </a:r>
            <a:r>
              <a:rPr lang="nl-NL" sz="3200" dirty="0" smtClean="0">
                <a:solidFill>
                  <a:schemeClr val="bg1"/>
                </a:solidFill>
              </a:rPr>
              <a:t>”?</a:t>
            </a:r>
          </a:p>
          <a:p>
            <a:endParaRPr lang="nl-NL" sz="3200" dirty="0">
              <a:solidFill>
                <a:srgbClr val="92D050"/>
              </a:solidFill>
            </a:endParaRPr>
          </a:p>
          <a:p>
            <a:r>
              <a:rPr lang="nl-NL" sz="3200" dirty="0" smtClean="0">
                <a:solidFill>
                  <a:srgbClr val="92D050"/>
                </a:solidFill>
              </a:rPr>
              <a:t>A	dat </a:t>
            </a:r>
            <a:r>
              <a:rPr lang="nl-NL" sz="3200" dirty="0" err="1" smtClean="0">
                <a:solidFill>
                  <a:srgbClr val="92D050"/>
                </a:solidFill>
              </a:rPr>
              <a:t>Clymene</a:t>
            </a:r>
            <a:r>
              <a:rPr lang="nl-NL" sz="3200" dirty="0" smtClean="0">
                <a:solidFill>
                  <a:srgbClr val="92D050"/>
                </a:solidFill>
              </a:rPr>
              <a:t> gewoon altijd aan alles schuldig is</a:t>
            </a:r>
          </a:p>
          <a:p>
            <a:endParaRPr lang="nl-NL" sz="3200" dirty="0">
              <a:solidFill>
                <a:srgbClr val="92D050"/>
              </a:solidFill>
            </a:endParaRPr>
          </a:p>
          <a:p>
            <a:r>
              <a:rPr lang="nl-NL" sz="3200" dirty="0" smtClean="0">
                <a:solidFill>
                  <a:srgbClr val="92D050"/>
                </a:solidFill>
              </a:rPr>
              <a:t>B	dat </a:t>
            </a:r>
            <a:r>
              <a:rPr lang="nl-NL" sz="3200" dirty="0" err="1" smtClean="0">
                <a:solidFill>
                  <a:srgbClr val="92D050"/>
                </a:solidFill>
              </a:rPr>
              <a:t>Clymene</a:t>
            </a:r>
            <a:r>
              <a:rPr lang="nl-NL" sz="3200" dirty="0" smtClean="0">
                <a:solidFill>
                  <a:srgbClr val="92D050"/>
                </a:solidFill>
              </a:rPr>
              <a:t> gelogen had over de vader van </a:t>
            </a:r>
            <a:r>
              <a:rPr lang="nl-NL" sz="3200" dirty="0" err="1" smtClean="0">
                <a:solidFill>
                  <a:srgbClr val="92D050"/>
                </a:solidFill>
              </a:rPr>
              <a:t>Phaëthon</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dat </a:t>
            </a:r>
            <a:r>
              <a:rPr lang="nl-NL" sz="3200" dirty="0" err="1" smtClean="0">
                <a:solidFill>
                  <a:srgbClr val="92D050"/>
                </a:solidFill>
              </a:rPr>
              <a:t>Clymene</a:t>
            </a:r>
            <a:r>
              <a:rPr lang="nl-NL" sz="3200" dirty="0" smtClean="0">
                <a:solidFill>
                  <a:srgbClr val="92D050"/>
                </a:solidFill>
              </a:rPr>
              <a:t> niet de moeder zou zijn van </a:t>
            </a:r>
            <a:r>
              <a:rPr lang="nl-NL" sz="3200" dirty="0" err="1" smtClean="0">
                <a:solidFill>
                  <a:srgbClr val="92D050"/>
                </a:solidFill>
              </a:rPr>
              <a:t>Phaëthon</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D	dat het </a:t>
            </a:r>
            <a:r>
              <a:rPr lang="nl-NL" sz="3200" dirty="0" err="1" smtClean="0">
                <a:solidFill>
                  <a:srgbClr val="92D050"/>
                </a:solidFill>
              </a:rPr>
              <a:t>Clymene’s</a:t>
            </a:r>
            <a:r>
              <a:rPr lang="nl-NL" sz="3200" dirty="0" smtClean="0">
                <a:solidFill>
                  <a:srgbClr val="92D050"/>
                </a:solidFill>
              </a:rPr>
              <a:t> schuld is dat </a:t>
            </a:r>
            <a:r>
              <a:rPr lang="nl-NL" sz="3200" dirty="0" err="1" smtClean="0">
                <a:solidFill>
                  <a:srgbClr val="92D050"/>
                </a:solidFill>
              </a:rPr>
              <a:t>Phaëthon</a:t>
            </a:r>
            <a:r>
              <a:rPr lang="nl-NL" sz="3200" dirty="0" smtClean="0">
                <a:solidFill>
                  <a:srgbClr val="92D050"/>
                </a:solidFill>
              </a:rPr>
              <a:t> opheldering eist</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677456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234892" y="0"/>
            <a:ext cx="11727809" cy="5986254"/>
          </a:xfrm>
          <a:prstGeom prst="rect">
            <a:avLst/>
          </a:prstGeom>
          <a:noFill/>
        </p:spPr>
        <p:txBody>
          <a:bodyPr wrap="square" rtlCol="0">
            <a:spAutoFit/>
          </a:bodyPr>
          <a:lstStyle/>
          <a:p>
            <a:r>
              <a:rPr lang="nl-NL" sz="28700" dirty="0" smtClean="0">
                <a:solidFill>
                  <a:srgbClr val="FFFF00"/>
                </a:solidFill>
              </a:rPr>
              <a:t>Ja,</a:t>
            </a:r>
            <a:r>
              <a:rPr lang="nl-NL" sz="9600" dirty="0" smtClean="0">
                <a:solidFill>
                  <a:srgbClr val="FFFF00"/>
                </a:solidFill>
              </a:rPr>
              <a:t> </a:t>
            </a:r>
          </a:p>
          <a:p>
            <a:r>
              <a:rPr lang="nl-NL" sz="9600" dirty="0" smtClean="0">
                <a:solidFill>
                  <a:srgbClr val="FFFF00"/>
                </a:solidFill>
              </a:rPr>
              <a:t>die moet echt, ja ……..</a:t>
            </a:r>
            <a:endParaRPr lang="en-US" sz="9600" dirty="0">
              <a:solidFill>
                <a:srgbClr val="FFFF00"/>
              </a:solidFill>
            </a:endParaRPr>
          </a:p>
        </p:txBody>
      </p:sp>
    </p:spTree>
    <p:extLst>
      <p:ext uri="{BB962C8B-B14F-4D97-AF65-F5344CB8AC3E}">
        <p14:creationId xmlns:p14="http://schemas.microsoft.com/office/powerpoint/2010/main" val="169006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063198"/>
          </a:xfrm>
          <a:prstGeom prst="rect">
            <a:avLst/>
          </a:prstGeom>
          <a:noFill/>
        </p:spPr>
        <p:txBody>
          <a:bodyPr wrap="square" rtlCol="0">
            <a:spAutoFit/>
          </a:bodyPr>
          <a:lstStyle/>
          <a:p>
            <a:r>
              <a:rPr lang="nl-NL" sz="3600" dirty="0" smtClean="0">
                <a:solidFill>
                  <a:srgbClr val="FF99FF"/>
                </a:solidFill>
              </a:rPr>
              <a:t>VRAAG   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En wat bedoelt hij met “</a:t>
            </a:r>
            <a:r>
              <a:rPr lang="nl-NL" sz="3200" dirty="0" err="1" smtClean="0">
                <a:solidFill>
                  <a:schemeClr val="bg1"/>
                </a:solidFill>
              </a:rPr>
              <a:t>hunc</a:t>
            </a:r>
            <a:r>
              <a:rPr lang="nl-NL" sz="3200" dirty="0" smtClean="0">
                <a:solidFill>
                  <a:schemeClr val="bg1"/>
                </a:solidFill>
              </a:rPr>
              <a:t> (…) </a:t>
            </a:r>
            <a:r>
              <a:rPr lang="nl-NL" sz="3200" dirty="0" err="1" smtClean="0">
                <a:solidFill>
                  <a:schemeClr val="bg1"/>
                </a:solidFill>
              </a:rPr>
              <a:t>errorem</a:t>
            </a:r>
            <a:r>
              <a:rPr lang="nl-NL" sz="3200" dirty="0" smtClean="0">
                <a:solidFill>
                  <a:schemeClr val="bg1"/>
                </a:solidFill>
              </a:rPr>
              <a:t>”?</a:t>
            </a:r>
          </a:p>
          <a:p>
            <a:endParaRPr lang="nl-NL" sz="3200" dirty="0">
              <a:solidFill>
                <a:srgbClr val="92D050"/>
              </a:solidFill>
            </a:endParaRPr>
          </a:p>
          <a:p>
            <a:r>
              <a:rPr lang="nl-NL" sz="3200" dirty="0" smtClean="0">
                <a:solidFill>
                  <a:srgbClr val="92D050"/>
                </a:solidFill>
              </a:rPr>
              <a:t>A	hij hoopt dat de Zon zijn vader is, maar weet dat nog niet zeker</a:t>
            </a:r>
          </a:p>
          <a:p>
            <a:endParaRPr lang="nl-NL" sz="3200" dirty="0">
              <a:solidFill>
                <a:srgbClr val="92D050"/>
              </a:solidFill>
            </a:endParaRPr>
          </a:p>
          <a:p>
            <a:r>
              <a:rPr lang="nl-NL" sz="3200" dirty="0" smtClean="0">
                <a:solidFill>
                  <a:srgbClr val="92D050"/>
                </a:solidFill>
              </a:rPr>
              <a:t>B	het barst bij Ovidius van de errores, net als bij Augustus</a:t>
            </a:r>
          </a:p>
          <a:p>
            <a:endParaRPr lang="nl-NL" sz="3200" dirty="0">
              <a:solidFill>
                <a:srgbClr val="92D050"/>
              </a:solidFill>
            </a:endParaRPr>
          </a:p>
          <a:p>
            <a:r>
              <a:rPr lang="nl-NL" sz="3200" dirty="0" smtClean="0">
                <a:solidFill>
                  <a:srgbClr val="92D050"/>
                </a:solidFill>
              </a:rPr>
              <a:t>C	hij was verdwaald in het paleis van de Zon</a:t>
            </a:r>
          </a:p>
          <a:p>
            <a:endParaRPr lang="nl-NL" sz="3200" dirty="0">
              <a:solidFill>
                <a:srgbClr val="92D050"/>
              </a:solidFill>
            </a:endParaRPr>
          </a:p>
          <a:p>
            <a:r>
              <a:rPr lang="nl-NL" sz="3200" dirty="0" smtClean="0">
                <a:solidFill>
                  <a:srgbClr val="92D050"/>
                </a:solidFill>
              </a:rPr>
              <a:t>D	hij wil graag een cadeau dus noemt hij de Zon zijn vader</a:t>
            </a: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100919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308324"/>
          </a:xfrm>
          <a:prstGeom prst="rect">
            <a:avLst/>
          </a:prstGeom>
        </p:spPr>
        <p:txBody>
          <a:bodyPr wrap="square">
            <a:spAutoFit/>
          </a:bodyPr>
          <a:lstStyle/>
          <a:p>
            <a:pPr>
              <a:lnSpc>
                <a:spcPct val="150000"/>
              </a:lnSpc>
              <a:spcAft>
                <a:spcPts val="0"/>
              </a:spcAft>
            </a:pP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Dixerat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genitor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circum</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caput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omne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micantes</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endParaRPr lang="en-US" sz="2400" dirty="0">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deposuit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radios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propiusque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accedere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iussit</a:t>
            </a:r>
            <a:endParaRPr lang="en-US" sz="2400" dirty="0">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amplexuque</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dato</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Nec</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tu</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meus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esse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negari</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dignus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es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et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Clymene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veros</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ait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edidit</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ortus</a:t>
            </a:r>
            <a:r>
              <a:rPr lang="en-US" sz="2400" i="1" dirty="0" smtClean="0">
                <a:solidFill>
                  <a:srgbClr val="FFFF00"/>
                </a:solidFill>
                <a:latin typeface="Calibri" panose="020F0502020204030204" pitchFamily="34" charset="0"/>
                <a:ea typeface="Times New Roman" panose="02020603050405020304" pitchFamily="18" charset="0"/>
                <a:cs typeface="Arial" panose="020B0604020202020204" pitchFamily="34" charset="0"/>
              </a:rPr>
              <a:t>, …</a:t>
            </a:r>
            <a:endParaRPr lang="en-US" sz="2400" i="1" dirty="0">
              <a:solidFill>
                <a:srgbClr val="FFFF00"/>
              </a:solidFill>
            </a:endParaRPr>
          </a:p>
        </p:txBody>
      </p:sp>
      <p:sp>
        <p:nvSpPr>
          <p:cNvPr id="3" name="Rechthoek 2"/>
          <p:cNvSpPr/>
          <p:nvPr/>
        </p:nvSpPr>
        <p:spPr>
          <a:xfrm>
            <a:off x="168874" y="4061745"/>
            <a:ext cx="11722443"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Hij </a:t>
            </a:r>
            <a:r>
              <a:rPr lang="nl-NL" sz="2400" dirty="0">
                <a:solidFill>
                  <a:srgbClr val="00B0F0"/>
                </a:solidFill>
                <a:ea typeface="Calibri" panose="020F0502020204030204" pitchFamily="34" charset="0"/>
                <a:cs typeface="Times New Roman" panose="02020603050405020304" pitchFamily="18" charset="0"/>
              </a:rPr>
              <a:t>had gesproken, maar zijn vader legde de stralen, die om zijn hele hoofd heen</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schitterden, neer en vroeg hem dichterbij te komen</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en na hem een omhelzing te hebben gegeven, zei hij: "Niet verdien jij het als mijn zoon</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te worden ontkend, en </a:t>
            </a:r>
            <a:r>
              <a:rPr lang="nl-NL" sz="2400" dirty="0" err="1">
                <a:solidFill>
                  <a:srgbClr val="00B0F0"/>
                </a:solidFill>
                <a:ea typeface="Calibri" panose="020F0502020204030204" pitchFamily="34" charset="0"/>
                <a:cs typeface="Times New Roman" panose="02020603050405020304" pitchFamily="18" charset="0"/>
              </a:rPr>
              <a:t>Clymene</a:t>
            </a:r>
            <a:r>
              <a:rPr lang="nl-NL" sz="2400" dirty="0">
                <a:solidFill>
                  <a:srgbClr val="00B0F0"/>
                </a:solidFill>
                <a:ea typeface="Calibri" panose="020F0502020204030204" pitchFamily="34" charset="0"/>
                <a:cs typeface="Times New Roman" panose="02020603050405020304" pitchFamily="18" charset="0"/>
              </a:rPr>
              <a:t> heeft de waarheid verteld over jouw afkomst</a:t>
            </a:r>
            <a:r>
              <a:rPr lang="nl-NL" sz="2400" dirty="0" smtClean="0">
                <a:solidFill>
                  <a:srgbClr val="00B0F0"/>
                </a:solidFill>
                <a:ea typeface="Calibri" panose="020F0502020204030204" pitchFamily="34" charset="0"/>
                <a:cs typeface="Times New Roman" panose="02020603050405020304" pitchFamily="18" charset="0"/>
              </a:rPr>
              <a:t>,…</a:t>
            </a:r>
            <a:endParaRPr lang="en-US" sz="2400" dirty="0">
              <a:solidFill>
                <a:srgbClr val="00B0F0"/>
              </a:solidFill>
              <a:effectLst/>
              <a:ea typeface="Calibri" panose="020F0502020204030204" pitchFamily="34" charset="0"/>
              <a:cs typeface="Times New Roman" panose="02020603050405020304" pitchFamily="18" charset="0"/>
            </a:endParaRPr>
          </a:p>
        </p:txBody>
      </p:sp>
      <p:pic>
        <p:nvPicPr>
          <p:cNvPr id="2050" name="Picture 2" descr="http://www.dekleinewereldnijmegen.nl/images/zon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26" y="203752"/>
            <a:ext cx="4369349" cy="4283675"/>
          </a:xfrm>
          <a:prstGeom prst="rect">
            <a:avLst/>
          </a:prstGeom>
          <a:noFill/>
          <a:extLst>
            <a:ext uri="{909E8E84-426E-40DD-AFC4-6F175D3DCCD1}">
              <a14:hiddenFill xmlns:a14="http://schemas.microsoft.com/office/drawing/2010/main">
                <a:solidFill>
                  <a:srgbClr val="FFFFFF"/>
                </a:solidFill>
              </a14:hiddenFill>
            </a:ext>
          </a:extLst>
        </p:spPr>
      </p:pic>
      <p:sp>
        <p:nvSpPr>
          <p:cNvPr id="7" name="Lijntoelichting 1 6"/>
          <p:cNvSpPr/>
          <p:nvPr/>
        </p:nvSpPr>
        <p:spPr>
          <a:xfrm>
            <a:off x="4276260" y="3042232"/>
            <a:ext cx="3245708" cy="1308775"/>
          </a:xfrm>
          <a:prstGeom prst="borderCallout1">
            <a:avLst>
              <a:gd name="adj1" fmla="val 8050"/>
              <a:gd name="adj2" fmla="val 100043"/>
              <a:gd name="adj3" fmla="val -39193"/>
              <a:gd name="adj4" fmla="val 162175"/>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ach, wat ben je toch een schatje. Ja, ja, ik ben je pappie! Nou goed?</a:t>
            </a:r>
            <a:endParaRPr lang="en-US" sz="2400" dirty="0"/>
          </a:p>
        </p:txBody>
      </p:sp>
    </p:spTree>
    <p:extLst>
      <p:ext uri="{BB962C8B-B14F-4D97-AF65-F5344CB8AC3E}">
        <p14:creationId xmlns:p14="http://schemas.microsoft.com/office/powerpoint/2010/main" val="12014511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legt Sol zijn stralen af voor hij </a:t>
            </a:r>
            <a:r>
              <a:rPr lang="nl-NL" sz="3200" dirty="0" err="1" smtClean="0">
                <a:solidFill>
                  <a:schemeClr val="bg1"/>
                </a:solidFill>
              </a:rPr>
              <a:t>Phaëthon</a:t>
            </a:r>
            <a:r>
              <a:rPr lang="nl-NL" sz="3200" dirty="0" smtClean="0">
                <a:solidFill>
                  <a:schemeClr val="bg1"/>
                </a:solidFill>
              </a:rPr>
              <a:t> omhelst?</a:t>
            </a:r>
          </a:p>
          <a:p>
            <a:endParaRPr lang="nl-NL" sz="3200" dirty="0">
              <a:solidFill>
                <a:srgbClr val="92D050"/>
              </a:solidFill>
            </a:endParaRPr>
          </a:p>
          <a:p>
            <a:r>
              <a:rPr lang="nl-NL" sz="3200" dirty="0" smtClean="0">
                <a:solidFill>
                  <a:srgbClr val="92D050"/>
                </a:solidFill>
              </a:rPr>
              <a:t>A	die maken lawaai en dan hoort hij </a:t>
            </a:r>
            <a:r>
              <a:rPr lang="nl-NL" sz="3200" dirty="0" err="1" smtClean="0">
                <a:solidFill>
                  <a:srgbClr val="92D050"/>
                </a:solidFill>
              </a:rPr>
              <a:t>Phaëthon</a:t>
            </a:r>
            <a:r>
              <a:rPr lang="nl-NL" sz="3200" dirty="0" smtClean="0">
                <a:solidFill>
                  <a:srgbClr val="92D050"/>
                </a:solidFill>
              </a:rPr>
              <a:t> niet</a:t>
            </a:r>
          </a:p>
          <a:p>
            <a:endParaRPr lang="nl-NL" sz="3200" dirty="0">
              <a:solidFill>
                <a:srgbClr val="92D050"/>
              </a:solidFill>
            </a:endParaRPr>
          </a:p>
          <a:p>
            <a:r>
              <a:rPr lang="nl-NL" sz="3200" dirty="0" smtClean="0">
                <a:solidFill>
                  <a:srgbClr val="92D050"/>
                </a:solidFill>
              </a:rPr>
              <a:t>B	anders ziet hij door die stralen zijn eigen zoon niet eens</a:t>
            </a:r>
          </a:p>
          <a:p>
            <a:endParaRPr lang="nl-NL" sz="3200" dirty="0">
              <a:solidFill>
                <a:srgbClr val="92D050"/>
              </a:solidFill>
            </a:endParaRPr>
          </a:p>
          <a:p>
            <a:r>
              <a:rPr lang="nl-NL" sz="3200" dirty="0" smtClean="0">
                <a:solidFill>
                  <a:srgbClr val="92D050"/>
                </a:solidFill>
              </a:rPr>
              <a:t>C	anders verbrandt het manneke levend</a:t>
            </a:r>
          </a:p>
          <a:p>
            <a:endParaRPr lang="nl-NL" sz="3200" dirty="0">
              <a:solidFill>
                <a:srgbClr val="92D050"/>
              </a:solidFill>
            </a:endParaRPr>
          </a:p>
          <a:p>
            <a:r>
              <a:rPr lang="nl-NL" sz="3200" dirty="0" smtClean="0">
                <a:solidFill>
                  <a:srgbClr val="92D050"/>
                </a:solidFill>
              </a:rPr>
              <a:t>D	dat is netter, en getuigt van een goede opvoeding</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0106377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9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stijlmiddel zien we in het eerste stukje antwoord van Sol?</a:t>
            </a:r>
          </a:p>
          <a:p>
            <a:endParaRPr lang="nl-NL" sz="3200" dirty="0">
              <a:solidFill>
                <a:srgbClr val="92D050"/>
              </a:solidFill>
            </a:endParaRPr>
          </a:p>
          <a:p>
            <a:r>
              <a:rPr lang="nl-NL" sz="3200" dirty="0" smtClean="0">
                <a:solidFill>
                  <a:srgbClr val="92D050"/>
                </a:solidFill>
              </a:rPr>
              <a:t>A	</a:t>
            </a:r>
            <a:r>
              <a:rPr lang="nl-NL" sz="3200" dirty="0">
                <a:solidFill>
                  <a:srgbClr val="92D050"/>
                </a:solidFill>
              </a:rPr>
              <a:t> een chiasme: </a:t>
            </a:r>
            <a:r>
              <a:rPr lang="nl-NL" sz="3200" dirty="0" err="1">
                <a:solidFill>
                  <a:srgbClr val="92D050"/>
                </a:solidFill>
              </a:rPr>
              <a:t>Clymene</a:t>
            </a:r>
            <a:r>
              <a:rPr lang="nl-NL" sz="3200" dirty="0">
                <a:solidFill>
                  <a:srgbClr val="92D050"/>
                </a:solidFill>
              </a:rPr>
              <a:t> – onzekerheid – onzekerheid – </a:t>
            </a:r>
            <a:r>
              <a:rPr lang="nl-NL" sz="3200" dirty="0" err="1">
                <a:solidFill>
                  <a:srgbClr val="92D050"/>
                </a:solidFill>
              </a:rPr>
              <a:t>Clymene</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	</a:t>
            </a:r>
            <a:r>
              <a:rPr lang="nl-NL" sz="3200" dirty="0">
                <a:solidFill>
                  <a:srgbClr val="92D050"/>
                </a:solidFill>
              </a:rPr>
              <a:t> een litotes: je verdient niet te worden ontkend</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antwoorden A en B zijn allebei goed</a:t>
            </a:r>
          </a:p>
          <a:p>
            <a:endParaRPr lang="nl-NL" sz="3200" dirty="0">
              <a:solidFill>
                <a:srgbClr val="92D050"/>
              </a:solidFill>
            </a:endParaRPr>
          </a:p>
          <a:p>
            <a:r>
              <a:rPr lang="nl-NL" sz="3200" dirty="0" smtClean="0">
                <a:solidFill>
                  <a:srgbClr val="92D050"/>
                </a:solidFill>
              </a:rPr>
              <a:t>D	antwoord A is goed, want B slaat echt helemaal nergens op</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3754420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4888125" y="168875"/>
            <a:ext cx="7129850" cy="2862322"/>
          </a:xfrm>
          <a:prstGeom prst="rect">
            <a:avLst/>
          </a:prstGeom>
        </p:spPr>
        <p:txBody>
          <a:bodyPr wrap="square">
            <a:spAutoFit/>
          </a:bodyPr>
          <a:lstStyle/>
          <a:p>
            <a:pPr>
              <a:lnSpc>
                <a:spcPct val="150000"/>
              </a:lnSpc>
              <a:spcAft>
                <a:spcPts val="0"/>
              </a:spcAft>
            </a:pP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quoque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minus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dubites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quodvis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pete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munus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ut</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illud</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me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tribuente</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feras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Promissi</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testis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adesto</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endParaRPr lang="en-US" sz="2400" i="1" dirty="0">
              <a:solidFill>
                <a:srgbClr val="FFFF00"/>
              </a:solidFill>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dis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iuranda</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palus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oculis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 incognita </a:t>
            </a:r>
            <a:r>
              <a:rPr lang="en-US" sz="2400" i="1" dirty="0" err="1">
                <a:solidFill>
                  <a:srgbClr val="FFFF00"/>
                </a:solidFill>
                <a:latin typeface="Calibri" panose="020F0502020204030204" pitchFamily="34" charset="0"/>
                <a:ea typeface="Times New Roman" panose="02020603050405020304" pitchFamily="18" charset="0"/>
                <a:cs typeface="Arial" panose="020B0604020202020204" pitchFamily="34" charset="0"/>
              </a:rPr>
              <a:t>nostris</a:t>
            </a:r>
            <a:r>
              <a:rPr lang="en-US" sz="2400" i="1" dirty="0">
                <a:solidFill>
                  <a:srgbClr val="FFFF00"/>
                </a:solidFill>
                <a:latin typeface="Calibri" panose="020F0502020204030204" pitchFamily="34" charset="0"/>
                <a:ea typeface="Times New Roman" panose="02020603050405020304" pitchFamily="18" charset="0"/>
                <a:cs typeface="Arial" panose="020B0604020202020204" pitchFamily="34" charset="0"/>
              </a:rPr>
              <a:t>.</a:t>
            </a:r>
            <a:r>
              <a:rPr lang="en-US"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a:t>
            </a:r>
            <a:endParaRPr lang="en-US" sz="2400" dirty="0">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Vix</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bene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desierat</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currus</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rogat</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ille</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paternos</a:t>
            </a:r>
            <a:endParaRPr lang="en-US" sz="2400" dirty="0">
              <a:latin typeface="Helvetica" panose="020B0604020202020204" pitchFamily="34" charset="0"/>
              <a:ea typeface="Times New Roman" panose="02020603050405020304" pitchFamily="18" charset="0"/>
              <a:cs typeface="Times New Roman" panose="02020603050405020304" pitchFamily="18" charset="0"/>
            </a:endParaRPr>
          </a:p>
          <a:p>
            <a:pPr>
              <a:lnSpc>
                <a:spcPct val="150000"/>
              </a:lnSpc>
            </a:pP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inque</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diem</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alipedum</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 ius et moderamen </a:t>
            </a:r>
            <a:r>
              <a:rPr lang="nl-NL" sz="2400" dirty="0" err="1">
                <a:solidFill>
                  <a:srgbClr val="FFFFFF"/>
                </a:solidFill>
                <a:latin typeface="Calibri" panose="020F0502020204030204" pitchFamily="34" charset="0"/>
                <a:ea typeface="Times New Roman" panose="02020603050405020304" pitchFamily="18" charset="0"/>
                <a:cs typeface="Arial" panose="020B0604020202020204" pitchFamily="34" charset="0"/>
              </a:rPr>
              <a:t>equorum</a:t>
            </a:r>
            <a:r>
              <a:rPr lang="nl-NL" sz="2400" dirty="0">
                <a:solidFill>
                  <a:srgbClr val="FFFFFF"/>
                </a:solidFill>
                <a:latin typeface="Calibri" panose="020F0502020204030204" pitchFamily="34" charset="0"/>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040922"/>
            <a:ext cx="11833655" cy="2498120"/>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ea typeface="Calibri" panose="020F0502020204030204" pitchFamily="34" charset="0"/>
                <a:cs typeface="Times New Roman" panose="02020603050405020304" pitchFamily="18" charset="0"/>
              </a:rPr>
              <a:t>en </a:t>
            </a:r>
            <a:r>
              <a:rPr lang="nl-NL" sz="2400" dirty="0">
                <a:solidFill>
                  <a:srgbClr val="FF33CC"/>
                </a:solidFill>
                <a:ea typeface="Calibri" panose="020F0502020204030204" pitchFamily="34" charset="0"/>
                <a:cs typeface="Times New Roman" panose="02020603050405020304" pitchFamily="18" charset="0"/>
              </a:rPr>
              <a:t>opdat je daardoor des te minder twijfelt, vraag een geschenk, wat je ook maar wilt</a:t>
            </a:r>
            <a:r>
              <a:rPr lang="nl-NL" sz="2400" dirty="0" smtClean="0">
                <a:solidFill>
                  <a:srgbClr val="FF33CC"/>
                </a:solidFill>
                <a:ea typeface="Calibri" panose="020F0502020204030204" pitchFamily="34" charset="0"/>
                <a:cs typeface="Times New Roman" panose="02020603050405020304" pitchFamily="18" charset="0"/>
              </a:rPr>
              <a:t>, opdat </a:t>
            </a:r>
            <a:r>
              <a:rPr lang="nl-NL" sz="2400" dirty="0">
                <a:solidFill>
                  <a:srgbClr val="FF33CC"/>
                </a:solidFill>
                <a:ea typeface="Calibri" panose="020F0502020204030204" pitchFamily="34" charset="0"/>
                <a:cs typeface="Times New Roman" panose="02020603050405020304" pitchFamily="18" charset="0"/>
              </a:rPr>
              <a:t>je dat, doordat ik dat geef, krijgt. Als getuige van mijn belofte moet aanwezig </a:t>
            </a:r>
            <a:r>
              <a:rPr lang="nl-NL" sz="2400" dirty="0" smtClean="0">
                <a:solidFill>
                  <a:srgbClr val="FF33CC"/>
                </a:solidFill>
                <a:ea typeface="Calibri" panose="020F0502020204030204" pitchFamily="34" charset="0"/>
                <a:cs typeface="Times New Roman" panose="02020603050405020304" pitchFamily="18" charset="0"/>
              </a:rPr>
              <a:t>zijn het </a:t>
            </a:r>
            <a:r>
              <a:rPr lang="nl-NL" sz="2400" dirty="0">
                <a:solidFill>
                  <a:srgbClr val="FF33CC"/>
                </a:solidFill>
                <a:ea typeface="Calibri" panose="020F0502020204030204" pitchFamily="34" charset="0"/>
                <a:cs typeface="Times New Roman" panose="02020603050405020304" pitchFamily="18" charset="0"/>
              </a:rPr>
              <a:t>moeras, waarbij door de goden moet worden gezworen, onbekend aan mijn ogen</a:t>
            </a:r>
            <a:r>
              <a:rPr lang="nl-NL" sz="2400" dirty="0" smtClean="0">
                <a:solidFill>
                  <a:srgbClr val="FF33CC"/>
                </a:solidFill>
                <a:ea typeface="Calibri" panose="020F0502020204030204" pitchFamily="34" charset="0"/>
                <a:cs typeface="Times New Roman" panose="02020603050405020304" pitchFamily="18" charset="0"/>
              </a:rPr>
              <a:t>." Goed en wel was hij klaar met praten; hij vraagt om de wagen van zijn vader en </a:t>
            </a:r>
            <a:r>
              <a:rPr lang="nl-NL" sz="2400" dirty="0">
                <a:solidFill>
                  <a:srgbClr val="FF33CC"/>
                </a:solidFill>
                <a:ea typeface="Calibri" panose="020F0502020204030204" pitchFamily="34" charset="0"/>
                <a:cs typeface="Times New Roman" panose="02020603050405020304" pitchFamily="18" charset="0"/>
              </a:rPr>
              <a:t>om, voor één dag, het recht om de snelvoetige paarden te besturen.</a:t>
            </a:r>
            <a:endParaRPr lang="en-US" sz="2400" dirty="0">
              <a:solidFill>
                <a:srgbClr val="FF33CC"/>
              </a:solidFill>
            </a:endParaRPr>
          </a:p>
        </p:txBody>
      </p:sp>
      <p:pic>
        <p:nvPicPr>
          <p:cNvPr id="3074" name="Picture 2" descr="http://www.fabulousbydouglas.nl/design/img/presenttime/cadeau1.png"/>
          <p:cNvPicPr>
            <a:picLocks noChangeAspect="1" noChangeArrowheads="1"/>
          </p:cNvPicPr>
          <p:nvPr/>
        </p:nvPicPr>
        <p:blipFill rotWithShape="1">
          <a:blip r:embed="rId3">
            <a:extLst>
              <a:ext uri="{28A0092B-C50C-407E-A947-70E740481C1C}">
                <a14:useLocalDpi xmlns:a14="http://schemas.microsoft.com/office/drawing/2010/main" val="0"/>
              </a:ext>
            </a:extLst>
          </a:blip>
          <a:srcRect l="12558"/>
          <a:stretch/>
        </p:blipFill>
        <p:spPr bwMode="auto">
          <a:xfrm>
            <a:off x="1363735" y="487255"/>
            <a:ext cx="3355514" cy="2114603"/>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168873" y="2927658"/>
            <a:ext cx="4719252" cy="461665"/>
          </a:xfrm>
          <a:prstGeom prst="rect">
            <a:avLst/>
          </a:prstGeom>
          <a:noFill/>
        </p:spPr>
        <p:txBody>
          <a:bodyPr wrap="square" rtlCol="0">
            <a:spAutoFit/>
          </a:bodyPr>
          <a:lstStyle/>
          <a:p>
            <a:r>
              <a:rPr lang="nl-NL" sz="2400" dirty="0" smtClean="0">
                <a:solidFill>
                  <a:schemeClr val="bg1"/>
                </a:solidFill>
              </a:rPr>
              <a:t>Maakt niet uit wat je vraagt, liefje…</a:t>
            </a:r>
            <a:endParaRPr lang="en-US" sz="2400" dirty="0">
              <a:solidFill>
                <a:schemeClr val="bg1"/>
              </a:solidFill>
            </a:endParaRPr>
          </a:p>
        </p:txBody>
      </p:sp>
      <p:pic>
        <p:nvPicPr>
          <p:cNvPr id="11" name="Afbeelding 10"/>
          <p:cNvPicPr>
            <a:picLocks noChangeAspect="1"/>
          </p:cNvPicPr>
          <p:nvPr/>
        </p:nvPicPr>
        <p:blipFill>
          <a:blip r:embed="rId4">
            <a:extLst>
              <a:ext uri="{BEBA8EAE-BF5A-486C-A8C5-ECC9F3942E4B}">
                <a14:imgProps xmlns:a14="http://schemas.microsoft.com/office/drawing/2010/main">
                  <a14:imgLayer r:embed="rId5">
                    <a14:imgEffect>
                      <a14:backgroundRemoval t="22759" b="76897" l="4598" r="92529"/>
                    </a14:imgEffect>
                  </a14:imgLayer>
                </a14:imgProps>
              </a:ext>
            </a:extLst>
          </a:blip>
          <a:stretch>
            <a:fillRect/>
          </a:stretch>
        </p:blipFill>
        <p:spPr>
          <a:xfrm>
            <a:off x="168873" y="-438029"/>
            <a:ext cx="1657350" cy="2762250"/>
          </a:xfrm>
          <a:prstGeom prst="rect">
            <a:avLst/>
          </a:prstGeom>
        </p:spPr>
      </p:pic>
    </p:spTree>
    <p:extLst>
      <p:ext uri="{BB962C8B-B14F-4D97-AF65-F5344CB8AC3E}">
        <p14:creationId xmlns:p14="http://schemas.microsoft.com/office/powerpoint/2010/main" val="3344497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10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moeras wordt bedoeld?</a:t>
            </a:r>
          </a:p>
          <a:p>
            <a:endParaRPr lang="nl-NL" sz="3200" dirty="0">
              <a:solidFill>
                <a:srgbClr val="92D050"/>
              </a:solidFill>
            </a:endParaRPr>
          </a:p>
          <a:p>
            <a:r>
              <a:rPr lang="nl-NL" sz="3200" dirty="0" smtClean="0">
                <a:solidFill>
                  <a:srgbClr val="92D050"/>
                </a:solidFill>
              </a:rPr>
              <a:t>A	logisch, de Styx</a:t>
            </a:r>
          </a:p>
          <a:p>
            <a:endParaRPr lang="nl-NL" sz="3200" dirty="0">
              <a:solidFill>
                <a:srgbClr val="92D050"/>
              </a:solidFill>
            </a:endParaRPr>
          </a:p>
          <a:p>
            <a:r>
              <a:rPr lang="nl-NL" sz="3200" dirty="0" smtClean="0">
                <a:solidFill>
                  <a:srgbClr val="92D050"/>
                </a:solidFill>
              </a:rPr>
              <a:t>B	het moeras waarbij de mensen moesten zweren</a:t>
            </a:r>
          </a:p>
          <a:p>
            <a:endParaRPr lang="nl-NL" sz="3200" dirty="0">
              <a:solidFill>
                <a:srgbClr val="92D050"/>
              </a:solidFill>
            </a:endParaRPr>
          </a:p>
          <a:p>
            <a:r>
              <a:rPr lang="nl-NL" sz="3200" dirty="0" smtClean="0">
                <a:solidFill>
                  <a:srgbClr val="92D050"/>
                </a:solidFill>
              </a:rPr>
              <a:t>C	het was niet echt een moeras, maar een vijvertje met vissen</a:t>
            </a:r>
          </a:p>
          <a:p>
            <a:endParaRPr lang="nl-NL" sz="3200" dirty="0">
              <a:solidFill>
                <a:srgbClr val="92D050"/>
              </a:solidFill>
            </a:endParaRPr>
          </a:p>
          <a:p>
            <a:r>
              <a:rPr lang="nl-NL" sz="3200" dirty="0" smtClean="0">
                <a:solidFill>
                  <a:srgbClr val="92D050"/>
                </a:solidFill>
              </a:rPr>
              <a:t>D	hij bedoelt het moeras waarin je wegzonk als je loog</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1462287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8"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Paenituit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iurasse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patrem</a:t>
            </a:r>
            <a:r>
              <a:rPr lang="en-US" sz="2400" dirty="0">
                <a:solidFill>
                  <a:srgbClr val="FFFFFF"/>
                </a:solidFill>
                <a:ea typeface="Times New Roman" panose="02020603050405020304" pitchFamily="18" charset="0"/>
                <a:cs typeface="Arial" panose="020B0604020202020204" pitchFamily="34" charset="0"/>
              </a:rPr>
              <a:t>, qui </a:t>
            </a:r>
            <a:r>
              <a:rPr lang="en-US" sz="2400" dirty="0" err="1">
                <a:solidFill>
                  <a:srgbClr val="FFFFFF"/>
                </a:solidFill>
                <a:ea typeface="Times New Roman" panose="02020603050405020304" pitchFamily="18" charset="0"/>
                <a:cs typeface="Arial" panose="020B0604020202020204" pitchFamily="34" charset="0"/>
              </a:rPr>
              <a:t>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quaterque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concutiens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inlustre</a:t>
            </a:r>
            <a:r>
              <a:rPr lang="en-US" sz="2400" dirty="0">
                <a:solidFill>
                  <a:srgbClr val="FFFFFF"/>
                </a:solidFill>
                <a:ea typeface="Times New Roman" panose="02020603050405020304" pitchFamily="18" charset="0"/>
                <a:cs typeface="Arial" panose="020B0604020202020204" pitchFamily="34" charset="0"/>
              </a:rPr>
              <a:t> caput ‘</a:t>
            </a:r>
            <a:r>
              <a:rPr lang="en-US" sz="2400" i="1" dirty="0" err="1">
                <a:solidFill>
                  <a:srgbClr val="FFFF00"/>
                </a:solidFill>
                <a:ea typeface="Times New Roman" panose="02020603050405020304" pitchFamily="18" charset="0"/>
                <a:cs typeface="Arial" panose="020B0604020202020204" pitchFamily="34" charset="0"/>
              </a:rPr>
              <a:t>Temeraria</a:t>
            </a:r>
            <a:r>
              <a:rPr lang="en-US" sz="2400" dirty="0">
                <a:solidFill>
                  <a:srgbClr val="FFFFFF"/>
                </a:solidFill>
                <a:ea typeface="Times New Roman" panose="02020603050405020304" pitchFamily="18" charset="0"/>
                <a:cs typeface="Arial" panose="020B0604020202020204" pitchFamily="34" charset="0"/>
              </a:rPr>
              <a:t>’ dixit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a:r>
            <a:r>
              <a:rPr lang="en-US" sz="2400" i="1" dirty="0" err="1">
                <a:solidFill>
                  <a:srgbClr val="FFFF00"/>
                </a:solidFill>
                <a:ea typeface="Times New Roman" panose="02020603050405020304" pitchFamily="18" charset="0"/>
                <a:cs typeface="Arial" panose="020B0604020202020204" pitchFamily="34" charset="0"/>
              </a:rPr>
              <a:t>vox</a:t>
            </a:r>
            <a:r>
              <a:rPr lang="en-US" sz="2400" i="1" dirty="0">
                <a:solidFill>
                  <a:srgbClr val="FFFF00"/>
                </a:solidFill>
                <a:ea typeface="Times New Roman" panose="02020603050405020304" pitchFamily="18" charset="0"/>
                <a:cs typeface="Arial" panose="020B0604020202020204" pitchFamily="34" charset="0"/>
              </a:rPr>
              <a:t> mea </a:t>
            </a:r>
            <a:r>
              <a:rPr lang="en-US" sz="2400" i="1" dirty="0" err="1">
                <a:solidFill>
                  <a:srgbClr val="FFFF00"/>
                </a:solidFill>
                <a:ea typeface="Times New Roman" panose="02020603050405020304" pitchFamily="18" charset="0"/>
                <a:cs typeface="Arial" panose="020B0604020202020204" pitchFamily="34" charset="0"/>
              </a:rPr>
              <a:t>facta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tua</a:t>
            </a:r>
            <a:r>
              <a:rPr lang="en-US" sz="2400" i="1" dirty="0">
                <a:solidFill>
                  <a:srgbClr val="FFFF00"/>
                </a:solidFill>
                <a:ea typeface="Times New Roman" panose="02020603050405020304" pitchFamily="18" charset="0"/>
                <a:cs typeface="Arial" panose="020B0604020202020204" pitchFamily="34" charset="0"/>
              </a:rPr>
              <a:t> est. </a:t>
            </a:r>
            <a:r>
              <a:rPr lang="en-US" sz="2400" i="1" dirty="0" err="1">
                <a:solidFill>
                  <a:srgbClr val="FFFF00"/>
                </a:solidFill>
                <a:ea typeface="Times New Roman" panose="02020603050405020304" pitchFamily="18" charset="0"/>
                <a:cs typeface="Arial" panose="020B0604020202020204" pitchFamily="34" charset="0"/>
              </a:rPr>
              <a:t>Utinam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promissa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liceret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non dare; </a:t>
            </a:r>
            <a:r>
              <a:rPr lang="en-US" sz="2400" i="1" dirty="0" err="1">
                <a:solidFill>
                  <a:srgbClr val="FFFF00"/>
                </a:solidFill>
                <a:ea typeface="Times New Roman" panose="02020603050405020304" pitchFamily="18" charset="0"/>
                <a:cs typeface="Arial" panose="020B0604020202020204" pitchFamily="34" charset="0"/>
              </a:rPr>
              <a:t>confiteor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solum</a:t>
            </a:r>
            <a:r>
              <a:rPr lang="en-US" sz="2400" i="1" dirty="0">
                <a:solidFill>
                  <a:srgbClr val="FFFF00"/>
                </a:solidFill>
                <a:ea typeface="Times New Roman" panose="02020603050405020304" pitchFamily="18" charset="0"/>
                <a:cs typeface="Arial" panose="020B0604020202020204" pitchFamily="34" charset="0"/>
              </a:rPr>
              <a:t> hoc </a:t>
            </a:r>
            <a:r>
              <a:rPr lang="en-US" sz="2400" i="1" dirty="0" err="1">
                <a:solidFill>
                  <a:srgbClr val="FFFF00"/>
                </a:solidFill>
                <a:ea typeface="Times New Roman" panose="02020603050405020304" pitchFamily="18" charset="0"/>
                <a:cs typeface="Arial" panose="020B0604020202020204" pitchFamily="34" charset="0"/>
              </a:rPr>
              <a:t>tibi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nate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negarem</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4" y="4061745"/>
            <a:ext cx="11825418"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Spijt </a:t>
            </a:r>
            <a:r>
              <a:rPr lang="nl-NL" sz="2400" dirty="0">
                <a:solidFill>
                  <a:srgbClr val="00B0F0"/>
                </a:solidFill>
                <a:ea typeface="Calibri" panose="020F0502020204030204" pitchFamily="34" charset="0"/>
                <a:cs typeface="Times New Roman" panose="02020603050405020304" pitchFamily="18" charset="0"/>
              </a:rPr>
              <a:t>dat hij gezworen had, had de vader, die, terwijl hij driemaal en viermaal</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zijn stralende hoofd schudde, sprak: "Onbezonnen</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is mijn uitspraak geworden door de jouwe. Och was het maar mogelijk beloftes</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niet te geven; ik geef het toe, alleen dit zou ik jou, zoon, weigeren.</a:t>
            </a:r>
            <a:endParaRPr lang="en-US" sz="2400" dirty="0">
              <a:solidFill>
                <a:srgbClr val="00B0F0"/>
              </a:solidFill>
              <a:effectLst/>
              <a:ea typeface="Calibri" panose="020F0502020204030204" pitchFamily="34" charset="0"/>
              <a:cs typeface="Times New Roman" panose="02020603050405020304" pitchFamily="18" charset="0"/>
            </a:endParaRPr>
          </a:p>
        </p:txBody>
      </p:sp>
      <p:pic>
        <p:nvPicPr>
          <p:cNvPr id="9" name="Afbeelding 8"/>
          <p:cNvPicPr>
            <a:picLocks noChangeAspect="1"/>
          </p:cNvPicPr>
          <p:nvPr/>
        </p:nvPicPr>
        <p:blipFill rotWithShape="1">
          <a:blip r:embed="rId3"/>
          <a:srcRect l="20489" r="19028"/>
          <a:stretch/>
        </p:blipFill>
        <p:spPr>
          <a:xfrm>
            <a:off x="7068064" y="1040511"/>
            <a:ext cx="2513150" cy="2386429"/>
          </a:xfrm>
          <a:prstGeom prst="rect">
            <a:avLst/>
          </a:prstGeom>
        </p:spPr>
      </p:pic>
      <p:sp>
        <p:nvSpPr>
          <p:cNvPr id="7" name="Tekstvak 6"/>
          <p:cNvSpPr txBox="1"/>
          <p:nvPr/>
        </p:nvSpPr>
        <p:spPr>
          <a:xfrm>
            <a:off x="7068064" y="3600080"/>
            <a:ext cx="2613890" cy="461665"/>
          </a:xfrm>
          <a:prstGeom prst="rect">
            <a:avLst/>
          </a:prstGeom>
          <a:noFill/>
        </p:spPr>
        <p:txBody>
          <a:bodyPr wrap="square" rtlCol="0">
            <a:spAutoFit/>
          </a:bodyPr>
          <a:lstStyle/>
          <a:p>
            <a:r>
              <a:rPr lang="nl-NL" sz="2400" dirty="0" smtClean="0">
                <a:solidFill>
                  <a:schemeClr val="bg1"/>
                </a:solidFill>
              </a:rPr>
              <a:t>Stom! Stom! Stom!</a:t>
            </a:r>
            <a:endParaRPr lang="en-US" dirty="0">
              <a:solidFill>
                <a:schemeClr val="bg1"/>
              </a:solidFill>
            </a:endParaRPr>
          </a:p>
        </p:txBody>
      </p:sp>
    </p:spTree>
    <p:extLst>
      <p:ext uri="{BB962C8B-B14F-4D97-AF65-F5344CB8AC3E}">
        <p14:creationId xmlns:p14="http://schemas.microsoft.com/office/powerpoint/2010/main" val="4712060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6606" cy="2308324"/>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Dissuadere</a:t>
            </a:r>
            <a:r>
              <a:rPr lang="en-US" sz="2400" i="1" dirty="0">
                <a:solidFill>
                  <a:srgbClr val="FFFF00"/>
                </a:solidFill>
                <a:ea typeface="Times New Roman" panose="02020603050405020304" pitchFamily="18" charset="0"/>
                <a:cs typeface="Arial" panose="020B0604020202020204" pitchFamily="34" charset="0"/>
              </a:rPr>
              <a:t> licet. Non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voluntas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magna </a:t>
            </a:r>
            <a:r>
              <a:rPr lang="en-US" sz="2400" i="1" dirty="0" err="1">
                <a:solidFill>
                  <a:srgbClr val="FFFF00"/>
                </a:solidFill>
                <a:ea typeface="Times New Roman" panose="02020603050405020304" pitchFamily="18" charset="0"/>
                <a:cs typeface="Arial" panose="020B0604020202020204" pitchFamily="34" charset="0"/>
              </a:rPr>
              <a:t>petis</a:t>
            </a:r>
            <a:r>
              <a:rPr lang="en-US" sz="2400" i="1" dirty="0">
                <a:solidFill>
                  <a:srgbClr val="FFFF00"/>
                </a:solidFill>
                <a:ea typeface="Times New Roman" panose="02020603050405020304" pitchFamily="18" charset="0"/>
                <a:cs typeface="Arial" panose="020B0604020202020204" pitchFamily="34" charset="0"/>
              </a:rPr>
              <a:t>, Phaethon, et quae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viribus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istis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munera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conveniant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tam </a:t>
            </a:r>
            <a:r>
              <a:rPr lang="en-US" sz="2400" i="1" dirty="0" err="1">
                <a:solidFill>
                  <a:srgbClr val="FFFF00"/>
                </a:solidFill>
                <a:ea typeface="Times New Roman" panose="02020603050405020304" pitchFamily="18" charset="0"/>
                <a:cs typeface="Arial" panose="020B0604020202020204" pitchFamily="34" charset="0"/>
              </a:rPr>
              <a:t>puerilibus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annis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Sors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mortalis</a:t>
            </a:r>
            <a:r>
              <a:rPr lang="en-US" sz="2400" i="1" dirty="0">
                <a:solidFill>
                  <a:srgbClr val="FFFF00"/>
                </a:solidFill>
                <a:ea typeface="Times New Roman" panose="02020603050405020304" pitchFamily="18" charset="0"/>
                <a:cs typeface="Arial" panose="020B0604020202020204" pitchFamily="34" charset="0"/>
              </a:rPr>
              <a:t>; non </a:t>
            </a:r>
            <a:r>
              <a:rPr lang="en-US" sz="2400" i="1" dirty="0" err="1">
                <a:solidFill>
                  <a:srgbClr val="FFFF00"/>
                </a:solidFill>
                <a:ea typeface="Times New Roman" panose="02020603050405020304" pitchFamily="18" charset="0"/>
                <a:cs typeface="Arial" panose="020B0604020202020204" pitchFamily="34" charset="0"/>
              </a:rPr>
              <a:t>est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mortale</a:t>
            </a:r>
            <a:r>
              <a:rPr lang="en-US" sz="2400" i="1" dirty="0">
                <a:solidFill>
                  <a:srgbClr val="FFFF00"/>
                </a:solidFill>
                <a:ea typeface="Times New Roman" panose="02020603050405020304" pitchFamily="18" charset="0"/>
                <a:cs typeface="Arial" panose="020B0604020202020204" pitchFamily="34" charset="0"/>
              </a:rPr>
              <a:t>, quod </a:t>
            </a:r>
            <a:r>
              <a:rPr lang="en-US" sz="2400" i="1" dirty="0" err="1">
                <a:solidFill>
                  <a:srgbClr val="FFFF00"/>
                </a:solidFill>
                <a:ea typeface="Times New Roman" panose="02020603050405020304" pitchFamily="18" charset="0"/>
                <a:cs typeface="Arial" panose="020B0604020202020204" pitchFamily="34" charset="0"/>
              </a:rPr>
              <a:t>optas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5" y="3912418"/>
            <a:ext cx="11866606"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Het </a:t>
            </a:r>
            <a:r>
              <a:rPr lang="nl-NL" sz="2400" dirty="0">
                <a:solidFill>
                  <a:srgbClr val="00B0F0"/>
                </a:solidFill>
                <a:ea typeface="Calibri" panose="020F0502020204030204" pitchFamily="34" charset="0"/>
                <a:cs typeface="Times New Roman" panose="02020603050405020304" pitchFamily="18" charset="0"/>
              </a:rPr>
              <a:t>je te ontraden is mogelijk. Niet is jouw </a:t>
            </a:r>
            <a:r>
              <a:rPr lang="nl-NL" sz="2400" dirty="0" smtClean="0">
                <a:solidFill>
                  <a:srgbClr val="00B0F0"/>
                </a:solidFill>
                <a:ea typeface="Calibri" panose="020F0502020204030204" pitchFamily="34" charset="0"/>
                <a:cs typeface="Times New Roman" panose="02020603050405020304" pitchFamily="18" charset="0"/>
              </a:rPr>
              <a:t>wens veilig;</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jij </a:t>
            </a:r>
            <a:r>
              <a:rPr lang="nl-NL" sz="2400" dirty="0">
                <a:solidFill>
                  <a:srgbClr val="00B0F0"/>
                </a:solidFill>
                <a:ea typeface="Calibri" panose="020F0502020204030204" pitchFamily="34" charset="0"/>
                <a:cs typeface="Times New Roman" panose="02020603050405020304" pitchFamily="18" charset="0"/>
              </a:rPr>
              <a:t>vraagt, </a:t>
            </a:r>
            <a:r>
              <a:rPr lang="nl-NL" sz="2400" dirty="0" err="1">
                <a:solidFill>
                  <a:srgbClr val="00B0F0"/>
                </a:solidFill>
                <a:ea typeface="Calibri" panose="020F0502020204030204" pitchFamily="34" charset="0"/>
                <a:cs typeface="Times New Roman" panose="02020603050405020304" pitchFamily="18" charset="0"/>
              </a:rPr>
              <a:t>Phaëthon</a:t>
            </a:r>
            <a:r>
              <a:rPr lang="nl-NL" sz="2400" dirty="0">
                <a:solidFill>
                  <a:srgbClr val="00B0F0"/>
                </a:solidFill>
                <a:ea typeface="Calibri" panose="020F0502020204030204" pitchFamily="34" charset="0"/>
                <a:cs typeface="Times New Roman" panose="02020603050405020304" pitchFamily="18" charset="0"/>
              </a:rPr>
              <a:t>, een groot geschenk, en een dat noch past bij die (zwakke) </a:t>
            </a:r>
            <a:r>
              <a:rPr lang="nl-NL" sz="2400" dirty="0" smtClean="0">
                <a:solidFill>
                  <a:srgbClr val="00B0F0"/>
                </a:solidFill>
                <a:ea typeface="Calibri" panose="020F0502020204030204" pitchFamily="34" charset="0"/>
                <a:cs typeface="Times New Roman" panose="02020603050405020304" pitchFamily="18" charset="0"/>
              </a:rPr>
              <a:t>krachten</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noch </a:t>
            </a:r>
            <a:r>
              <a:rPr lang="nl-NL" sz="2400" dirty="0">
                <a:solidFill>
                  <a:srgbClr val="00B0F0"/>
                </a:solidFill>
                <a:ea typeface="Calibri" panose="020F0502020204030204" pitchFamily="34" charset="0"/>
                <a:cs typeface="Times New Roman" panose="02020603050405020304" pitchFamily="18" charset="0"/>
              </a:rPr>
              <a:t>bij je zo jeugdige jaren/bij je zo jeugdige </a:t>
            </a:r>
            <a:r>
              <a:rPr lang="nl-NL" sz="2400" dirty="0" smtClean="0">
                <a:solidFill>
                  <a:srgbClr val="00B0F0"/>
                </a:solidFill>
                <a:ea typeface="Calibri" panose="020F0502020204030204" pitchFamily="34" charset="0"/>
                <a:cs typeface="Times New Roman" panose="02020603050405020304" pitchFamily="18" charset="0"/>
              </a:rPr>
              <a:t>leeftijd.</a:t>
            </a:r>
          </a:p>
          <a:p>
            <a:r>
              <a:rPr lang="nl-NL" sz="2400" dirty="0" smtClean="0">
                <a:solidFill>
                  <a:srgbClr val="00B0F0"/>
                </a:solidFill>
              </a:rPr>
              <a:t>Jouw </a:t>
            </a:r>
            <a:r>
              <a:rPr lang="nl-NL" sz="2400" dirty="0">
                <a:solidFill>
                  <a:srgbClr val="00B0F0"/>
                </a:solidFill>
              </a:rPr>
              <a:t>lot is sterfelijk; niet is passend voor een sterveling, wat jij wenst</a:t>
            </a:r>
            <a:r>
              <a:rPr lang="nl-NL" sz="2400" dirty="0" smtClean="0">
                <a:solidFill>
                  <a:srgbClr val="00B0F0"/>
                </a:solidFill>
              </a:rPr>
              <a:t>.</a:t>
            </a:r>
            <a:endParaRPr lang="en-US" sz="2400" dirty="0">
              <a:solidFill>
                <a:srgbClr val="00B0F0"/>
              </a:solidFill>
            </a:endParaRPr>
          </a:p>
        </p:txBody>
      </p:sp>
      <p:pic>
        <p:nvPicPr>
          <p:cNvPr id="9" name="Afbeelding 8"/>
          <p:cNvPicPr>
            <a:picLocks noChangeAspect="1"/>
          </p:cNvPicPr>
          <p:nvPr/>
        </p:nvPicPr>
        <p:blipFill>
          <a:blip r:embed="rId3">
            <a:extLst>
              <a:ext uri="{BEBA8EAE-BF5A-486C-A8C5-ECC9F3942E4B}">
                <a14:imgProps xmlns:a14="http://schemas.microsoft.com/office/drawing/2010/main">
                  <a14:imgLayer r:embed="rId4">
                    <a14:imgEffect>
                      <a14:backgroundRemoval t="4762" b="96429" l="5042" r="100000"/>
                    </a14:imgEffect>
                  </a14:imgLayer>
                </a14:imgProps>
              </a:ext>
            </a:extLst>
          </a:blip>
          <a:stretch>
            <a:fillRect/>
          </a:stretch>
        </p:blipFill>
        <p:spPr>
          <a:xfrm>
            <a:off x="4115848" y="2728452"/>
            <a:ext cx="1133475" cy="1600200"/>
          </a:xfrm>
          <a:prstGeom prst="rect">
            <a:avLst/>
          </a:prstGeom>
          <a:scene3d>
            <a:camera prst="orthographicFront">
              <a:rot lat="600000" lon="12600000" rev="600000"/>
            </a:camera>
            <a:lightRig rig="threePt" dir="t"/>
          </a:scene3d>
          <a:sp3d extrusionH="63500"/>
        </p:spPr>
      </p:pic>
      <p:pic>
        <p:nvPicPr>
          <p:cNvPr id="10" name="Afbeelding 9"/>
          <p:cNvPicPr>
            <a:picLocks noChangeAspect="1"/>
          </p:cNvPicPr>
          <p:nvPr/>
        </p:nvPicPr>
        <p:blipFill rotWithShape="1">
          <a:blip r:embed="rId5">
            <a:extLst>
              <a:ext uri="{BEBA8EAE-BF5A-486C-A8C5-ECC9F3942E4B}">
                <a14:imgProps xmlns:a14="http://schemas.microsoft.com/office/drawing/2010/main">
                  <a14:imgLayer r:embed="rId6">
                    <a14:imgEffect>
                      <a14:backgroundRemoval t="9871" b="82403" l="52101" r="99160"/>
                    </a14:imgEffect>
                  </a14:imgLayer>
                </a14:imgProps>
              </a:ext>
            </a:extLst>
          </a:blip>
          <a:srcRect l="48913" t="8694" b="16393"/>
          <a:stretch/>
        </p:blipFill>
        <p:spPr>
          <a:xfrm>
            <a:off x="7724544" y="168875"/>
            <a:ext cx="4569399" cy="4373141"/>
          </a:xfrm>
          <a:prstGeom prst="rect">
            <a:avLst/>
          </a:prstGeom>
        </p:spPr>
      </p:pic>
      <p:sp>
        <p:nvSpPr>
          <p:cNvPr id="7" name="Ovale toelichting 6"/>
          <p:cNvSpPr/>
          <p:nvPr/>
        </p:nvSpPr>
        <p:spPr>
          <a:xfrm>
            <a:off x="6151605" y="935961"/>
            <a:ext cx="2001795" cy="1428298"/>
          </a:xfrm>
          <a:prstGeom prst="wedgeEllipseCallout">
            <a:avLst>
              <a:gd name="adj1" fmla="val 93158"/>
              <a:gd name="adj2" fmla="val 57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Ben ik niet een maatje te groot, </a:t>
            </a:r>
            <a:r>
              <a:rPr lang="nl-NL" dirty="0" err="1" smtClean="0"/>
              <a:t>little</a:t>
            </a:r>
            <a:r>
              <a:rPr lang="nl-NL" dirty="0" smtClean="0"/>
              <a:t> </a:t>
            </a:r>
            <a:r>
              <a:rPr lang="nl-NL" dirty="0" err="1" smtClean="0"/>
              <a:t>prick</a:t>
            </a:r>
            <a:r>
              <a:rPr lang="nl-NL" dirty="0" smtClean="0"/>
              <a:t>?</a:t>
            </a:r>
            <a:endParaRPr lang="en-US" dirty="0"/>
          </a:p>
        </p:txBody>
      </p:sp>
      <p:sp>
        <p:nvSpPr>
          <p:cNvPr id="11" name="Wolkvormige toelichting 10"/>
          <p:cNvSpPr/>
          <p:nvPr/>
        </p:nvSpPr>
        <p:spPr>
          <a:xfrm>
            <a:off x="2611395" y="2477199"/>
            <a:ext cx="1573427" cy="949742"/>
          </a:xfrm>
          <a:prstGeom prst="cloudCallout">
            <a:avLst>
              <a:gd name="adj1" fmla="val 59272"/>
              <a:gd name="adj2" fmla="val 17396"/>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Shit!!!</a:t>
            </a:r>
            <a:endParaRPr lang="en-US" sz="2400" dirty="0"/>
          </a:p>
        </p:txBody>
      </p:sp>
      <p:sp>
        <p:nvSpPr>
          <p:cNvPr id="12" name="Ovale toelichting 11"/>
          <p:cNvSpPr/>
          <p:nvPr/>
        </p:nvSpPr>
        <p:spPr>
          <a:xfrm>
            <a:off x="5033319" y="2594918"/>
            <a:ext cx="2825578" cy="1317499"/>
          </a:xfrm>
          <a:prstGeom prst="wedgeEllipseCallout">
            <a:avLst>
              <a:gd name="adj1" fmla="val -57568"/>
              <a:gd name="adj2" fmla="val 13729"/>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dirty="0" smtClean="0"/>
              <a:t>Nou, ik dacht het niet. Geloof ik. </a:t>
            </a:r>
            <a:r>
              <a:rPr lang="nl-NL" dirty="0" err="1" smtClean="0"/>
              <a:t>Ehm</a:t>
            </a:r>
            <a:r>
              <a:rPr lang="nl-NL" dirty="0" smtClean="0"/>
              <a:t>. Meneer Beer…</a:t>
            </a:r>
            <a:endParaRPr lang="en-US" dirty="0"/>
          </a:p>
        </p:txBody>
      </p:sp>
    </p:spTree>
    <p:extLst>
      <p:ext uri="{BB962C8B-B14F-4D97-AF65-F5344CB8AC3E}">
        <p14:creationId xmlns:p14="http://schemas.microsoft.com/office/powerpoint/2010/main" val="10985522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11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Aan welke antieke fout maakt </a:t>
            </a:r>
            <a:r>
              <a:rPr lang="nl-NL" sz="3200" dirty="0" err="1" smtClean="0">
                <a:solidFill>
                  <a:schemeClr val="bg1"/>
                </a:solidFill>
              </a:rPr>
              <a:t>Phaëthon</a:t>
            </a:r>
            <a:r>
              <a:rPr lang="nl-NL" sz="3200" dirty="0" smtClean="0">
                <a:solidFill>
                  <a:schemeClr val="bg1"/>
                </a:solidFill>
              </a:rPr>
              <a:t> zich volgens Sol schuldig?</a:t>
            </a:r>
          </a:p>
          <a:p>
            <a:endParaRPr lang="nl-NL" sz="3200" dirty="0">
              <a:solidFill>
                <a:srgbClr val="92D050"/>
              </a:solidFill>
            </a:endParaRPr>
          </a:p>
          <a:p>
            <a:r>
              <a:rPr lang="nl-NL" sz="3200" dirty="0" smtClean="0">
                <a:solidFill>
                  <a:srgbClr val="92D050"/>
                </a:solidFill>
              </a:rPr>
              <a:t>A	</a:t>
            </a:r>
            <a:r>
              <a:rPr lang="nl-NL" sz="3200" dirty="0">
                <a:solidFill>
                  <a:srgbClr val="92D050"/>
                </a:solidFill>
              </a:rPr>
              <a:t>hij dacht dat hij tot alles in staat was: hybris is </a:t>
            </a:r>
            <a:r>
              <a:rPr lang="nl-NL" sz="3200" dirty="0" smtClean="0">
                <a:solidFill>
                  <a:srgbClr val="92D050"/>
                </a:solidFill>
              </a:rPr>
              <a:t>dat</a:t>
            </a:r>
          </a:p>
          <a:p>
            <a:endParaRPr lang="nl-NL" sz="3200" dirty="0">
              <a:solidFill>
                <a:srgbClr val="92D050"/>
              </a:solidFill>
            </a:endParaRPr>
          </a:p>
          <a:p>
            <a:r>
              <a:rPr lang="nl-NL" sz="3200" dirty="0" smtClean="0">
                <a:solidFill>
                  <a:srgbClr val="92D050"/>
                </a:solidFill>
              </a:rPr>
              <a:t>B	hij wilde net als Orpheus iets onmogelijks: </a:t>
            </a:r>
            <a:r>
              <a:rPr lang="nl-NL" sz="3200" dirty="0" err="1" smtClean="0">
                <a:solidFill>
                  <a:srgbClr val="92D050"/>
                </a:solidFill>
              </a:rPr>
              <a:t>Euridike</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hij </a:t>
            </a:r>
            <a:r>
              <a:rPr lang="nl-NL" sz="3200" dirty="0">
                <a:solidFill>
                  <a:srgbClr val="92D050"/>
                </a:solidFill>
              </a:rPr>
              <a:t>wilde een cadeau hebben, maar was nog niet jarig</a:t>
            </a:r>
          </a:p>
          <a:p>
            <a:endParaRPr lang="nl-NL" sz="3200" dirty="0">
              <a:solidFill>
                <a:srgbClr val="92D050"/>
              </a:solidFill>
            </a:endParaRPr>
          </a:p>
          <a:p>
            <a:r>
              <a:rPr lang="nl-NL" sz="3200" dirty="0" smtClean="0">
                <a:solidFill>
                  <a:srgbClr val="92D050"/>
                </a:solidFill>
              </a:rPr>
              <a:t>D	aan welke fout niet: non </a:t>
            </a:r>
            <a:r>
              <a:rPr lang="nl-NL" sz="3200" dirty="0" err="1" smtClean="0">
                <a:solidFill>
                  <a:srgbClr val="92D050"/>
                </a:solidFill>
              </a:rPr>
              <a:t>omnia</a:t>
            </a:r>
            <a:r>
              <a:rPr lang="nl-NL" sz="3200" dirty="0" smtClean="0">
                <a:solidFill>
                  <a:srgbClr val="92D050"/>
                </a:solidFill>
              </a:rPr>
              <a:t> </a:t>
            </a:r>
            <a:r>
              <a:rPr lang="nl-NL" sz="3200" dirty="0" err="1" smtClean="0">
                <a:solidFill>
                  <a:srgbClr val="92D050"/>
                </a:solidFill>
              </a:rPr>
              <a:t>correcta</a:t>
            </a:r>
            <a:r>
              <a:rPr lang="nl-NL" sz="3200" dirty="0" smtClean="0">
                <a:solidFill>
                  <a:srgbClr val="92D050"/>
                </a:solidFill>
              </a:rPr>
              <a:t> </a:t>
            </a:r>
            <a:r>
              <a:rPr lang="nl-NL" sz="3200" dirty="0" err="1" smtClean="0">
                <a:solidFill>
                  <a:srgbClr val="92D050"/>
                </a:solidFill>
              </a:rPr>
              <a:t>fecit</a:t>
            </a:r>
            <a:endParaRPr lang="nl-NL" sz="3200" dirty="0" smtClean="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6836932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59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308324"/>
          </a:xfrm>
          <a:prstGeom prst="rect">
            <a:avLst/>
          </a:prstGeom>
        </p:spPr>
        <p:txBody>
          <a:bodyPr wrap="square">
            <a:spAutoFit/>
          </a:bodyPr>
          <a:lstStyle/>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Plus </a:t>
            </a:r>
            <a:r>
              <a:rPr lang="en-US" sz="2400" i="1" dirty="0" err="1">
                <a:solidFill>
                  <a:srgbClr val="FFFF00"/>
                </a:solidFill>
                <a:ea typeface="Times New Roman" panose="02020603050405020304" pitchFamily="18" charset="0"/>
                <a:cs typeface="Arial" panose="020B0604020202020204" pitchFamily="34" charset="0"/>
              </a:rPr>
              <a:t>etiam</a:t>
            </a:r>
            <a:r>
              <a:rPr lang="en-US" sz="2400" i="1" dirty="0">
                <a:solidFill>
                  <a:srgbClr val="FFFF00"/>
                </a:solidFill>
                <a:ea typeface="Times New Roman" panose="02020603050405020304" pitchFamily="18" charset="0"/>
                <a:cs typeface="Arial" panose="020B0604020202020204" pitchFamily="34" charset="0"/>
              </a:rPr>
              <a:t> quam quod </a:t>
            </a:r>
            <a:r>
              <a:rPr lang="en-US" sz="2400" i="1" dirty="0" err="1">
                <a:solidFill>
                  <a:srgbClr val="FFFF00"/>
                </a:solidFill>
                <a:ea typeface="Times New Roman" panose="02020603050405020304" pitchFamily="18" charset="0"/>
                <a:cs typeface="Arial" panose="020B0604020202020204" pitchFamily="34" charset="0"/>
              </a:rPr>
              <a:t>superis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contingere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fas</a:t>
            </a:r>
            <a:r>
              <a:rPr lang="en-US" sz="2400" i="1" dirty="0">
                <a:solidFill>
                  <a:srgbClr val="FFFF00"/>
                </a:solidFill>
                <a:ea typeface="Times New Roman" panose="02020603050405020304" pitchFamily="18" charset="0"/>
                <a:cs typeface="Arial" panose="020B0604020202020204" pitchFamily="34" charset="0"/>
              </a:rPr>
              <a:t> sit,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nescius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adfectas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placeat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sibi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quisque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licebit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non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ignifero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quisquam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consistere</a:t>
            </a:r>
            <a:r>
              <a:rPr lang="en-US" sz="2400" i="1" dirty="0">
                <a:solidFill>
                  <a:srgbClr val="FFFF00"/>
                </a:solidFill>
                <a:ea typeface="Times New Roman" panose="02020603050405020304" pitchFamily="18" charset="0"/>
                <a:cs typeface="Arial" panose="020B0604020202020204" pitchFamily="34" charset="0"/>
              </a:rPr>
              <a:t> in axe</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me valet </a:t>
            </a:r>
            <a:r>
              <a:rPr lang="en-US" sz="2400" i="1" dirty="0" err="1">
                <a:solidFill>
                  <a:srgbClr val="FFFF00"/>
                </a:solidFill>
                <a:ea typeface="Times New Roman" panose="02020603050405020304" pitchFamily="18" charset="0"/>
                <a:cs typeface="Arial" panose="020B0604020202020204" pitchFamily="34" charset="0"/>
              </a:rPr>
              <a:t>excepto</a:t>
            </a:r>
            <a:r>
              <a:rPr lang="en-US" sz="2400" i="1" dirty="0">
                <a:solidFill>
                  <a:srgbClr val="FFFF00"/>
                </a:solidFill>
                <a:ea typeface="Times New Roman" panose="02020603050405020304" pitchFamily="18" charset="0"/>
                <a:cs typeface="Arial" panose="020B0604020202020204" pitchFamily="34" charset="0"/>
              </a:rPr>
              <a:t>.</a:t>
            </a:r>
            <a:r>
              <a:rPr lang="en-US" sz="2400" i="1" dirty="0">
                <a:solidFill>
                  <a:schemeClr val="accent4">
                    <a:lumMod val="40000"/>
                    <a:lumOff val="60000"/>
                  </a:schemeClr>
                </a:solidFill>
                <a:ea typeface="Times New Roman" panose="02020603050405020304" pitchFamily="18" charset="0"/>
                <a:cs typeface="Arial" panose="020B0604020202020204" pitchFamily="34" charset="0"/>
              </a:rPr>
              <a:t> </a:t>
            </a:r>
            <a:endParaRPr lang="en-US" sz="2400" i="1" dirty="0">
              <a:solidFill>
                <a:schemeClr val="accent4">
                  <a:lumMod val="40000"/>
                  <a:lumOff val="60000"/>
                </a:schemeClr>
              </a:solidFill>
            </a:endParaRPr>
          </a:p>
        </p:txBody>
      </p:sp>
      <p:sp>
        <p:nvSpPr>
          <p:cNvPr id="3" name="Rechthoek 2"/>
          <p:cNvSpPr/>
          <p:nvPr/>
        </p:nvSpPr>
        <p:spPr>
          <a:xfrm>
            <a:off x="168873" y="4652111"/>
            <a:ext cx="11833655" cy="1697901"/>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ea typeface="Calibri" panose="020F0502020204030204" pitchFamily="34" charset="0"/>
                <a:cs typeface="Times New Roman" panose="02020603050405020304" pitchFamily="18" charset="0"/>
              </a:rPr>
              <a:t>Zelfs </a:t>
            </a:r>
            <a:r>
              <a:rPr lang="nl-NL" sz="2400" dirty="0">
                <a:solidFill>
                  <a:srgbClr val="FF33CC"/>
                </a:solidFill>
                <a:ea typeface="Calibri" panose="020F0502020204030204" pitchFamily="34" charset="0"/>
                <a:cs typeface="Times New Roman" panose="02020603050405020304" pitchFamily="18" charset="0"/>
              </a:rPr>
              <a:t>meer dan wat geoorloofd is aan de hemelgoden ten deel te vallen</a:t>
            </a:r>
            <a:r>
              <a:rPr lang="nl-NL" sz="2400" dirty="0" smtClean="0">
                <a:solidFill>
                  <a:srgbClr val="FF33CC"/>
                </a:solidFill>
                <a:ea typeface="Calibri" panose="020F0502020204030204" pitchFamily="34" charset="0"/>
                <a:cs typeface="Times New Roman" panose="02020603050405020304" pitchFamily="18" charset="0"/>
              </a:rPr>
              <a:t>, probeer </a:t>
            </a:r>
            <a:r>
              <a:rPr lang="nl-NL" sz="2400" dirty="0">
                <a:solidFill>
                  <a:srgbClr val="FF33CC"/>
                </a:solidFill>
                <a:ea typeface="Calibri" panose="020F0502020204030204" pitchFamily="34" charset="0"/>
                <a:cs typeface="Times New Roman" panose="02020603050405020304" pitchFamily="18" charset="0"/>
              </a:rPr>
              <a:t>jij, onwetend, te verkrijgen; hoezeer ook ieder met zichzelf ingenomen is</a:t>
            </a:r>
            <a:r>
              <a:rPr lang="nl-NL" sz="2400" dirty="0" smtClean="0">
                <a:solidFill>
                  <a:srgbClr val="FF33CC"/>
                </a:solidFill>
                <a:ea typeface="Calibri" panose="020F0502020204030204" pitchFamily="34" charset="0"/>
                <a:cs typeface="Times New Roman" panose="02020603050405020304" pitchFamily="18" charset="0"/>
              </a:rPr>
              <a:t>, toch </a:t>
            </a:r>
            <a:r>
              <a:rPr lang="nl-NL" sz="2400" dirty="0">
                <a:solidFill>
                  <a:srgbClr val="FF33CC"/>
                </a:solidFill>
                <a:ea typeface="Calibri" panose="020F0502020204030204" pitchFamily="34" charset="0"/>
                <a:cs typeface="Times New Roman" panose="02020603050405020304" pitchFamily="18" charset="0"/>
              </a:rPr>
              <a:t>is niemand in staat te gaan staan op mijn vurige </a:t>
            </a:r>
            <a:r>
              <a:rPr lang="nl-NL" sz="2400" dirty="0" smtClean="0">
                <a:solidFill>
                  <a:srgbClr val="FF33CC"/>
                </a:solidFill>
                <a:ea typeface="Calibri" panose="020F0502020204030204" pitchFamily="34" charset="0"/>
                <a:cs typeface="Times New Roman" panose="02020603050405020304" pitchFamily="18" charset="0"/>
              </a:rPr>
              <a:t>wagen behalve </a:t>
            </a:r>
            <a:r>
              <a:rPr lang="nl-NL" sz="2400" dirty="0">
                <a:solidFill>
                  <a:srgbClr val="FF33CC"/>
                </a:solidFill>
                <a:ea typeface="Calibri" panose="020F0502020204030204" pitchFamily="34" charset="0"/>
                <a:cs typeface="Times New Roman" panose="02020603050405020304" pitchFamily="18" charset="0"/>
              </a:rPr>
              <a:t>ik. </a:t>
            </a:r>
            <a:endParaRPr lang="en-US" sz="2400" dirty="0">
              <a:solidFill>
                <a:srgbClr val="FF33CC"/>
              </a:solidFill>
            </a:endParaRPr>
          </a:p>
        </p:txBody>
      </p:sp>
      <p:pic>
        <p:nvPicPr>
          <p:cNvPr id="2050" name="Picture 2" descr="http://static3.volkskrant.nl/static/photo/2011/6/10/3/20110909121543/media_xl_93771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0" b="89773" l="1709" r="99145"/>
                    </a14:imgEffect>
                  </a14:imgLayer>
                </a14:imgProps>
              </a:ext>
              <a:ext uri="{28A0092B-C50C-407E-A947-70E740481C1C}">
                <a14:useLocalDpi xmlns:a14="http://schemas.microsoft.com/office/drawing/2010/main" val="0"/>
              </a:ext>
            </a:extLst>
          </a:blip>
          <a:srcRect t="11489" b="44612"/>
          <a:stretch/>
        </p:blipFill>
        <p:spPr bwMode="auto">
          <a:xfrm>
            <a:off x="5468981" y="3455235"/>
            <a:ext cx="4457700" cy="11038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rotWithShape="1">
          <a:blip r:embed="rId5">
            <a:extLst>
              <a:ext uri="{BEBA8EAE-BF5A-486C-A8C5-ECC9F3942E4B}">
                <a14:imgProps xmlns:a14="http://schemas.microsoft.com/office/drawing/2010/main">
                  <a14:imgLayer r:embed="rId6">
                    <a14:imgEffect>
                      <a14:backgroundRemoval t="9804" b="95098" l="9936" r="89744"/>
                    </a14:imgEffect>
                  </a14:imgLayer>
                </a14:imgProps>
              </a:ext>
            </a:extLst>
          </a:blip>
          <a:srcRect l="16459" t="20694" r="19785" b="25676"/>
          <a:stretch/>
        </p:blipFill>
        <p:spPr>
          <a:xfrm>
            <a:off x="7176789" y="1037966"/>
            <a:ext cx="1894702" cy="2084173"/>
          </a:xfrm>
          <a:prstGeom prst="rect">
            <a:avLst/>
          </a:prstGeom>
        </p:spPr>
      </p:pic>
      <p:sp>
        <p:nvSpPr>
          <p:cNvPr id="9" name="Tekstvak 8"/>
          <p:cNvSpPr txBox="1"/>
          <p:nvPr/>
        </p:nvSpPr>
        <p:spPr>
          <a:xfrm>
            <a:off x="9104645" y="1191491"/>
            <a:ext cx="822036" cy="461665"/>
          </a:xfrm>
          <a:prstGeom prst="rect">
            <a:avLst/>
          </a:prstGeom>
          <a:noFill/>
        </p:spPr>
        <p:txBody>
          <a:bodyPr wrap="square" rtlCol="0">
            <a:spAutoFit/>
          </a:bodyPr>
          <a:lstStyle/>
          <a:p>
            <a:r>
              <a:rPr lang="nl-NL" sz="2400" dirty="0" smtClean="0">
                <a:solidFill>
                  <a:schemeClr val="bg1"/>
                </a:solidFill>
              </a:rPr>
              <a:t>Sol?</a:t>
            </a:r>
            <a:endParaRPr lang="en-US" dirty="0">
              <a:solidFill>
                <a:schemeClr val="bg1"/>
              </a:solidFill>
            </a:endParaRPr>
          </a:p>
        </p:txBody>
      </p:sp>
      <p:sp>
        <p:nvSpPr>
          <p:cNvPr id="10" name="Tekstvak 9"/>
          <p:cNvSpPr txBox="1"/>
          <p:nvPr/>
        </p:nvSpPr>
        <p:spPr>
          <a:xfrm>
            <a:off x="3570977" y="3809775"/>
            <a:ext cx="2189018" cy="461665"/>
          </a:xfrm>
          <a:prstGeom prst="rect">
            <a:avLst/>
          </a:prstGeom>
          <a:noFill/>
        </p:spPr>
        <p:txBody>
          <a:bodyPr wrap="square" rtlCol="0">
            <a:spAutoFit/>
          </a:bodyPr>
          <a:lstStyle/>
          <a:p>
            <a:r>
              <a:rPr lang="nl-NL" sz="2400" dirty="0" smtClean="0">
                <a:solidFill>
                  <a:schemeClr val="bg1"/>
                </a:solidFill>
              </a:rPr>
              <a:t>zonnewagen?</a:t>
            </a:r>
            <a:endParaRPr lang="en-US" dirty="0">
              <a:solidFill>
                <a:schemeClr val="bg1"/>
              </a:solidFill>
            </a:endParaRPr>
          </a:p>
        </p:txBody>
      </p:sp>
    </p:spTree>
    <p:extLst>
      <p:ext uri="{BB962C8B-B14F-4D97-AF65-F5344CB8AC3E}">
        <p14:creationId xmlns:p14="http://schemas.microsoft.com/office/powerpoint/2010/main" val="2392854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iggende oorkonde 1"/>
          <p:cNvSpPr/>
          <p:nvPr/>
        </p:nvSpPr>
        <p:spPr>
          <a:xfrm>
            <a:off x="249382" y="337750"/>
            <a:ext cx="11599717" cy="623750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smtClean="0"/>
              <a:t>Fietsen hoeven niet per se buiten te staan: ik heb zelf een sleutel van het hek, dus je kunt er gewoon uit STRAKS (en je fiets ook), ook al dreigt Roel dat hij alles afsluit! Geen paniek dus….</a:t>
            </a:r>
            <a:endParaRPr lang="en-US" sz="4000" dirty="0"/>
          </a:p>
        </p:txBody>
      </p:sp>
    </p:spTree>
    <p:extLst>
      <p:ext uri="{BB962C8B-B14F-4D97-AF65-F5344CB8AC3E}">
        <p14:creationId xmlns:p14="http://schemas.microsoft.com/office/powerpoint/2010/main" val="28570319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754326"/>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i="1" dirty="0" err="1" smtClean="0">
                <a:solidFill>
                  <a:srgbClr val="FFFF00"/>
                </a:solidFill>
                <a:ea typeface="Times New Roman" panose="02020603050405020304" pitchFamily="18" charset="0"/>
                <a:cs typeface="Arial" panose="020B0604020202020204" pitchFamily="34" charset="0"/>
              </a:rPr>
              <a:t>Vasti</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smtClean="0">
                <a:solidFill>
                  <a:srgbClr val="FFFF00"/>
                </a:solidFill>
                <a:ea typeface="Times New Roman" panose="02020603050405020304" pitchFamily="18" charset="0"/>
                <a:cs typeface="Arial" panose="020B0604020202020204" pitchFamily="34" charset="0"/>
              </a:rPr>
              <a:t>quoque</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a:solidFill>
                  <a:srgbClr val="FFFF00"/>
                </a:solidFill>
                <a:ea typeface="Times New Roman" panose="02020603050405020304" pitchFamily="18" charset="0"/>
                <a:cs typeface="Arial" panose="020B0604020202020204" pitchFamily="34" charset="0"/>
              </a:rPr>
              <a:t>rector </a:t>
            </a:r>
            <a:r>
              <a:rPr lang="en-US" sz="2400" i="1" dirty="0" err="1">
                <a:solidFill>
                  <a:srgbClr val="FFFF00"/>
                </a:solidFill>
                <a:ea typeface="Times New Roman" panose="02020603050405020304" pitchFamily="18" charset="0"/>
                <a:cs typeface="Arial" panose="020B0604020202020204" pitchFamily="34" charset="0"/>
              </a:rPr>
              <a:t>Olympi</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qui </a:t>
            </a:r>
            <a:r>
              <a:rPr lang="en-US" sz="2400" i="1" dirty="0" err="1">
                <a:solidFill>
                  <a:srgbClr val="FFFF00"/>
                </a:solidFill>
                <a:ea typeface="Times New Roman" panose="02020603050405020304" pitchFamily="18" charset="0"/>
                <a:cs typeface="Arial" panose="020B0604020202020204" pitchFamily="34" charset="0"/>
              </a:rPr>
              <a:t>fera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terribili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iaculatur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fulmina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dextra</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non </a:t>
            </a:r>
            <a:r>
              <a:rPr lang="en-US" sz="2400" i="1" dirty="0" err="1">
                <a:solidFill>
                  <a:srgbClr val="FFFF00"/>
                </a:solidFill>
                <a:ea typeface="Times New Roman" panose="02020603050405020304" pitchFamily="18" charset="0"/>
                <a:cs typeface="Arial" panose="020B0604020202020204" pitchFamily="34" charset="0"/>
              </a:rPr>
              <a:t>agit</a:t>
            </a:r>
            <a:r>
              <a:rPr lang="en-US" sz="2400" i="1" dirty="0">
                <a:solidFill>
                  <a:srgbClr val="FFFF00"/>
                </a:solidFill>
                <a:ea typeface="Times New Roman" panose="02020603050405020304" pitchFamily="18" charset="0"/>
                <a:cs typeface="Arial" panose="020B0604020202020204" pitchFamily="34" charset="0"/>
              </a:rPr>
              <a:t> hos </a:t>
            </a:r>
            <a:r>
              <a:rPr lang="en-US" sz="2400" i="1" dirty="0" err="1">
                <a:solidFill>
                  <a:srgbClr val="FFFF00"/>
                </a:solidFill>
                <a:ea typeface="Times New Roman" panose="02020603050405020304" pitchFamily="18" charset="0"/>
                <a:cs typeface="Arial" panose="020B0604020202020204" pitchFamily="34" charset="0"/>
              </a:rPr>
              <a:t>currus</a:t>
            </a:r>
            <a:r>
              <a:rPr lang="en-US" sz="2400" i="1" dirty="0">
                <a:solidFill>
                  <a:srgbClr val="FFFF00"/>
                </a:solidFill>
                <a:ea typeface="Times New Roman" panose="02020603050405020304" pitchFamily="18" charset="0"/>
                <a:cs typeface="Arial" panose="020B0604020202020204" pitchFamily="34" charset="0"/>
              </a:rPr>
              <a:t>; et quid </a:t>
            </a:r>
            <a:r>
              <a:rPr lang="en-US" sz="2400" i="1" dirty="0" err="1">
                <a:solidFill>
                  <a:srgbClr val="FFFF00"/>
                </a:solidFill>
                <a:ea typeface="Times New Roman" panose="02020603050405020304" pitchFamily="18" charset="0"/>
                <a:cs typeface="Arial" panose="020B0604020202020204" pitchFamily="34" charset="0"/>
              </a:rPr>
              <a:t>Iove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maius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habemus</a:t>
            </a:r>
            <a:r>
              <a:rPr lang="en-US" sz="2400" i="1" dirty="0" smtClean="0">
                <a:solidFill>
                  <a:srgbClr val="FFFF00"/>
                </a:solidFill>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cs typeface="Arial" panose="020B0604020202020204" pitchFamily="34" charset="0"/>
              </a:rPr>
              <a:t>’</a:t>
            </a:r>
            <a:endParaRPr lang="en-US" sz="2400" dirty="0">
              <a:solidFill>
                <a:schemeClr val="bg1"/>
              </a:solidFill>
            </a:endParaRPr>
          </a:p>
        </p:txBody>
      </p:sp>
      <p:sp>
        <p:nvSpPr>
          <p:cNvPr id="3" name="Rechthoek 2"/>
          <p:cNvSpPr/>
          <p:nvPr/>
        </p:nvSpPr>
        <p:spPr>
          <a:xfrm>
            <a:off x="168873" y="4416868"/>
            <a:ext cx="11841893" cy="2015936"/>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ea typeface="Calibri" panose="020F0502020204030204" pitchFamily="34" charset="0"/>
                <a:cs typeface="Times New Roman" panose="02020603050405020304" pitchFamily="18" charset="0"/>
              </a:rPr>
              <a:t>			Ook </a:t>
            </a:r>
            <a:r>
              <a:rPr lang="nl-NL" sz="2400" dirty="0">
                <a:solidFill>
                  <a:srgbClr val="00B0F0"/>
                </a:solidFill>
                <a:ea typeface="Calibri" panose="020F0502020204030204" pitchFamily="34" charset="0"/>
                <a:cs typeface="Times New Roman" panose="02020603050405020304" pitchFamily="18" charset="0"/>
              </a:rPr>
              <a:t>de bestuurder van de uitgestrekte Olympus,</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die woeste bliksems slingert met zijn geduchte rechterhand,</a:t>
            </a:r>
            <a:endParaRPr lang="en-US" sz="2400" dirty="0">
              <a:solidFill>
                <a:srgbClr val="00B0F0"/>
              </a:solidFill>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ea typeface="Calibri" panose="020F0502020204030204" pitchFamily="34" charset="0"/>
                <a:cs typeface="Times New Roman" panose="02020603050405020304" pitchFamily="18" charset="0"/>
              </a:rPr>
              <a:t>bestuurt deze wagen niet; en wat beschouwen wij als groter/machtiger dan Jupiter</a:t>
            </a:r>
            <a:r>
              <a:rPr lang="nl-NL" sz="2400" dirty="0" smtClean="0">
                <a:solidFill>
                  <a:srgbClr val="00B0F0"/>
                </a:solidFill>
                <a:ea typeface="Calibri" panose="020F0502020204030204" pitchFamily="34" charset="0"/>
                <a:cs typeface="Times New Roman" panose="02020603050405020304" pitchFamily="18" charset="0"/>
              </a:rPr>
              <a:t>?”</a:t>
            </a:r>
            <a:endParaRPr lang="en-US" sz="2400" dirty="0">
              <a:solidFill>
                <a:srgbClr val="00B0F0"/>
              </a:solidFill>
            </a:endParaRPr>
          </a:p>
        </p:txBody>
      </p:sp>
      <p:pic>
        <p:nvPicPr>
          <p:cNvPr id="1026" name="Picture 2" descr="http://www.outoftheblue.nl/goden/pltjs/goden80/ze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660" y="643084"/>
            <a:ext cx="2410886" cy="452041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4">
            <a:extLst>
              <a:ext uri="{BEBA8EAE-BF5A-486C-A8C5-ECC9F3942E4B}">
                <a14:imgProps xmlns:a14="http://schemas.microsoft.com/office/drawing/2010/main">
                  <a14:imgLayer r:embed="rId5">
                    <a14:imgEffect>
                      <a14:backgroundRemoval t="426" b="99149" l="3429" r="98286"/>
                    </a14:imgEffect>
                  </a14:imgLayer>
                </a14:imgProps>
              </a:ext>
            </a:extLst>
          </a:blip>
          <a:stretch>
            <a:fillRect/>
          </a:stretch>
        </p:blipFill>
        <p:spPr>
          <a:xfrm>
            <a:off x="337751" y="1806815"/>
            <a:ext cx="2243219" cy="3012322"/>
          </a:xfrm>
          <a:prstGeom prst="rect">
            <a:avLst/>
          </a:prstGeom>
        </p:spPr>
      </p:pic>
      <p:sp>
        <p:nvSpPr>
          <p:cNvPr id="9" name="Tekstvak 8"/>
          <p:cNvSpPr txBox="1"/>
          <p:nvPr/>
        </p:nvSpPr>
        <p:spPr>
          <a:xfrm>
            <a:off x="2284436" y="2903290"/>
            <a:ext cx="5963637" cy="646331"/>
          </a:xfrm>
          <a:prstGeom prst="rect">
            <a:avLst/>
          </a:prstGeom>
          <a:noFill/>
        </p:spPr>
        <p:txBody>
          <a:bodyPr wrap="square" rtlCol="0">
            <a:spAutoFit/>
          </a:bodyPr>
          <a:lstStyle/>
          <a:p>
            <a:pPr>
              <a:lnSpc>
                <a:spcPct val="150000"/>
              </a:lnSpc>
            </a:pPr>
            <a:r>
              <a:rPr lang="nl-NL" sz="2400" dirty="0" smtClean="0">
                <a:solidFill>
                  <a:schemeClr val="bg1"/>
                </a:solidFill>
              </a:rPr>
              <a:t>Jupiter, de grote versierder en bliksemsmijter</a:t>
            </a:r>
            <a:endParaRPr lang="en-US" sz="2400" dirty="0">
              <a:solidFill>
                <a:schemeClr val="bg1"/>
              </a:solidFill>
            </a:endParaRPr>
          </a:p>
        </p:txBody>
      </p:sp>
    </p:spTree>
    <p:extLst>
      <p:ext uri="{BB962C8B-B14F-4D97-AF65-F5344CB8AC3E}">
        <p14:creationId xmlns:p14="http://schemas.microsoft.com/office/powerpoint/2010/main" val="26003871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12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Met welk symbool behalve de bliksem wordt Jupiter vaak afgebeeld?</a:t>
            </a:r>
          </a:p>
          <a:p>
            <a:endParaRPr lang="nl-NL" sz="3200" dirty="0">
              <a:solidFill>
                <a:srgbClr val="92D050"/>
              </a:solidFill>
            </a:endParaRPr>
          </a:p>
          <a:p>
            <a:r>
              <a:rPr lang="nl-NL" sz="3200" dirty="0" smtClean="0">
                <a:solidFill>
                  <a:srgbClr val="92D050"/>
                </a:solidFill>
              </a:rPr>
              <a:t>A	met zijn vrouw Juno</a:t>
            </a:r>
          </a:p>
          <a:p>
            <a:endParaRPr lang="nl-NL" sz="3200" dirty="0">
              <a:solidFill>
                <a:srgbClr val="92D050"/>
              </a:solidFill>
            </a:endParaRPr>
          </a:p>
          <a:p>
            <a:r>
              <a:rPr lang="nl-NL" sz="3200" dirty="0" smtClean="0">
                <a:solidFill>
                  <a:srgbClr val="92D050"/>
                </a:solidFill>
              </a:rPr>
              <a:t>B	met een adelaar</a:t>
            </a:r>
          </a:p>
          <a:p>
            <a:endParaRPr lang="nl-NL" sz="3200" dirty="0">
              <a:solidFill>
                <a:srgbClr val="92D050"/>
              </a:solidFill>
            </a:endParaRPr>
          </a:p>
          <a:p>
            <a:r>
              <a:rPr lang="nl-NL" sz="3200" dirty="0" smtClean="0">
                <a:solidFill>
                  <a:srgbClr val="92D050"/>
                </a:solidFill>
              </a:rPr>
              <a:t>C	met een comfortabele leunstoel</a:t>
            </a:r>
          </a:p>
          <a:p>
            <a:endParaRPr lang="nl-NL" sz="3200" dirty="0">
              <a:solidFill>
                <a:srgbClr val="92D050"/>
              </a:solidFill>
            </a:endParaRPr>
          </a:p>
          <a:p>
            <a:r>
              <a:rPr lang="nl-NL" sz="3200" dirty="0" smtClean="0">
                <a:solidFill>
                  <a:srgbClr val="92D050"/>
                </a:solidFill>
              </a:rPr>
              <a:t>D	met zijn toverstokje</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4532652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13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 type argumentatie gebruikt Sol om </a:t>
            </a:r>
            <a:r>
              <a:rPr lang="nl-NL" sz="3200" dirty="0" err="1" smtClean="0">
                <a:solidFill>
                  <a:schemeClr val="bg1"/>
                </a:solidFill>
              </a:rPr>
              <a:t>Phaëthon</a:t>
            </a:r>
            <a:r>
              <a:rPr lang="nl-NL" sz="3200" dirty="0" smtClean="0">
                <a:solidFill>
                  <a:schemeClr val="bg1"/>
                </a:solidFill>
              </a:rPr>
              <a:t> angst aan te jagen?</a:t>
            </a:r>
          </a:p>
          <a:p>
            <a:endParaRPr lang="nl-NL" sz="3200" dirty="0">
              <a:solidFill>
                <a:srgbClr val="92D050"/>
              </a:solidFill>
            </a:endParaRPr>
          </a:p>
          <a:p>
            <a:r>
              <a:rPr lang="nl-NL" sz="3200" dirty="0" smtClean="0">
                <a:solidFill>
                  <a:srgbClr val="92D050"/>
                </a:solidFill>
              </a:rPr>
              <a:t>A	a fortiori: joh, zelfs Jupiter houdt die wagen niet in bedwang</a:t>
            </a:r>
          </a:p>
          <a:p>
            <a:endParaRPr lang="nl-NL" sz="3200" dirty="0">
              <a:solidFill>
                <a:srgbClr val="92D050"/>
              </a:solidFill>
            </a:endParaRPr>
          </a:p>
          <a:p>
            <a:r>
              <a:rPr lang="nl-NL" sz="3200" dirty="0" smtClean="0">
                <a:solidFill>
                  <a:srgbClr val="92D050"/>
                </a:solidFill>
              </a:rPr>
              <a:t>B	casino: dat ga jij niet redden, mannetje. Wedden?</a:t>
            </a:r>
          </a:p>
          <a:p>
            <a:endParaRPr lang="nl-NL" sz="3200" dirty="0">
              <a:solidFill>
                <a:srgbClr val="92D050"/>
              </a:solidFill>
            </a:endParaRPr>
          </a:p>
          <a:p>
            <a:r>
              <a:rPr lang="nl-NL" sz="3200" dirty="0" smtClean="0">
                <a:solidFill>
                  <a:srgbClr val="92D050"/>
                </a:solidFill>
              </a:rPr>
              <a:t>C	vaderlijke berusting: </a:t>
            </a:r>
            <a:r>
              <a:rPr lang="nl-NL" sz="3200" dirty="0" err="1" smtClean="0">
                <a:solidFill>
                  <a:srgbClr val="92D050"/>
                </a:solidFill>
              </a:rPr>
              <a:t>sja</a:t>
            </a:r>
            <a:r>
              <a:rPr lang="nl-NL" sz="3200" dirty="0" smtClean="0">
                <a:solidFill>
                  <a:srgbClr val="92D050"/>
                </a:solidFill>
              </a:rPr>
              <a:t>, doe dan maar, </a:t>
            </a:r>
            <a:r>
              <a:rPr lang="nl-NL" sz="3200" dirty="0" err="1" smtClean="0">
                <a:solidFill>
                  <a:srgbClr val="92D050"/>
                </a:solidFill>
              </a:rPr>
              <a:t>mien</a:t>
            </a:r>
            <a:r>
              <a:rPr lang="nl-NL" sz="3200" dirty="0" smtClean="0">
                <a:solidFill>
                  <a:srgbClr val="92D050"/>
                </a:solidFill>
              </a:rPr>
              <a:t> jong. Ik steun je.</a:t>
            </a:r>
          </a:p>
          <a:p>
            <a:endParaRPr lang="nl-NL" sz="3200" dirty="0">
              <a:solidFill>
                <a:srgbClr val="92D050"/>
              </a:solidFill>
            </a:endParaRPr>
          </a:p>
          <a:p>
            <a:r>
              <a:rPr lang="nl-NL" sz="3200" dirty="0" smtClean="0">
                <a:solidFill>
                  <a:srgbClr val="92D050"/>
                </a:solidFill>
              </a:rPr>
              <a:t>D	belediging: jij bent een slappe hap</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60303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69400" cy="1697068"/>
          </a:xfrm>
          <a:prstGeom prst="rect">
            <a:avLst/>
          </a:prstGeom>
        </p:spPr>
        <p:txBody>
          <a:bodyPr wrap="square">
            <a:spAutoFit/>
          </a:bodyPr>
          <a:lstStyle/>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Interea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volucres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Pyrois</a:t>
            </a:r>
            <a:r>
              <a:rPr lang="nl-NL" sz="2400" dirty="0">
                <a:solidFill>
                  <a:srgbClr val="FFFFFF"/>
                </a:solidFill>
                <a:ea typeface="Times New Roman" panose="02020603050405020304" pitchFamily="18" charset="0"/>
                <a:cs typeface="Arial" panose="020B0604020202020204" pitchFamily="34" charset="0"/>
              </a:rPr>
              <a:t> et </a:t>
            </a:r>
            <a:r>
              <a:rPr lang="nl-NL" sz="2400" dirty="0" err="1">
                <a:solidFill>
                  <a:srgbClr val="FFFFFF"/>
                </a:solidFill>
                <a:ea typeface="Times New Roman" panose="02020603050405020304" pitchFamily="18" charset="0"/>
                <a:cs typeface="Arial" panose="020B0604020202020204" pitchFamily="34" charset="0"/>
              </a:rPr>
              <a:t>Eous</a:t>
            </a:r>
            <a:r>
              <a:rPr lang="nl-NL" sz="2400" dirty="0">
                <a:solidFill>
                  <a:srgbClr val="FFFFFF"/>
                </a:solidFill>
                <a:ea typeface="Times New Roman" panose="02020603050405020304" pitchFamily="18" charset="0"/>
                <a:cs typeface="Arial" panose="020B0604020202020204" pitchFamily="34" charset="0"/>
              </a:rPr>
              <a:t> et </a:t>
            </a:r>
            <a:r>
              <a:rPr lang="nl-NL" sz="2400" dirty="0" err="1">
                <a:solidFill>
                  <a:srgbClr val="FFFFFF"/>
                </a:solidFill>
                <a:ea typeface="Times New Roman" panose="02020603050405020304" pitchFamily="18" charset="0"/>
                <a:cs typeface="Arial" panose="020B0604020202020204" pitchFamily="34" charset="0"/>
              </a:rPr>
              <a:t>Aethon</a:t>
            </a:r>
            <a:r>
              <a:rPr lang="nl-NL"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Solis </a:t>
            </a:r>
            <a:r>
              <a:rPr lang="en-US" sz="2400" dirty="0" err="1">
                <a:solidFill>
                  <a:srgbClr val="FFFFFF"/>
                </a:solidFill>
                <a:ea typeface="Times New Roman" panose="02020603050405020304" pitchFamily="18" charset="0"/>
                <a:cs typeface="Arial" panose="020B0604020202020204" pitchFamily="34" charset="0"/>
              </a:rPr>
              <a:t>equi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quartusque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Phlegon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hinnitibus</a:t>
            </a:r>
            <a:r>
              <a:rPr lang="en-US" sz="2400" dirty="0">
                <a:solidFill>
                  <a:srgbClr val="FFFFFF"/>
                </a:solidFill>
                <a:ea typeface="Times New Roman" panose="02020603050405020304" pitchFamily="18" charset="0"/>
                <a:cs typeface="Arial" panose="020B0604020202020204" pitchFamily="34" charset="0"/>
              </a:rPr>
              <a:t> auras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flammiferis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implent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pedibusque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repagula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pulsant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5" y="4476939"/>
            <a:ext cx="11869400" cy="2015936"/>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Ondertussen </a:t>
            </a: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vullen de </a:t>
            </a:r>
            <a:r>
              <a:rPr lang="nl-NL" sz="24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gevleugelde </a:t>
            </a:r>
            <a:r>
              <a:rPr lang="nl-NL" sz="24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Pyrois</a:t>
            </a: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en </a:t>
            </a:r>
            <a:r>
              <a:rPr lang="nl-NL" sz="24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Eous</a:t>
            </a: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en </a:t>
            </a:r>
            <a:r>
              <a:rPr lang="nl-NL" sz="24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Aethon</a:t>
            </a: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a:t>
            </a:r>
            <a:endParaRPr lang="en-US" sz="24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de paarden van de Zon, en als vierde </a:t>
            </a:r>
            <a:r>
              <a:rPr lang="nl-NL" sz="24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Phlegon</a:t>
            </a: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met hun </a:t>
            </a:r>
            <a:r>
              <a:rPr lang="nl-NL" sz="24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vuursnuivende</a:t>
            </a: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gehinnik</a:t>
            </a:r>
            <a:endParaRPr lang="en-US" sz="24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nl-NL" sz="2400" dirty="0">
                <a:solidFill>
                  <a:srgbClr val="00B0F0"/>
                </a:solidFill>
                <a:latin typeface="Calibri" panose="020F0502020204030204" pitchFamily="34" charset="0"/>
                <a:ea typeface="Calibri" panose="020F0502020204030204" pitchFamily="34" charset="0"/>
                <a:cs typeface="Times New Roman" panose="02020603050405020304" pitchFamily="18" charset="0"/>
              </a:rPr>
              <a:t>de lucht en met hun voeten trappen ze tegen de sluitbomen.</a:t>
            </a:r>
            <a:endParaRPr lang="en-US" sz="24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fbeelding 9"/>
          <p:cNvPicPr>
            <a:picLocks noChangeAspect="1"/>
          </p:cNvPicPr>
          <p:nvPr/>
        </p:nvPicPr>
        <p:blipFill>
          <a:blip r:embed="rId3"/>
          <a:stretch>
            <a:fillRect/>
          </a:stretch>
        </p:blipFill>
        <p:spPr>
          <a:xfrm>
            <a:off x="7522936" y="242766"/>
            <a:ext cx="2859272" cy="2523963"/>
          </a:xfrm>
          <a:prstGeom prst="rect">
            <a:avLst/>
          </a:prstGeom>
          <a:scene3d>
            <a:camera prst="orthographicFront">
              <a:rot lat="0" lon="2400000" rev="1800000"/>
            </a:camera>
            <a:lightRig rig="threePt" dir="t"/>
          </a:scene3d>
        </p:spPr>
      </p:pic>
      <p:pic>
        <p:nvPicPr>
          <p:cNvPr id="11" name="Afbeelding 10"/>
          <p:cNvPicPr>
            <a:picLocks noChangeAspect="1"/>
          </p:cNvPicPr>
          <p:nvPr/>
        </p:nvPicPr>
        <p:blipFill>
          <a:blip r:embed="rId3"/>
          <a:stretch>
            <a:fillRect/>
          </a:stretch>
        </p:blipFill>
        <p:spPr>
          <a:xfrm>
            <a:off x="315168" y="2034823"/>
            <a:ext cx="2030083" cy="1792014"/>
          </a:xfrm>
          <a:prstGeom prst="rect">
            <a:avLst/>
          </a:prstGeom>
          <a:scene3d>
            <a:camera prst="orthographicFront">
              <a:rot lat="0" lon="9000000" rev="0"/>
            </a:camera>
            <a:lightRig rig="threePt" dir="t"/>
          </a:scene3d>
        </p:spPr>
      </p:pic>
      <p:pic>
        <p:nvPicPr>
          <p:cNvPr id="12" name="Afbeelding 11"/>
          <p:cNvPicPr>
            <a:picLocks noChangeAspect="1"/>
          </p:cNvPicPr>
          <p:nvPr/>
        </p:nvPicPr>
        <p:blipFill>
          <a:blip r:embed="rId3"/>
          <a:stretch>
            <a:fillRect/>
          </a:stretch>
        </p:blipFill>
        <p:spPr>
          <a:xfrm>
            <a:off x="3174429" y="2034818"/>
            <a:ext cx="2859272" cy="2523963"/>
          </a:xfrm>
          <a:prstGeom prst="rect">
            <a:avLst/>
          </a:prstGeom>
          <a:scene3d>
            <a:camera prst="orthographicFront">
              <a:rot lat="20400000" lon="0" rev="1200000"/>
            </a:camera>
            <a:lightRig rig="threePt" dir="t"/>
          </a:scene3d>
        </p:spPr>
      </p:pic>
      <p:pic>
        <p:nvPicPr>
          <p:cNvPr id="13" name="Afbeelding 12"/>
          <p:cNvPicPr>
            <a:picLocks noChangeAspect="1"/>
          </p:cNvPicPr>
          <p:nvPr/>
        </p:nvPicPr>
        <p:blipFill>
          <a:blip r:embed="rId3"/>
          <a:stretch>
            <a:fillRect/>
          </a:stretch>
        </p:blipFill>
        <p:spPr>
          <a:xfrm rot="1920000">
            <a:off x="8620527" y="2913182"/>
            <a:ext cx="2859272" cy="2523963"/>
          </a:xfrm>
          <a:prstGeom prst="rect">
            <a:avLst/>
          </a:prstGeom>
        </p:spPr>
      </p:pic>
    </p:spTree>
    <p:extLst>
      <p:ext uri="{BB962C8B-B14F-4D97-AF65-F5344CB8AC3E}">
        <p14:creationId xmlns:p14="http://schemas.microsoft.com/office/powerpoint/2010/main" val="36529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14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“Ondertussen” trappelen de paarden? Tijdens wat dan?</a:t>
            </a:r>
          </a:p>
          <a:p>
            <a:endParaRPr lang="nl-NL" sz="3200" dirty="0">
              <a:solidFill>
                <a:srgbClr val="92D050"/>
              </a:solidFill>
            </a:endParaRPr>
          </a:p>
          <a:p>
            <a:r>
              <a:rPr lang="nl-NL" sz="3200" dirty="0" smtClean="0">
                <a:solidFill>
                  <a:srgbClr val="92D050"/>
                </a:solidFill>
              </a:rPr>
              <a:t>A	het snuiven en hinniken</a:t>
            </a:r>
          </a:p>
          <a:p>
            <a:endParaRPr lang="nl-NL" sz="3200" dirty="0">
              <a:solidFill>
                <a:srgbClr val="92D050"/>
              </a:solidFill>
            </a:endParaRPr>
          </a:p>
          <a:p>
            <a:r>
              <a:rPr lang="nl-NL" sz="3200" dirty="0" smtClean="0">
                <a:solidFill>
                  <a:srgbClr val="92D050"/>
                </a:solidFill>
              </a:rPr>
              <a:t>B	de pizza</a:t>
            </a:r>
          </a:p>
          <a:p>
            <a:endParaRPr lang="nl-NL" sz="3200" dirty="0">
              <a:solidFill>
                <a:srgbClr val="92D050"/>
              </a:solidFill>
            </a:endParaRPr>
          </a:p>
          <a:p>
            <a:r>
              <a:rPr lang="nl-NL" sz="3200" dirty="0" smtClean="0">
                <a:solidFill>
                  <a:srgbClr val="92D050"/>
                </a:solidFill>
              </a:rPr>
              <a:t>C	het bezoek van </a:t>
            </a:r>
            <a:r>
              <a:rPr lang="nl-NL" sz="3200" dirty="0" err="1" smtClean="0">
                <a:solidFill>
                  <a:srgbClr val="92D050"/>
                </a:solidFill>
              </a:rPr>
              <a:t>Phaëthon</a:t>
            </a:r>
            <a:r>
              <a:rPr lang="nl-NL" sz="3200" dirty="0" smtClean="0">
                <a:solidFill>
                  <a:srgbClr val="92D050"/>
                </a:solidFill>
              </a:rPr>
              <a:t> aan Sol</a:t>
            </a:r>
          </a:p>
          <a:p>
            <a:endParaRPr lang="nl-NL" sz="3200" dirty="0" smtClean="0">
              <a:solidFill>
                <a:srgbClr val="92D050"/>
              </a:solidFill>
            </a:endParaRPr>
          </a:p>
          <a:p>
            <a:r>
              <a:rPr lang="nl-NL" sz="3200" dirty="0" smtClean="0">
                <a:solidFill>
                  <a:srgbClr val="92D050"/>
                </a:solidFill>
              </a:rPr>
              <a:t>D	de pogingen van Sol om zijn zoon te weerhouden van iets doms</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3758541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4755"/>
            <a:ext cx="11850130"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Quae </a:t>
            </a:r>
            <a:r>
              <a:rPr lang="en-US" sz="2400" dirty="0" err="1">
                <a:solidFill>
                  <a:srgbClr val="FFFFFF"/>
                </a:solidFill>
                <a:ea typeface="Times New Roman" panose="02020603050405020304" pitchFamily="18" charset="0"/>
                <a:cs typeface="Arial" panose="020B0604020202020204" pitchFamily="34" charset="0"/>
              </a:rPr>
              <a:t>postquam</a:t>
            </a:r>
            <a:r>
              <a:rPr lang="en-US" sz="2400" dirty="0">
                <a:solidFill>
                  <a:srgbClr val="FFFFFF"/>
                </a:solidFill>
                <a:ea typeface="Times New Roman" panose="02020603050405020304" pitchFamily="18" charset="0"/>
                <a:cs typeface="Arial" panose="020B0604020202020204" pitchFamily="34" charset="0"/>
              </a:rPr>
              <a:t> Tethys, </a:t>
            </a:r>
            <a:r>
              <a:rPr lang="en-US" sz="2400" dirty="0" err="1">
                <a:solidFill>
                  <a:srgbClr val="FFFFFF"/>
                </a:solidFill>
                <a:ea typeface="Times New Roman" panose="02020603050405020304" pitchFamily="18" charset="0"/>
                <a:cs typeface="Arial" panose="020B0604020202020204" pitchFamily="34" charset="0"/>
              </a:rPr>
              <a:t>fatorum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ignara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nepotis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reppulit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facta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immensi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copia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caeli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corripuere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pedibusque</a:t>
            </a:r>
            <a:r>
              <a:rPr lang="en-US" sz="2400" dirty="0">
                <a:solidFill>
                  <a:srgbClr val="FFFFFF"/>
                </a:solidFill>
                <a:ea typeface="Times New Roman" panose="02020603050405020304" pitchFamily="18" charset="0"/>
                <a:cs typeface="Arial" panose="020B0604020202020204" pitchFamily="34" charset="0"/>
              </a:rPr>
              <a:t> per </a:t>
            </a:r>
            <a:r>
              <a:rPr lang="en-US" sz="2400" dirty="0" err="1">
                <a:solidFill>
                  <a:srgbClr val="FFFFFF"/>
                </a:solidFill>
                <a:ea typeface="Times New Roman" panose="02020603050405020304" pitchFamily="18" charset="0"/>
                <a:cs typeface="Arial" panose="020B0604020202020204" pitchFamily="34" charset="0"/>
              </a:rPr>
              <a:t>aera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motis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obstantes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scindunt</a:t>
            </a:r>
            <a:r>
              <a:rPr lang="en-US" sz="2400" dirty="0">
                <a:solidFill>
                  <a:srgbClr val="FFFFFF"/>
                </a:solidFill>
                <a:ea typeface="Times New Roman" panose="02020603050405020304" pitchFamily="18" charset="0"/>
                <a:cs typeface="Arial" panose="020B0604020202020204" pitchFamily="34" charset="0"/>
              </a:rPr>
              <a:t> nebulas </a:t>
            </a:r>
            <a:r>
              <a:rPr lang="en-US" sz="2400" dirty="0" err="1">
                <a:solidFill>
                  <a:srgbClr val="FFFFFF"/>
                </a:solidFill>
                <a:ea typeface="Times New Roman" panose="02020603050405020304" pitchFamily="18" charset="0"/>
                <a:cs typeface="Arial" panose="020B0604020202020204" pitchFamily="34" charset="0"/>
              </a:rPr>
              <a:t>pennisque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levati</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praetereunt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ortos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isdem</a:t>
            </a:r>
            <a:r>
              <a:rPr lang="en-US" sz="2400" dirty="0">
                <a:solidFill>
                  <a:srgbClr val="FFFFFF"/>
                </a:solidFill>
                <a:ea typeface="Times New Roman" panose="02020603050405020304" pitchFamily="18" charset="0"/>
                <a:cs typeface="Arial" panose="020B0604020202020204" pitchFamily="34" charset="0"/>
              </a:rPr>
              <a:t> de </a:t>
            </a:r>
            <a:r>
              <a:rPr lang="en-US" sz="2400" dirty="0" err="1">
                <a:solidFill>
                  <a:srgbClr val="FFFFFF"/>
                </a:solidFill>
                <a:ea typeface="Times New Roman" panose="02020603050405020304" pitchFamily="18" charset="0"/>
                <a:cs typeface="Arial" panose="020B0604020202020204" pitchFamily="34" charset="0"/>
              </a:rPr>
              <a:t>partibus</a:t>
            </a:r>
            <a:r>
              <a:rPr lang="en-US" sz="2400" dirty="0">
                <a:solidFill>
                  <a:srgbClr val="FFFFFF"/>
                </a:solidFill>
                <a:ea typeface="Times New Roman" panose="02020603050405020304" pitchFamily="18" charset="0"/>
                <a:cs typeface="Arial" panose="020B0604020202020204" pitchFamily="34" charset="0"/>
              </a:rPr>
              <a:t> Euros. </a:t>
            </a:r>
            <a:endParaRPr lang="en-US" sz="2400" dirty="0"/>
          </a:p>
        </p:txBody>
      </p:sp>
      <p:sp>
        <p:nvSpPr>
          <p:cNvPr id="3" name="Rechthoek 2"/>
          <p:cNvSpPr/>
          <p:nvPr/>
        </p:nvSpPr>
        <p:spPr>
          <a:xfrm>
            <a:off x="168875" y="4322338"/>
            <a:ext cx="11751276"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Nadat </a:t>
            </a:r>
            <a:r>
              <a:rPr lang="nl-NL" sz="2400" dirty="0" err="1">
                <a:solidFill>
                  <a:srgbClr val="FF33CC"/>
                </a:solidFill>
                <a:latin typeface="Calibri" panose="020F0502020204030204" pitchFamily="34" charset="0"/>
                <a:ea typeface="Calibri" panose="020F0502020204030204" pitchFamily="34" charset="0"/>
                <a:cs typeface="Times New Roman" panose="02020603050405020304" pitchFamily="18" charset="0"/>
              </a:rPr>
              <a:t>Tethys</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 onwetend van het lot van haar kleinzoon, die </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weg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geduwd had, en de toegang tot de onmetelijke hemel opengesteld was</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 stormden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zij vooruit en door hun voeten in de lucht te </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bewegen scheuren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ze de in de weg liggende nevels open en terwijl ze zich op hun vleugels </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verheffen halen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ze de aan diezelfde kant opkomende oostenwinden in.</a:t>
            </a:r>
            <a:endParaRPr lang="en-US" sz="2400" dirty="0">
              <a:solidFill>
                <a:srgbClr val="FF33CC"/>
              </a:solidFill>
            </a:endParaRPr>
          </a:p>
        </p:txBody>
      </p:sp>
      <p:pic>
        <p:nvPicPr>
          <p:cNvPr id="7" name="Afbeelding 6"/>
          <p:cNvPicPr>
            <a:picLocks noChangeAspect="1"/>
          </p:cNvPicPr>
          <p:nvPr/>
        </p:nvPicPr>
        <p:blipFill>
          <a:blip r:embed="rId3"/>
          <a:stretch>
            <a:fillRect/>
          </a:stretch>
        </p:blipFill>
        <p:spPr>
          <a:xfrm>
            <a:off x="783367" y="3265996"/>
            <a:ext cx="1409957" cy="1056342"/>
          </a:xfrm>
          <a:prstGeom prst="rect">
            <a:avLst/>
          </a:prstGeom>
          <a:scene3d>
            <a:camera prst="orthographicFront">
              <a:rot lat="1200000" lon="13200000" rev="0"/>
            </a:camera>
            <a:lightRig rig="threePt" dir="t"/>
          </a:scene3d>
        </p:spPr>
      </p:pic>
      <p:pic>
        <p:nvPicPr>
          <p:cNvPr id="9" name="Afbeelding 8"/>
          <p:cNvPicPr>
            <a:picLocks noChangeAspect="1"/>
          </p:cNvPicPr>
          <p:nvPr/>
        </p:nvPicPr>
        <p:blipFill>
          <a:blip r:embed="rId3"/>
          <a:stretch>
            <a:fillRect/>
          </a:stretch>
        </p:blipFill>
        <p:spPr>
          <a:xfrm>
            <a:off x="4638675" y="2884145"/>
            <a:ext cx="1258671" cy="942998"/>
          </a:xfrm>
          <a:prstGeom prst="rect">
            <a:avLst/>
          </a:prstGeom>
          <a:scene3d>
            <a:camera prst="orthographicFront">
              <a:rot lat="0" lon="9000000" rev="0"/>
            </a:camera>
            <a:lightRig rig="threePt" dir="t"/>
          </a:scene3d>
        </p:spPr>
      </p:pic>
      <p:pic>
        <p:nvPicPr>
          <p:cNvPr id="10" name="Afbeelding 9"/>
          <p:cNvPicPr>
            <a:picLocks noChangeAspect="1"/>
          </p:cNvPicPr>
          <p:nvPr/>
        </p:nvPicPr>
        <p:blipFill>
          <a:blip r:embed="rId3"/>
          <a:stretch>
            <a:fillRect/>
          </a:stretch>
        </p:blipFill>
        <p:spPr>
          <a:xfrm>
            <a:off x="7456016" y="3624380"/>
            <a:ext cx="1193714" cy="894332"/>
          </a:xfrm>
          <a:prstGeom prst="rect">
            <a:avLst/>
          </a:prstGeom>
          <a:scene3d>
            <a:camera prst="orthographicFront">
              <a:rot lat="1200000" lon="11400000" rev="0"/>
            </a:camera>
            <a:lightRig rig="threePt" dir="t"/>
          </a:scene3d>
        </p:spPr>
      </p:pic>
      <p:pic>
        <p:nvPicPr>
          <p:cNvPr id="11" name="Afbeelding 10"/>
          <p:cNvPicPr>
            <a:picLocks noChangeAspect="1"/>
          </p:cNvPicPr>
          <p:nvPr/>
        </p:nvPicPr>
        <p:blipFill>
          <a:blip r:embed="rId3"/>
          <a:stretch>
            <a:fillRect/>
          </a:stretch>
        </p:blipFill>
        <p:spPr>
          <a:xfrm>
            <a:off x="8318929" y="1492716"/>
            <a:ext cx="1267855" cy="949879"/>
          </a:xfrm>
          <a:prstGeom prst="rect">
            <a:avLst/>
          </a:prstGeom>
          <a:scene3d>
            <a:camera prst="orthographicFront">
              <a:rot lat="1800000" lon="10200000" rev="0"/>
            </a:camera>
            <a:lightRig rig="threePt" dir="t"/>
          </a:scene3d>
        </p:spPr>
      </p:pic>
    </p:spTree>
    <p:extLst>
      <p:ext uri="{BB962C8B-B14F-4D97-AF65-F5344CB8AC3E}">
        <p14:creationId xmlns:p14="http://schemas.microsoft.com/office/powerpoint/2010/main" val="113404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15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Als </a:t>
            </a:r>
            <a:r>
              <a:rPr lang="nl-NL" sz="3200" dirty="0" err="1" smtClean="0">
                <a:solidFill>
                  <a:schemeClr val="bg1"/>
                </a:solidFill>
              </a:rPr>
              <a:t>Tethys</a:t>
            </a:r>
            <a:r>
              <a:rPr lang="nl-NL" sz="3200" dirty="0" smtClean="0">
                <a:solidFill>
                  <a:schemeClr val="bg1"/>
                </a:solidFill>
              </a:rPr>
              <a:t> de oma was van </a:t>
            </a:r>
            <a:r>
              <a:rPr lang="nl-NL" sz="3200" dirty="0" err="1" smtClean="0">
                <a:solidFill>
                  <a:schemeClr val="bg1"/>
                </a:solidFill>
              </a:rPr>
              <a:t>Phaëthon</a:t>
            </a:r>
            <a:r>
              <a:rPr lang="nl-NL" sz="3200" dirty="0" smtClean="0">
                <a:solidFill>
                  <a:schemeClr val="bg1"/>
                </a:solidFill>
              </a:rPr>
              <a:t>, van wie was zij dan de moeder?</a:t>
            </a:r>
          </a:p>
          <a:p>
            <a:endParaRPr lang="nl-NL" sz="3200" dirty="0">
              <a:solidFill>
                <a:srgbClr val="92D050"/>
              </a:solidFill>
            </a:endParaRPr>
          </a:p>
          <a:p>
            <a:r>
              <a:rPr lang="nl-NL" sz="3200" dirty="0" smtClean="0">
                <a:solidFill>
                  <a:srgbClr val="92D050"/>
                </a:solidFill>
              </a:rPr>
              <a:t>A	Sol</a:t>
            </a:r>
            <a:r>
              <a:rPr lang="nl-NL" sz="3200" dirty="0">
                <a:solidFill>
                  <a:srgbClr val="92D050"/>
                </a:solidFill>
              </a:rPr>
              <a:t>, ook wel </a:t>
            </a:r>
            <a:r>
              <a:rPr lang="nl-NL" sz="3200" dirty="0" err="1">
                <a:solidFill>
                  <a:srgbClr val="92D050"/>
                </a:solidFill>
              </a:rPr>
              <a:t>Helios</a:t>
            </a:r>
            <a:r>
              <a:rPr lang="nl-NL" sz="3200" dirty="0">
                <a:solidFill>
                  <a:srgbClr val="92D050"/>
                </a:solidFill>
              </a:rPr>
              <a:t> </a:t>
            </a:r>
            <a:r>
              <a:rPr lang="nl-NL" sz="3200" dirty="0" smtClean="0">
                <a:solidFill>
                  <a:srgbClr val="92D050"/>
                </a:solidFill>
              </a:rPr>
              <a:t>genoemd</a:t>
            </a:r>
          </a:p>
          <a:p>
            <a:endParaRPr lang="nl-NL" sz="3200" dirty="0">
              <a:solidFill>
                <a:srgbClr val="92D050"/>
              </a:solidFill>
            </a:endParaRPr>
          </a:p>
          <a:p>
            <a:r>
              <a:rPr lang="nl-NL" sz="3200" dirty="0" smtClean="0">
                <a:solidFill>
                  <a:srgbClr val="92D050"/>
                </a:solidFill>
              </a:rPr>
              <a:t>B	</a:t>
            </a:r>
            <a:r>
              <a:rPr lang="nl-NL" sz="3200" dirty="0" err="1" smtClean="0">
                <a:solidFill>
                  <a:srgbClr val="92D050"/>
                </a:solidFill>
              </a:rPr>
              <a:t>Merops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C	</a:t>
            </a:r>
            <a:r>
              <a:rPr lang="nl-NL" sz="3200" dirty="0" err="1" smtClean="0">
                <a:solidFill>
                  <a:srgbClr val="92D050"/>
                </a:solidFill>
              </a:rPr>
              <a:t>Clymene</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D	Gerard Joling</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0408920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Sed</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leve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pondus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quod </a:t>
            </a:r>
            <a:r>
              <a:rPr lang="en-US" sz="2400" dirty="0" err="1">
                <a:solidFill>
                  <a:srgbClr val="FFFFFF"/>
                </a:solidFill>
                <a:ea typeface="Times New Roman" panose="02020603050405020304" pitchFamily="18" charset="0"/>
                <a:cs typeface="Arial" panose="020B0604020202020204" pitchFamily="34" charset="0"/>
              </a:rPr>
              <a:t>cognoscere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possent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Solis </a:t>
            </a:r>
            <a:r>
              <a:rPr lang="en-US" sz="2400" dirty="0" err="1">
                <a:solidFill>
                  <a:srgbClr val="FFFFFF"/>
                </a:solidFill>
                <a:ea typeface="Times New Roman" panose="02020603050405020304" pitchFamily="18" charset="0"/>
                <a:cs typeface="Arial" panose="020B0604020202020204" pitchFamily="34" charset="0"/>
              </a:rPr>
              <a:t>equi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solitaque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iugum</a:t>
            </a:r>
            <a:r>
              <a:rPr lang="en-US" sz="2400" dirty="0">
                <a:solidFill>
                  <a:srgbClr val="FFFFFF"/>
                </a:solidFill>
                <a:ea typeface="Times New Roman" panose="02020603050405020304" pitchFamily="18" charset="0"/>
                <a:cs typeface="Arial" panose="020B0604020202020204" pitchFamily="34" charset="0"/>
              </a:rPr>
              <a:t> gravitate </a:t>
            </a:r>
            <a:r>
              <a:rPr lang="en-US" sz="2400" dirty="0" err="1">
                <a:solidFill>
                  <a:srgbClr val="FFFFFF"/>
                </a:solidFill>
                <a:ea typeface="Times New Roman" panose="02020603050405020304" pitchFamily="18" charset="0"/>
                <a:cs typeface="Arial" panose="020B0604020202020204" pitchFamily="34" charset="0"/>
              </a:rPr>
              <a:t>carebat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labant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curvae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iusto</a:t>
            </a:r>
            <a:r>
              <a:rPr lang="en-US" sz="2400" dirty="0">
                <a:solidFill>
                  <a:srgbClr val="FFFFFF"/>
                </a:solidFill>
                <a:ea typeface="Times New Roman" panose="02020603050405020304" pitchFamily="18" charset="0"/>
                <a:cs typeface="Arial" panose="020B0604020202020204" pitchFamily="34" charset="0"/>
              </a:rPr>
              <a:t> sine </a:t>
            </a:r>
            <a:r>
              <a:rPr lang="en-US" sz="2400" dirty="0" err="1">
                <a:solidFill>
                  <a:srgbClr val="FFFFFF"/>
                </a:solidFill>
                <a:ea typeface="Times New Roman" panose="02020603050405020304" pitchFamily="18" charset="0"/>
                <a:cs typeface="Arial" panose="020B0604020202020204" pitchFamily="34" charset="0"/>
              </a:rPr>
              <a:t>pondere</a:t>
            </a:r>
            <a:r>
              <a:rPr lang="en-US" sz="2400" dirty="0">
                <a:solidFill>
                  <a:srgbClr val="FFFFFF"/>
                </a:solidFill>
                <a:ea typeface="Times New Roman" panose="02020603050405020304" pitchFamily="18" charset="0"/>
                <a:cs typeface="Arial" panose="020B0604020202020204" pitchFamily="34" charset="0"/>
              </a:rPr>
              <a:t> naves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perque</a:t>
            </a:r>
            <a:r>
              <a:rPr lang="en-US" sz="2400" dirty="0">
                <a:solidFill>
                  <a:srgbClr val="FFFFFF"/>
                </a:solidFill>
                <a:ea typeface="Times New Roman" panose="02020603050405020304" pitchFamily="18" charset="0"/>
                <a:cs typeface="Arial" panose="020B0604020202020204" pitchFamily="34" charset="0"/>
              </a:rPr>
              <a:t> mare </a:t>
            </a:r>
            <a:r>
              <a:rPr lang="en-US" sz="2400" dirty="0" err="1">
                <a:solidFill>
                  <a:srgbClr val="FFFFFF"/>
                </a:solidFill>
                <a:ea typeface="Times New Roman" panose="02020603050405020304" pitchFamily="18" charset="0"/>
                <a:cs typeface="Arial" panose="020B0604020202020204" pitchFamily="34" charset="0"/>
              </a:rPr>
              <a:t>instabiles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nimia</a:t>
            </a:r>
            <a:r>
              <a:rPr lang="en-US" sz="2400" dirty="0">
                <a:solidFill>
                  <a:srgbClr val="FFFFFF"/>
                </a:solidFill>
                <a:ea typeface="Times New Roman" panose="02020603050405020304" pitchFamily="18" charset="0"/>
                <a:cs typeface="Arial" panose="020B0604020202020204" pitchFamily="34" charset="0"/>
              </a:rPr>
              <a:t> levitate </a:t>
            </a:r>
            <a:r>
              <a:rPr lang="en-US" sz="2400" dirty="0" err="1">
                <a:solidFill>
                  <a:srgbClr val="FFFFFF"/>
                </a:solidFill>
                <a:ea typeface="Times New Roman" panose="02020603050405020304" pitchFamily="18" charset="0"/>
                <a:cs typeface="Arial" panose="020B0604020202020204" pitchFamily="34" charset="0"/>
              </a:rPr>
              <a:t>feruntur</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4" y="4061745"/>
            <a:ext cx="11680226"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Maar </a:t>
            </a:r>
            <a:r>
              <a:rPr lang="nl-NL" sz="2400" dirty="0">
                <a:solidFill>
                  <a:srgbClr val="00B0F0"/>
                </a:solidFill>
              </a:rPr>
              <a:t>het gewicht was (te) licht en niet zodanig dat ze het konden herkennen,</a:t>
            </a:r>
          </a:p>
          <a:p>
            <a:pPr>
              <a:spcAft>
                <a:spcPts val="1000"/>
              </a:spcAft>
            </a:pPr>
            <a:r>
              <a:rPr lang="nl-NL" sz="2400" dirty="0">
                <a:solidFill>
                  <a:srgbClr val="00B0F0"/>
                </a:solidFill>
              </a:rPr>
              <a:t>de paarden van de Zon, en het span miste de/het gebruikelijke zwaarte/gewicht;</a:t>
            </a:r>
          </a:p>
          <a:p>
            <a:pPr>
              <a:spcAft>
                <a:spcPts val="1000"/>
              </a:spcAft>
            </a:pPr>
            <a:r>
              <a:rPr lang="nl-NL" sz="2400" dirty="0">
                <a:solidFill>
                  <a:srgbClr val="00B0F0"/>
                </a:solidFill>
              </a:rPr>
              <a:t>en zoals gekromde schepen zonder voldoende lading onvast liggen</a:t>
            </a:r>
          </a:p>
          <a:p>
            <a:pPr>
              <a:spcAft>
                <a:spcPts val="1000"/>
              </a:spcAft>
            </a:pPr>
            <a:r>
              <a:rPr lang="nl-NL" sz="2400" dirty="0">
                <a:solidFill>
                  <a:srgbClr val="00B0F0"/>
                </a:solidFill>
              </a:rPr>
              <a:t>en door hun te grote lichtheid instabiel/wankel over de zee voortsnellen,</a:t>
            </a:r>
          </a:p>
        </p:txBody>
      </p:sp>
      <p:pic>
        <p:nvPicPr>
          <p:cNvPr id="7" name="Afbeelding 6"/>
          <p:cNvPicPr>
            <a:picLocks noChangeAspect="1"/>
          </p:cNvPicPr>
          <p:nvPr/>
        </p:nvPicPr>
        <p:blipFill>
          <a:blip r:embed="rId3"/>
          <a:stretch>
            <a:fillRect/>
          </a:stretch>
        </p:blipFill>
        <p:spPr>
          <a:xfrm>
            <a:off x="7280127" y="452677"/>
            <a:ext cx="4491744" cy="2816795"/>
          </a:xfrm>
          <a:prstGeom prst="rect">
            <a:avLst/>
          </a:prstGeom>
        </p:spPr>
      </p:pic>
      <p:sp>
        <p:nvSpPr>
          <p:cNvPr id="9" name="Rechthoek 8"/>
          <p:cNvSpPr/>
          <p:nvPr/>
        </p:nvSpPr>
        <p:spPr>
          <a:xfrm>
            <a:off x="7422292" y="3451654"/>
            <a:ext cx="4242486" cy="4118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Foutje van de kapitein?</a:t>
            </a:r>
            <a:endParaRPr lang="en-US" sz="2400" dirty="0"/>
          </a:p>
        </p:txBody>
      </p:sp>
    </p:spTree>
    <p:extLst>
      <p:ext uri="{BB962C8B-B14F-4D97-AF65-F5344CB8AC3E}">
        <p14:creationId xmlns:p14="http://schemas.microsoft.com/office/powerpoint/2010/main" val="40302013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3416320"/>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sic </a:t>
            </a:r>
            <a:r>
              <a:rPr lang="en-US" sz="2400" dirty="0" err="1">
                <a:solidFill>
                  <a:srgbClr val="FFFFFF"/>
                </a:solidFill>
                <a:ea typeface="Times New Roman" panose="02020603050405020304" pitchFamily="18" charset="0"/>
                <a:cs typeface="Arial" panose="020B0604020202020204" pitchFamily="34" charset="0"/>
              </a:rPr>
              <a:t>onere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adsueto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vacuus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dat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saltus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succutiturque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alte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similisque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currus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inani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Quod </a:t>
            </a:r>
            <a:r>
              <a:rPr lang="en-US" sz="2400" dirty="0" err="1">
                <a:solidFill>
                  <a:srgbClr val="FFFFFF"/>
                </a:solidFill>
                <a:ea typeface="Times New Roman" panose="02020603050405020304" pitchFamily="18" charset="0"/>
                <a:cs typeface="Arial" panose="020B0604020202020204" pitchFamily="34" charset="0"/>
              </a:rPr>
              <a:t>simulac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sensere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ruunt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tritumque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relinquunt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quadriiugi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spatium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quo </a:t>
            </a:r>
            <a:r>
              <a:rPr lang="en-US" sz="2400" dirty="0" err="1">
                <a:solidFill>
                  <a:srgbClr val="FFFFFF"/>
                </a:solidFill>
                <a:ea typeface="Times New Roman" panose="02020603050405020304" pitchFamily="18" charset="0"/>
                <a:cs typeface="Arial" panose="020B0604020202020204" pitchFamily="34" charset="0"/>
              </a:rPr>
              <a:t>prius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ordine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currunt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Ipse </a:t>
            </a:r>
            <a:r>
              <a:rPr lang="en-US" sz="2400" dirty="0" err="1">
                <a:solidFill>
                  <a:srgbClr val="FFFFFF"/>
                </a:solidFill>
                <a:ea typeface="Times New Roman" panose="02020603050405020304" pitchFamily="18" charset="0"/>
                <a:cs typeface="Arial" panose="020B0604020202020204" pitchFamily="34" charset="0"/>
              </a:rPr>
              <a:t>pavet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qua </a:t>
            </a:r>
            <a:r>
              <a:rPr lang="en-US" sz="2400" dirty="0" err="1">
                <a:solidFill>
                  <a:srgbClr val="FFFFFF"/>
                </a:solidFill>
                <a:ea typeface="Times New Roman" panose="02020603050405020304" pitchFamily="18" charset="0"/>
                <a:cs typeface="Arial" panose="020B0604020202020204" pitchFamily="34" charset="0"/>
              </a:rPr>
              <a:t>commissas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flectat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habenas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scit</a:t>
            </a:r>
            <a:r>
              <a:rPr lang="en-US" sz="2400" dirty="0">
                <a:solidFill>
                  <a:srgbClr val="FFFFFF"/>
                </a:solidFill>
                <a:ea typeface="Times New Roman" panose="02020603050405020304" pitchFamily="18" charset="0"/>
                <a:cs typeface="Arial" panose="020B0604020202020204" pitchFamily="34" charset="0"/>
              </a:rPr>
              <a:t> qua sit </a:t>
            </a:r>
            <a:r>
              <a:rPr lang="en-US" sz="2400" dirty="0" err="1">
                <a:solidFill>
                  <a:srgbClr val="FFFFFF"/>
                </a:solidFill>
                <a:ea typeface="Times New Roman" panose="02020603050405020304" pitchFamily="18" charset="0"/>
                <a:cs typeface="Arial" panose="020B0604020202020204" pitchFamily="34" charset="0"/>
              </a:rPr>
              <a:t>iter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sciat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imperet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illis</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7845" y="4056311"/>
            <a:ext cx="11850130"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 zo </a:t>
            </a:r>
            <a:r>
              <a:rPr lang="nl-NL" sz="2400" dirty="0">
                <a:solidFill>
                  <a:srgbClr val="FF33CC"/>
                </a:solidFill>
              </a:rPr>
              <a:t>maakt de wagen, zonder zijn gebruikelijke gewicht, sprongen in de </a:t>
            </a:r>
            <a:r>
              <a:rPr lang="nl-NL" sz="2400" dirty="0" smtClean="0">
                <a:solidFill>
                  <a:srgbClr val="FF33CC"/>
                </a:solidFill>
              </a:rPr>
              <a:t>lucht en </a:t>
            </a:r>
            <a:r>
              <a:rPr lang="nl-NL" sz="2400" dirty="0">
                <a:solidFill>
                  <a:srgbClr val="FF33CC"/>
                </a:solidFill>
              </a:rPr>
              <a:t>hij springt hoog op en hij lijkt </a:t>
            </a:r>
            <a:r>
              <a:rPr lang="nl-NL" sz="2400" dirty="0" smtClean="0">
                <a:solidFill>
                  <a:srgbClr val="FF33CC"/>
                </a:solidFill>
              </a:rPr>
              <a:t>op </a:t>
            </a:r>
            <a:r>
              <a:rPr lang="nl-NL" sz="2400" dirty="0">
                <a:solidFill>
                  <a:srgbClr val="FF33CC"/>
                </a:solidFill>
              </a:rPr>
              <a:t>een lege (wagen</a:t>
            </a:r>
            <a:r>
              <a:rPr lang="nl-NL" sz="2400" dirty="0" smtClean="0">
                <a:solidFill>
                  <a:srgbClr val="FF33CC"/>
                </a:solidFill>
              </a:rPr>
              <a:t>). Zodra </a:t>
            </a:r>
            <a:r>
              <a:rPr lang="nl-NL" sz="2400" dirty="0">
                <a:solidFill>
                  <a:srgbClr val="FF33CC"/>
                </a:solidFill>
              </a:rPr>
              <a:t>het vierspan dat gemerkt had, stormde het voort en verliet het de </a:t>
            </a:r>
            <a:r>
              <a:rPr lang="nl-NL" sz="2400" dirty="0" smtClean="0">
                <a:solidFill>
                  <a:srgbClr val="FF33CC"/>
                </a:solidFill>
              </a:rPr>
              <a:t>platgetreden weg </a:t>
            </a:r>
            <a:r>
              <a:rPr lang="nl-NL" sz="2400" dirty="0">
                <a:solidFill>
                  <a:srgbClr val="FF33CC"/>
                </a:solidFill>
              </a:rPr>
              <a:t>en het rende niet in de regelmaat waarin het eerder rende</a:t>
            </a:r>
            <a:r>
              <a:rPr lang="nl-NL" sz="2400" dirty="0" smtClean="0">
                <a:solidFill>
                  <a:srgbClr val="FF33CC"/>
                </a:solidFill>
              </a:rPr>
              <a:t>. Zelf </a:t>
            </a:r>
            <a:r>
              <a:rPr lang="nl-NL" sz="2400" dirty="0">
                <a:solidFill>
                  <a:srgbClr val="FF33CC"/>
                </a:solidFill>
              </a:rPr>
              <a:t>vreest hij en, waarheen hij de hem toevertrouwde teugels moet wenden, weet </a:t>
            </a:r>
            <a:r>
              <a:rPr lang="nl-NL" sz="2400" dirty="0" smtClean="0">
                <a:solidFill>
                  <a:srgbClr val="FF33CC"/>
                </a:solidFill>
              </a:rPr>
              <a:t>hij niet en ook </a:t>
            </a:r>
            <a:r>
              <a:rPr lang="nl-NL" sz="2400" dirty="0">
                <a:solidFill>
                  <a:srgbClr val="FF33CC"/>
                </a:solidFill>
              </a:rPr>
              <a:t>niet waarlangs de weg is en, als hij het zou weten, hoe hen zijn wil op te leggen</a:t>
            </a:r>
            <a:r>
              <a:rPr lang="nl-NL" sz="2400" dirty="0" smtClean="0">
                <a:solidFill>
                  <a:srgbClr val="FF33CC"/>
                </a:solidFill>
              </a:rPr>
              <a:t>.</a:t>
            </a:r>
            <a:endParaRPr lang="nl-NL" sz="2400" dirty="0">
              <a:solidFill>
                <a:srgbClr val="FF33CC"/>
              </a:solidFill>
            </a:endParaRPr>
          </a:p>
        </p:txBody>
      </p:sp>
      <p:pic>
        <p:nvPicPr>
          <p:cNvPr id="7" name="Afbeelding 6"/>
          <p:cNvPicPr>
            <a:picLocks noChangeAspect="1"/>
          </p:cNvPicPr>
          <p:nvPr/>
        </p:nvPicPr>
        <p:blipFill>
          <a:blip r:embed="rId3"/>
          <a:stretch>
            <a:fillRect/>
          </a:stretch>
        </p:blipFill>
        <p:spPr>
          <a:xfrm>
            <a:off x="6736681" y="196148"/>
            <a:ext cx="5290270" cy="3675636"/>
          </a:xfrm>
          <a:prstGeom prst="rect">
            <a:avLst/>
          </a:prstGeom>
        </p:spPr>
      </p:pic>
      <p:sp>
        <p:nvSpPr>
          <p:cNvPr id="9" name="Rechthoek 8"/>
          <p:cNvSpPr/>
          <p:nvPr/>
        </p:nvSpPr>
        <p:spPr>
          <a:xfrm>
            <a:off x="6853881" y="3806386"/>
            <a:ext cx="5164094" cy="469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err="1" smtClean="0"/>
              <a:t>hotseknots</a:t>
            </a:r>
            <a:r>
              <a:rPr lang="nl-NL" sz="2800" dirty="0" smtClean="0"/>
              <a:t>…</a:t>
            </a:r>
            <a:endParaRPr lang="en-US" sz="2800" dirty="0"/>
          </a:p>
        </p:txBody>
      </p:sp>
    </p:spTree>
    <p:extLst>
      <p:ext uri="{BB962C8B-B14F-4D97-AF65-F5344CB8AC3E}">
        <p14:creationId xmlns:p14="http://schemas.microsoft.com/office/powerpoint/2010/main" val="55801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69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063198"/>
          </a:xfrm>
          <a:prstGeom prst="rect">
            <a:avLst/>
          </a:prstGeom>
          <a:noFill/>
        </p:spPr>
        <p:txBody>
          <a:bodyPr wrap="square" rtlCol="0">
            <a:spAutoFit/>
          </a:bodyPr>
          <a:lstStyle/>
          <a:p>
            <a:r>
              <a:rPr lang="nl-NL" sz="3600" dirty="0" smtClean="0">
                <a:solidFill>
                  <a:srgbClr val="FF99FF"/>
                </a:solidFill>
              </a:rPr>
              <a:t>VRAAG   16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Wat maakt Ovidius met de vergelijking duidelijk/zichtbaar?</a:t>
            </a:r>
          </a:p>
          <a:p>
            <a:endParaRPr lang="nl-NL" sz="3200" dirty="0">
              <a:solidFill>
                <a:srgbClr val="92D050"/>
              </a:solidFill>
            </a:endParaRPr>
          </a:p>
          <a:p>
            <a:r>
              <a:rPr lang="nl-NL" sz="3200" dirty="0" smtClean="0">
                <a:solidFill>
                  <a:srgbClr val="92D050"/>
                </a:solidFill>
              </a:rPr>
              <a:t>A	dat </a:t>
            </a:r>
            <a:r>
              <a:rPr lang="nl-NL" sz="3200" dirty="0" err="1" smtClean="0">
                <a:solidFill>
                  <a:srgbClr val="92D050"/>
                </a:solidFill>
              </a:rPr>
              <a:t>Phaëthon</a:t>
            </a:r>
            <a:r>
              <a:rPr lang="nl-NL" sz="3200" dirty="0" smtClean="0">
                <a:solidFill>
                  <a:srgbClr val="92D050"/>
                </a:solidFill>
              </a:rPr>
              <a:t> nu liever op een boot had gezeten</a:t>
            </a:r>
          </a:p>
          <a:p>
            <a:endParaRPr lang="nl-NL" sz="3200" dirty="0">
              <a:solidFill>
                <a:srgbClr val="92D050"/>
              </a:solidFill>
            </a:endParaRPr>
          </a:p>
          <a:p>
            <a:r>
              <a:rPr lang="nl-NL" sz="3200" dirty="0" smtClean="0">
                <a:solidFill>
                  <a:srgbClr val="92D050"/>
                </a:solidFill>
              </a:rPr>
              <a:t>B	</a:t>
            </a:r>
            <a:r>
              <a:rPr lang="nl-NL" sz="3200" dirty="0">
                <a:solidFill>
                  <a:srgbClr val="92D050"/>
                </a:solidFill>
              </a:rPr>
              <a:t>dat een schip door </a:t>
            </a:r>
            <a:r>
              <a:rPr lang="nl-NL" sz="3200" dirty="0" err="1">
                <a:solidFill>
                  <a:srgbClr val="92D050"/>
                </a:solidFill>
              </a:rPr>
              <a:t>Phaëthon</a:t>
            </a:r>
            <a:r>
              <a:rPr lang="nl-NL" sz="3200" dirty="0">
                <a:solidFill>
                  <a:srgbClr val="92D050"/>
                </a:solidFill>
              </a:rPr>
              <a:t> bestuurd zou moeten </a:t>
            </a:r>
            <a:r>
              <a:rPr lang="nl-NL" sz="3200" dirty="0" smtClean="0">
                <a:solidFill>
                  <a:srgbClr val="92D050"/>
                </a:solidFill>
              </a:rPr>
              <a:t>worden</a:t>
            </a:r>
          </a:p>
          <a:p>
            <a:endParaRPr lang="nl-NL" sz="3200" dirty="0">
              <a:solidFill>
                <a:srgbClr val="92D050"/>
              </a:solidFill>
            </a:endParaRPr>
          </a:p>
          <a:p>
            <a:r>
              <a:rPr lang="nl-NL" sz="3200" dirty="0" smtClean="0">
                <a:solidFill>
                  <a:srgbClr val="92D050"/>
                </a:solidFill>
              </a:rPr>
              <a:t>C	dat </a:t>
            </a:r>
            <a:r>
              <a:rPr lang="nl-NL" sz="3200" dirty="0">
                <a:solidFill>
                  <a:srgbClr val="92D050"/>
                </a:solidFill>
              </a:rPr>
              <a:t>de zonnewagen net als een te licht schip onbestuurbaar is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D	dat </a:t>
            </a:r>
            <a:r>
              <a:rPr lang="nl-NL" sz="3200" dirty="0" err="1">
                <a:solidFill>
                  <a:srgbClr val="92D050"/>
                </a:solidFill>
              </a:rPr>
              <a:t>Phaëthon</a:t>
            </a:r>
            <a:r>
              <a:rPr lang="nl-NL" sz="3200" dirty="0">
                <a:solidFill>
                  <a:srgbClr val="92D050"/>
                </a:solidFill>
              </a:rPr>
              <a:t> maar iets te kort kwam qua kracht</a:t>
            </a: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402782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p:cNvSpPr txBox="1"/>
          <p:nvPr/>
        </p:nvSpPr>
        <p:spPr>
          <a:xfrm>
            <a:off x="168874" y="168875"/>
            <a:ext cx="11817179" cy="6052939"/>
          </a:xfrm>
          <a:prstGeom prst="rect">
            <a:avLst/>
          </a:prstGeom>
          <a:noFill/>
        </p:spPr>
        <p:txBody>
          <a:bodyPr wrap="square" rtlCol="0">
            <a:spAutoFit/>
          </a:bodyPr>
          <a:lstStyle/>
          <a:p>
            <a:pPr>
              <a:lnSpc>
                <a:spcPts val="5000"/>
              </a:lnSpc>
            </a:pPr>
            <a:r>
              <a:rPr lang="nl-NL" sz="3600" dirty="0">
                <a:solidFill>
                  <a:schemeClr val="bg1"/>
                </a:solidFill>
              </a:rPr>
              <a:t>A</a:t>
            </a:r>
            <a:r>
              <a:rPr lang="nl-NL" sz="3600" dirty="0" smtClean="0">
                <a:solidFill>
                  <a:schemeClr val="bg1"/>
                </a:solidFill>
              </a:rPr>
              <a:t>an deze Latijnmarathon is zorgvuldig en hard gewerkt. Er is super veel tijd in gestoken (twee maanden, als je hebt zitten opletten daarnet). Hij is gemaakt voor jullie en jullie goede examenresultaten op </a:t>
            </a:r>
            <a:r>
              <a:rPr lang="nl-NL" sz="3600" b="1" dirty="0" smtClean="0">
                <a:solidFill>
                  <a:schemeClr val="accent4">
                    <a:lumMod val="60000"/>
                    <a:lumOff val="40000"/>
                  </a:schemeClr>
                </a:solidFill>
              </a:rPr>
              <a:t>23 mei aanstaande</a:t>
            </a:r>
            <a:r>
              <a:rPr lang="nl-NL" sz="3600" dirty="0" smtClean="0">
                <a:solidFill>
                  <a:schemeClr val="bg1"/>
                </a:solidFill>
              </a:rPr>
              <a:t>. Jullie docenten Latijn van de laatste jaren zouden jullie dan ook vriendelijk willen vragen je coöperatief dan wel (quasi-) belangstellend op te stellen. Doe je best zo goed mogelijk te volgen en doe een poging de vragen foutloos te beantwoorden! </a:t>
            </a:r>
            <a:endParaRPr lang="nl-NL" sz="3200" dirty="0" smtClean="0">
              <a:solidFill>
                <a:schemeClr val="bg1"/>
              </a:solidFill>
            </a:endParaRPr>
          </a:p>
          <a:p>
            <a:r>
              <a:rPr lang="nl-NL" sz="5400" dirty="0" smtClean="0">
                <a:solidFill>
                  <a:schemeClr val="accent4">
                    <a:lumMod val="60000"/>
                    <a:lumOff val="40000"/>
                  </a:schemeClr>
                </a:solidFill>
              </a:rPr>
              <a:t>Vobis omnibus </a:t>
            </a:r>
            <a:r>
              <a:rPr lang="nl-NL" sz="5400" dirty="0" err="1" smtClean="0">
                <a:solidFill>
                  <a:schemeClr val="accent4">
                    <a:lumMod val="60000"/>
                    <a:lumOff val="40000"/>
                  </a:schemeClr>
                </a:solidFill>
              </a:rPr>
              <a:t>gratias</a:t>
            </a:r>
            <a:r>
              <a:rPr lang="nl-NL" sz="5400" dirty="0" smtClean="0">
                <a:solidFill>
                  <a:schemeClr val="accent4">
                    <a:lumMod val="60000"/>
                    <a:lumOff val="40000"/>
                  </a:schemeClr>
                </a:solidFill>
              </a:rPr>
              <a:t> </a:t>
            </a:r>
            <a:r>
              <a:rPr lang="nl-NL" sz="5400" dirty="0" err="1" smtClean="0">
                <a:solidFill>
                  <a:schemeClr val="accent4">
                    <a:lumMod val="60000"/>
                    <a:lumOff val="40000"/>
                  </a:schemeClr>
                </a:solidFill>
              </a:rPr>
              <a:t>maximas</a:t>
            </a:r>
            <a:r>
              <a:rPr lang="nl-NL" sz="5400" dirty="0" smtClean="0">
                <a:solidFill>
                  <a:schemeClr val="accent4">
                    <a:lumMod val="60000"/>
                    <a:lumOff val="40000"/>
                  </a:schemeClr>
                </a:solidFill>
              </a:rPr>
              <a:t> </a:t>
            </a:r>
            <a:r>
              <a:rPr lang="nl-NL" sz="5400" dirty="0" err="1" smtClean="0">
                <a:solidFill>
                  <a:schemeClr val="accent4">
                    <a:lumMod val="60000"/>
                    <a:lumOff val="40000"/>
                  </a:schemeClr>
                </a:solidFill>
              </a:rPr>
              <a:t>agimus</a:t>
            </a:r>
            <a:r>
              <a:rPr lang="nl-NL" sz="5400" dirty="0" smtClean="0">
                <a:solidFill>
                  <a:schemeClr val="accent4">
                    <a:lumMod val="60000"/>
                    <a:lumOff val="40000"/>
                  </a:schemeClr>
                </a:solidFill>
              </a:rPr>
              <a:t>!</a:t>
            </a:r>
            <a:endParaRPr lang="en-US" sz="5400" dirty="0">
              <a:solidFill>
                <a:schemeClr val="accent4">
                  <a:lumMod val="60000"/>
                  <a:lumOff val="40000"/>
                </a:schemeClr>
              </a:solidFill>
            </a:endParaRPr>
          </a:p>
        </p:txBody>
      </p:sp>
    </p:spTree>
    <p:extLst>
      <p:ext uri="{BB962C8B-B14F-4D97-AF65-F5344CB8AC3E}">
        <p14:creationId xmlns:p14="http://schemas.microsoft.com/office/powerpoint/2010/main" val="8126626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05063"/>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Tum </a:t>
            </a:r>
            <a:r>
              <a:rPr lang="en-US" sz="2400" dirty="0" err="1">
                <a:solidFill>
                  <a:srgbClr val="FFFFFF"/>
                </a:solidFill>
                <a:ea typeface="Times New Roman" panose="02020603050405020304" pitchFamily="18" charset="0"/>
                <a:cs typeface="Arial" panose="020B0604020202020204" pitchFamily="34" charset="0"/>
              </a:rPr>
              <a:t>primum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radiis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gelidi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caluere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Triones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vetito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frustra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temptarunt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aequore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tingi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quaeque</a:t>
            </a:r>
            <a:r>
              <a:rPr lang="en-US" sz="2400" dirty="0">
                <a:solidFill>
                  <a:srgbClr val="FFFFFF"/>
                </a:solidFill>
                <a:ea typeface="Times New Roman" panose="02020603050405020304" pitchFamily="18" charset="0"/>
                <a:cs typeface="Arial" panose="020B0604020202020204" pitchFamily="34" charset="0"/>
              </a:rPr>
              <a:t> polo </a:t>
            </a:r>
            <a:r>
              <a:rPr lang="en-US" sz="2400" dirty="0" err="1">
                <a:solidFill>
                  <a:srgbClr val="FFFFFF"/>
                </a:solidFill>
                <a:ea typeface="Times New Roman" panose="02020603050405020304" pitchFamily="18" charset="0"/>
                <a:cs typeface="Arial" panose="020B0604020202020204" pitchFamily="34" charset="0"/>
              </a:rPr>
              <a:t>posita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glaciali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proxima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Serpens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frigore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pigra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formidabilis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ulli</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incaluit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sumpsitque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novas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fervoribus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iras</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8873" y="4425642"/>
            <a:ext cx="11833655"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Toen </a:t>
            </a:r>
            <a:r>
              <a:rPr lang="nl-NL" sz="2400" dirty="0">
                <a:solidFill>
                  <a:srgbClr val="FF33CC"/>
                </a:solidFill>
              </a:rPr>
              <a:t>voor het eerst werden de ijskoude sterren (van de Grote Beer) warm door de </a:t>
            </a:r>
            <a:r>
              <a:rPr lang="nl-NL" sz="2400" dirty="0" smtClean="0">
                <a:solidFill>
                  <a:srgbClr val="FF33CC"/>
                </a:solidFill>
              </a:rPr>
              <a:t>stralen en </a:t>
            </a:r>
            <a:r>
              <a:rPr lang="nl-NL" sz="2400" dirty="0">
                <a:solidFill>
                  <a:srgbClr val="FF33CC"/>
                </a:solidFill>
              </a:rPr>
              <a:t>ze poogden tevergeefs nat gemaakt te worden in de hen ontzegde </a:t>
            </a:r>
            <a:r>
              <a:rPr lang="nl-NL" sz="2400" dirty="0" err="1">
                <a:solidFill>
                  <a:srgbClr val="FF33CC"/>
                </a:solidFill>
              </a:rPr>
              <a:t>zeevlakte</a:t>
            </a:r>
            <a:r>
              <a:rPr lang="nl-NL" sz="2400" dirty="0" smtClean="0">
                <a:solidFill>
                  <a:srgbClr val="FF33CC"/>
                </a:solidFill>
              </a:rPr>
              <a:t>, en </a:t>
            </a:r>
            <a:r>
              <a:rPr lang="nl-NL" sz="2400" dirty="0">
                <a:solidFill>
                  <a:srgbClr val="FF33CC"/>
                </a:solidFill>
              </a:rPr>
              <a:t>de Draak die heel dichtbij de ijzige pool geplaatst is</a:t>
            </a:r>
            <a:r>
              <a:rPr lang="nl-NL" sz="2400" dirty="0" smtClean="0">
                <a:solidFill>
                  <a:srgbClr val="FF33CC"/>
                </a:solidFill>
              </a:rPr>
              <a:t>, voorheen </a:t>
            </a:r>
            <a:r>
              <a:rPr lang="nl-NL" sz="2400" dirty="0">
                <a:solidFill>
                  <a:srgbClr val="FF33CC"/>
                </a:solidFill>
              </a:rPr>
              <a:t>traag door de kou en niet voor iemand vreeswekkend</a:t>
            </a:r>
            <a:r>
              <a:rPr lang="nl-NL" sz="2400" dirty="0" smtClean="0">
                <a:solidFill>
                  <a:srgbClr val="FF33CC"/>
                </a:solidFill>
              </a:rPr>
              <a:t>, werd </a:t>
            </a:r>
            <a:r>
              <a:rPr lang="nl-NL" sz="2400" dirty="0">
                <a:solidFill>
                  <a:srgbClr val="FF33CC"/>
                </a:solidFill>
              </a:rPr>
              <a:t>warm en nam door de gloed ongekende woede aan;</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3483" b="93284" l="2400" r="92800"/>
                    </a14:imgEffect>
                  </a14:imgLayer>
                </a14:imgProps>
              </a:ext>
            </a:extLst>
          </a:blip>
          <a:srcRect l="7437" t="6669" r="10400" b="6629"/>
          <a:stretch/>
        </p:blipFill>
        <p:spPr>
          <a:xfrm>
            <a:off x="8181717" y="255412"/>
            <a:ext cx="3912973" cy="3319849"/>
          </a:xfrm>
          <a:prstGeom prst="rect">
            <a:avLst/>
          </a:prstGeom>
          <a:scene3d>
            <a:camera prst="orthographicFront">
              <a:rot lat="0" lon="10800000" rev="0"/>
            </a:camera>
            <a:lightRig rig="threePt" dir="t"/>
          </a:scene3d>
        </p:spPr>
      </p:pic>
      <p:sp>
        <p:nvSpPr>
          <p:cNvPr id="9" name="Ovale toelichting 8"/>
          <p:cNvSpPr/>
          <p:nvPr/>
        </p:nvSpPr>
        <p:spPr>
          <a:xfrm>
            <a:off x="2189018" y="3102491"/>
            <a:ext cx="7813963" cy="1558052"/>
          </a:xfrm>
          <a:prstGeom prst="wedgeEllipseCallout">
            <a:avLst>
              <a:gd name="adj1" fmla="val 31346"/>
              <a:gd name="adj2" fmla="val -17185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nl-NL" sz="2400" dirty="0" smtClean="0"/>
              <a:t>Ik ben de Grote Beer! Het sterrenbeeld, niet die uit het sprookjesbos, ook niet uit het Canadese bos, die van die jager….</a:t>
            </a:r>
            <a:endParaRPr lang="en-US" sz="2400" dirty="0"/>
          </a:p>
        </p:txBody>
      </p:sp>
    </p:spTree>
    <p:extLst>
      <p:ext uri="{BB962C8B-B14F-4D97-AF65-F5344CB8AC3E}">
        <p14:creationId xmlns:p14="http://schemas.microsoft.com/office/powerpoint/2010/main" val="2922945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890956" y="1566126"/>
            <a:ext cx="6256640"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turbatum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memorant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fugisse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Boote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quamvis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tardus</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eras</a:t>
            </a:r>
            <a:r>
              <a:rPr lang="nl-NL" sz="2400" dirty="0">
                <a:solidFill>
                  <a:srgbClr val="FFFFFF"/>
                </a:solidFill>
                <a:ea typeface="Times New Roman" panose="02020603050405020304" pitchFamily="18" charset="0"/>
                <a:cs typeface="Arial" panose="020B0604020202020204" pitchFamily="34" charset="0"/>
              </a:rPr>
              <a:t> et te </a:t>
            </a:r>
            <a:r>
              <a:rPr lang="nl-NL" sz="2400" dirty="0" err="1">
                <a:solidFill>
                  <a:srgbClr val="FFFFFF"/>
                </a:solidFill>
                <a:ea typeface="Times New Roman" panose="02020603050405020304" pitchFamily="18" charset="0"/>
                <a:cs typeface="Arial" panose="020B0604020202020204" pitchFamily="34" charset="0"/>
              </a:rPr>
              <a:t>tua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plaustra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tenebant</a:t>
            </a:r>
            <a:r>
              <a:rPr lang="nl-NL"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vero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summo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despexit</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aethere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terras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infelix</a:t>
            </a:r>
            <a:r>
              <a:rPr lang="en-US" sz="2400" dirty="0">
                <a:solidFill>
                  <a:srgbClr val="FFFFFF"/>
                </a:solidFill>
                <a:ea typeface="Times New Roman" panose="02020603050405020304" pitchFamily="18" charset="0"/>
                <a:cs typeface="Arial" panose="020B0604020202020204" pitchFamily="34" charset="0"/>
              </a:rPr>
              <a:t> Phaethon </a:t>
            </a:r>
            <a:r>
              <a:rPr lang="en-US" sz="2400" dirty="0" err="1">
                <a:solidFill>
                  <a:srgbClr val="FFFFFF"/>
                </a:solidFill>
                <a:ea typeface="Times New Roman" panose="02020603050405020304" pitchFamily="18" charset="0"/>
                <a:cs typeface="Arial" panose="020B0604020202020204" pitchFamily="34" charset="0"/>
              </a:rPr>
              <a:t>penitus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penitusque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patentes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061745"/>
            <a:ext cx="11825417"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ze </a:t>
            </a:r>
            <a:r>
              <a:rPr lang="nl-NL" sz="2400" dirty="0">
                <a:solidFill>
                  <a:srgbClr val="00B0F0"/>
                </a:solidFill>
              </a:rPr>
              <a:t>memoreren dat ook jij, </a:t>
            </a:r>
            <a:r>
              <a:rPr lang="nl-NL" sz="2400" dirty="0" err="1">
                <a:solidFill>
                  <a:srgbClr val="00B0F0"/>
                </a:solidFill>
              </a:rPr>
              <a:t>Bootes</a:t>
            </a:r>
            <a:r>
              <a:rPr lang="nl-NL" sz="2400" dirty="0">
                <a:solidFill>
                  <a:srgbClr val="00B0F0"/>
                </a:solidFill>
              </a:rPr>
              <a:t>/Ossendrijver, in verwarring gevlucht bent,</a:t>
            </a:r>
          </a:p>
          <a:p>
            <a:pPr>
              <a:spcAft>
                <a:spcPts val="1000"/>
              </a:spcAft>
            </a:pPr>
            <a:r>
              <a:rPr lang="nl-NL" sz="2400" dirty="0">
                <a:solidFill>
                  <a:srgbClr val="00B0F0"/>
                </a:solidFill>
              </a:rPr>
              <a:t>hoewel jij traag was en jouw wagen jou tegenhield</a:t>
            </a:r>
            <a:r>
              <a:rPr lang="nl-NL" sz="2400" dirty="0" smtClean="0">
                <a:solidFill>
                  <a:srgbClr val="00B0F0"/>
                </a:solidFill>
              </a:rPr>
              <a:t>.</a:t>
            </a:r>
            <a:endParaRPr lang="nl-NL" sz="2400" dirty="0">
              <a:solidFill>
                <a:srgbClr val="00B0F0"/>
              </a:solidFill>
            </a:endParaRPr>
          </a:p>
          <a:p>
            <a:pPr>
              <a:spcAft>
                <a:spcPts val="1000"/>
              </a:spcAft>
            </a:pPr>
            <a:r>
              <a:rPr lang="nl-NL" sz="2400" dirty="0">
                <a:solidFill>
                  <a:srgbClr val="00B0F0"/>
                </a:solidFill>
              </a:rPr>
              <a:t>Zodra echter de ongelukkige </a:t>
            </a:r>
            <a:r>
              <a:rPr lang="nl-NL" sz="2400" dirty="0" err="1">
                <a:solidFill>
                  <a:srgbClr val="00B0F0"/>
                </a:solidFill>
              </a:rPr>
              <a:t>Phaëthon</a:t>
            </a:r>
            <a:r>
              <a:rPr lang="nl-NL" sz="2400" dirty="0">
                <a:solidFill>
                  <a:srgbClr val="00B0F0"/>
                </a:solidFill>
              </a:rPr>
              <a:t> vanuit de top van de hemel </a:t>
            </a:r>
          </a:p>
          <a:p>
            <a:pPr>
              <a:spcAft>
                <a:spcPts val="1000"/>
              </a:spcAft>
            </a:pPr>
            <a:r>
              <a:rPr lang="nl-NL" sz="2400" dirty="0">
                <a:solidFill>
                  <a:srgbClr val="00B0F0"/>
                </a:solidFill>
              </a:rPr>
              <a:t>omlaag zag hoe de landen zich dieper en dieper uitstrekten</a:t>
            </a:r>
            <a:r>
              <a:rPr lang="nl-NL" sz="2400" dirty="0" smtClean="0">
                <a:solidFill>
                  <a:srgbClr val="00B0F0"/>
                </a:solidFill>
              </a:rPr>
              <a:t>,</a:t>
            </a:r>
            <a:endParaRPr lang="nl-NL" sz="2400" dirty="0">
              <a:solidFill>
                <a:srgbClr val="00B0F0"/>
              </a:solidFill>
            </a:endParaRP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391" b="98239" l="676" r="98649"/>
                    </a14:imgEffect>
                  </a14:imgLayer>
                </a14:imgProps>
              </a:ext>
            </a:extLst>
          </a:blip>
          <a:srcRect l="5004" t="1354" r="5004" b="11482"/>
          <a:stretch/>
        </p:blipFill>
        <p:spPr>
          <a:xfrm>
            <a:off x="3224080" y="72469"/>
            <a:ext cx="2537255" cy="4242487"/>
          </a:xfrm>
          <a:prstGeom prst="rect">
            <a:avLst/>
          </a:prstGeom>
        </p:spPr>
      </p:pic>
      <p:sp>
        <p:nvSpPr>
          <p:cNvPr id="9" name="Wolkvormige toelichting 8"/>
          <p:cNvSpPr/>
          <p:nvPr/>
        </p:nvSpPr>
        <p:spPr>
          <a:xfrm>
            <a:off x="92364" y="337751"/>
            <a:ext cx="2962840" cy="1149304"/>
          </a:xfrm>
          <a:prstGeom prst="cloudCallout">
            <a:avLst>
              <a:gd name="adj1" fmla="val 72010"/>
              <a:gd name="adj2" fmla="val -1061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000" dirty="0" smtClean="0"/>
              <a:t>Drijf ik nou ossen? Jemig de pemig!</a:t>
            </a:r>
            <a:endParaRPr lang="en-US" sz="2000" dirty="0"/>
          </a:p>
        </p:txBody>
      </p:sp>
      <p:sp>
        <p:nvSpPr>
          <p:cNvPr id="10" name="Wolkvormige toelichting 9"/>
          <p:cNvSpPr/>
          <p:nvPr/>
        </p:nvSpPr>
        <p:spPr>
          <a:xfrm>
            <a:off x="4864769" y="134550"/>
            <a:ext cx="2962840" cy="1149304"/>
          </a:xfrm>
          <a:prstGeom prst="cloudCallout">
            <a:avLst>
              <a:gd name="adj1" fmla="val -73573"/>
              <a:gd name="adj2" fmla="val 305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000" dirty="0" smtClean="0"/>
              <a:t>Dan ben ik dus een Ossendrijver! Gossie!</a:t>
            </a:r>
            <a:endParaRPr lang="en-US" sz="2000" dirty="0"/>
          </a:p>
        </p:txBody>
      </p:sp>
    </p:spTree>
    <p:extLst>
      <p:ext uri="{BB962C8B-B14F-4D97-AF65-F5344CB8AC3E}">
        <p14:creationId xmlns:p14="http://schemas.microsoft.com/office/powerpoint/2010/main" val="38797919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6555641"/>
          </a:xfrm>
          <a:prstGeom prst="rect">
            <a:avLst/>
          </a:prstGeom>
          <a:noFill/>
        </p:spPr>
        <p:txBody>
          <a:bodyPr wrap="square" rtlCol="0">
            <a:spAutoFit/>
          </a:bodyPr>
          <a:lstStyle/>
          <a:p>
            <a:r>
              <a:rPr lang="nl-NL" sz="3600" dirty="0" smtClean="0">
                <a:solidFill>
                  <a:srgbClr val="FF99FF"/>
                </a:solidFill>
              </a:rPr>
              <a:t>VRAAG   17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Ovidius toont zich door het noemen van de sterrenbeelden een …?</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poeta</a:t>
            </a:r>
            <a:r>
              <a:rPr lang="nl-NL" sz="3200" dirty="0" smtClean="0">
                <a:solidFill>
                  <a:srgbClr val="92D050"/>
                </a:solidFill>
              </a:rPr>
              <a:t> </a:t>
            </a:r>
            <a:r>
              <a:rPr lang="nl-NL" sz="3200" dirty="0" err="1" smtClean="0">
                <a:solidFill>
                  <a:srgbClr val="92D050"/>
                </a:solidFill>
              </a:rPr>
              <a:t>doctus</a:t>
            </a:r>
            <a:endParaRPr lang="nl-NL" sz="3200" dirty="0" smtClean="0">
              <a:solidFill>
                <a:srgbClr val="92D050"/>
              </a:solidFill>
            </a:endParaRPr>
          </a:p>
          <a:p>
            <a:endParaRPr lang="nl-NL" sz="3200" dirty="0">
              <a:solidFill>
                <a:srgbClr val="92D050"/>
              </a:solidFill>
            </a:endParaRPr>
          </a:p>
          <a:p>
            <a:r>
              <a:rPr lang="nl-NL" sz="3200" dirty="0" smtClean="0">
                <a:solidFill>
                  <a:srgbClr val="92D050"/>
                </a:solidFill>
              </a:rPr>
              <a:t>B	astronoom</a:t>
            </a:r>
          </a:p>
          <a:p>
            <a:endParaRPr lang="nl-NL" sz="3200" dirty="0">
              <a:solidFill>
                <a:srgbClr val="92D050"/>
              </a:solidFill>
            </a:endParaRPr>
          </a:p>
          <a:p>
            <a:r>
              <a:rPr lang="nl-NL" sz="3200" dirty="0" smtClean="0">
                <a:solidFill>
                  <a:srgbClr val="92D050"/>
                </a:solidFill>
              </a:rPr>
              <a:t>C	encyclopedie</a:t>
            </a:r>
          </a:p>
          <a:p>
            <a:endParaRPr lang="nl-NL" sz="3200" dirty="0">
              <a:solidFill>
                <a:srgbClr val="92D050"/>
              </a:solidFill>
            </a:endParaRPr>
          </a:p>
          <a:p>
            <a:r>
              <a:rPr lang="nl-NL" sz="3200" dirty="0" smtClean="0">
                <a:solidFill>
                  <a:srgbClr val="92D050"/>
                </a:solidFill>
              </a:rPr>
              <a:t>D	irritant eikeltje</a:t>
            </a:r>
            <a:endParaRPr lang="nl-NL" sz="3200" dirty="0">
              <a:solidFill>
                <a:srgbClr val="92D050"/>
              </a:solidFill>
            </a:endParaRPr>
          </a:p>
          <a:p>
            <a:endParaRPr lang="nl-NL" sz="3200" dirty="0" smtClean="0">
              <a:solidFill>
                <a:srgbClr val="92D050"/>
              </a:solidFill>
            </a:endParaRPr>
          </a:p>
          <a:p>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22393235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200130" y="168875"/>
            <a:ext cx="6808575"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palluit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subito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genua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intremuere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timore</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suntque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oculis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tenebrae</a:t>
            </a:r>
            <a:r>
              <a:rPr lang="en-US" sz="2400" dirty="0">
                <a:solidFill>
                  <a:srgbClr val="FFFFFF"/>
                </a:solidFill>
                <a:ea typeface="Times New Roman" panose="02020603050405020304" pitchFamily="18" charset="0"/>
                <a:cs typeface="Arial" panose="020B0604020202020204" pitchFamily="34" charset="0"/>
              </a:rPr>
              <a:t> per </a:t>
            </a:r>
            <a:r>
              <a:rPr lang="en-US" sz="2400" dirty="0" err="1">
                <a:solidFill>
                  <a:srgbClr val="FFFFFF"/>
                </a:solidFill>
                <a:ea typeface="Times New Roman" panose="02020603050405020304" pitchFamily="18" charset="0"/>
                <a:cs typeface="Arial" panose="020B0604020202020204" pitchFamily="34" charset="0"/>
              </a:rPr>
              <a:t>tantum</a:t>
            </a:r>
            <a:r>
              <a:rPr lang="en-US" sz="2400" dirty="0">
                <a:solidFill>
                  <a:srgbClr val="FFFFFF"/>
                </a:solidFill>
                <a:ea typeface="Times New Roman" panose="02020603050405020304" pitchFamily="18" charset="0"/>
                <a:cs typeface="Arial" panose="020B0604020202020204" pitchFamily="34" charset="0"/>
              </a:rPr>
              <a:t> lumen </a:t>
            </a:r>
            <a:r>
              <a:rPr lang="en-US" sz="2400" dirty="0" err="1">
                <a:solidFill>
                  <a:srgbClr val="FFFFFF"/>
                </a:solidFill>
                <a:ea typeface="Times New Roman" panose="02020603050405020304" pitchFamily="18" charset="0"/>
                <a:cs typeface="Arial" panose="020B0604020202020204" pitchFamily="34" charset="0"/>
              </a:rPr>
              <a:t>obortae</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iam</a:t>
            </a:r>
            <a:r>
              <a:rPr lang="en-US" sz="2400" dirty="0">
                <a:solidFill>
                  <a:srgbClr val="FFFFFF"/>
                </a:solidFill>
                <a:ea typeface="Times New Roman" panose="02020603050405020304" pitchFamily="18" charset="0"/>
                <a:cs typeface="Arial" panose="020B0604020202020204" pitchFamily="34" charset="0"/>
              </a:rPr>
              <a:t> mallet </a:t>
            </a:r>
            <a:r>
              <a:rPr lang="en-US" sz="2400" dirty="0" err="1">
                <a:solidFill>
                  <a:srgbClr val="FFFFFF"/>
                </a:solidFill>
                <a:ea typeface="Times New Roman" panose="02020603050405020304" pitchFamily="18" charset="0"/>
                <a:cs typeface="Arial" panose="020B0604020202020204" pitchFamily="34" charset="0"/>
              </a:rPr>
              <a:t>equos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numquam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tetigisse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paternos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iam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cognosse</a:t>
            </a:r>
            <a:r>
              <a:rPr lang="en-US" sz="2400" dirty="0">
                <a:solidFill>
                  <a:srgbClr val="FFFFFF"/>
                </a:solidFill>
                <a:ea typeface="Times New Roman" panose="02020603050405020304" pitchFamily="18" charset="0"/>
                <a:cs typeface="Arial" panose="020B0604020202020204" pitchFamily="34" charset="0"/>
              </a:rPr>
              <a:t> genus </a:t>
            </a:r>
            <a:r>
              <a:rPr lang="en-US" sz="2400" dirty="0" err="1">
                <a:solidFill>
                  <a:srgbClr val="FFFFFF"/>
                </a:solidFill>
                <a:ea typeface="Times New Roman" panose="02020603050405020304" pitchFamily="18" charset="0"/>
                <a:cs typeface="Arial" panose="020B0604020202020204" pitchFamily="34" charset="0"/>
              </a:rPr>
              <a:t>piget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valuisse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rogando</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11207" y="4061745"/>
            <a:ext cx="11883084" cy="25135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werd </a:t>
            </a:r>
            <a:r>
              <a:rPr lang="nl-NL" sz="2400" dirty="0">
                <a:solidFill>
                  <a:srgbClr val="00B0F0"/>
                </a:solidFill>
              </a:rPr>
              <a:t>hij bleek en plotseling begonnen zijn knieën te shaken door de angst</a:t>
            </a:r>
          </a:p>
          <a:p>
            <a:pPr>
              <a:spcAft>
                <a:spcPts val="1000"/>
              </a:spcAft>
            </a:pPr>
            <a:r>
              <a:rPr lang="nl-NL" sz="2400" dirty="0">
                <a:solidFill>
                  <a:srgbClr val="00B0F0"/>
                </a:solidFill>
              </a:rPr>
              <a:t>en duisternis kwam voor zijn ogen op bij/ondanks het zo grote </a:t>
            </a:r>
            <a:r>
              <a:rPr lang="nl-NL" sz="2400" dirty="0" smtClean="0">
                <a:solidFill>
                  <a:srgbClr val="00B0F0"/>
                </a:solidFill>
              </a:rPr>
              <a:t>licht,</a:t>
            </a:r>
          </a:p>
          <a:p>
            <a:pPr>
              <a:spcAft>
                <a:spcPts val="1000"/>
              </a:spcAft>
            </a:pPr>
            <a:r>
              <a:rPr lang="nl-NL" sz="2400" dirty="0" smtClean="0">
                <a:solidFill>
                  <a:srgbClr val="00B0F0"/>
                </a:solidFill>
              </a:rPr>
              <a:t>en </a:t>
            </a:r>
            <a:r>
              <a:rPr lang="nl-NL" sz="2400" dirty="0">
                <a:solidFill>
                  <a:srgbClr val="00B0F0"/>
                </a:solidFill>
              </a:rPr>
              <a:t>reeds zou hij liever willen dat hij de paarden van zijn vader nooit had </a:t>
            </a:r>
            <a:r>
              <a:rPr lang="nl-NL" sz="2400" dirty="0" smtClean="0">
                <a:solidFill>
                  <a:srgbClr val="00B0F0"/>
                </a:solidFill>
              </a:rPr>
              <a:t>aangeraakt, reeds</a:t>
            </a:r>
          </a:p>
          <a:p>
            <a:pPr>
              <a:spcAft>
                <a:spcPts val="1000"/>
              </a:spcAft>
            </a:pPr>
            <a:r>
              <a:rPr lang="nl-NL" sz="2400" dirty="0" smtClean="0">
                <a:solidFill>
                  <a:srgbClr val="00B0F0"/>
                </a:solidFill>
              </a:rPr>
              <a:t>betreurt </a:t>
            </a:r>
            <a:r>
              <a:rPr lang="nl-NL" sz="2400" dirty="0">
                <a:solidFill>
                  <a:srgbClr val="00B0F0"/>
                </a:solidFill>
              </a:rPr>
              <a:t>hij dat hij zijn afkomst te weten gekomen is en door vragen zijn zin </a:t>
            </a:r>
            <a:r>
              <a:rPr lang="nl-NL" sz="2400" dirty="0" smtClean="0">
                <a:solidFill>
                  <a:srgbClr val="00B0F0"/>
                </a:solidFill>
              </a:rPr>
              <a:t>gekregen heeft</a:t>
            </a:r>
            <a:r>
              <a:rPr lang="nl-NL" sz="2400" dirty="0">
                <a:solidFill>
                  <a:srgbClr val="00B0F0"/>
                </a:solidFill>
              </a:rPr>
              <a:t>, </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1255" b="96862" l="1720" r="99754"/>
                    </a14:imgEffect>
                  </a14:imgLayer>
                </a14:imgProps>
              </a:ext>
            </a:extLst>
          </a:blip>
          <a:srcRect l="23113" r="19450" b="34026"/>
          <a:stretch/>
        </p:blipFill>
        <p:spPr>
          <a:xfrm>
            <a:off x="3229231" y="1598980"/>
            <a:ext cx="2067698" cy="2789334"/>
          </a:xfrm>
          <a:prstGeom prst="rect">
            <a:avLst/>
          </a:prstGeom>
        </p:spPr>
      </p:pic>
      <p:pic>
        <p:nvPicPr>
          <p:cNvPr id="9" name="Afbeelding 8"/>
          <p:cNvPicPr>
            <a:picLocks noChangeAspect="1"/>
          </p:cNvPicPr>
          <p:nvPr/>
        </p:nvPicPr>
        <p:blipFill>
          <a:blip r:embed="rId5"/>
          <a:stretch>
            <a:fillRect/>
          </a:stretch>
        </p:blipFill>
        <p:spPr>
          <a:xfrm>
            <a:off x="9826122" y="3963779"/>
            <a:ext cx="1778932" cy="1334199"/>
          </a:xfrm>
          <a:prstGeom prst="rect">
            <a:avLst/>
          </a:prstGeom>
        </p:spPr>
      </p:pic>
      <p:pic>
        <p:nvPicPr>
          <p:cNvPr id="10" name="Afbeelding 9"/>
          <p:cNvPicPr>
            <a:picLocks noChangeAspect="1"/>
          </p:cNvPicPr>
          <p:nvPr/>
        </p:nvPicPr>
        <p:blipFill>
          <a:blip r:embed="rId6">
            <a:extLst>
              <a:ext uri="{BEBA8EAE-BF5A-486C-A8C5-ECC9F3942E4B}">
                <a14:imgProps xmlns:a14="http://schemas.microsoft.com/office/drawing/2010/main">
                  <a14:imgLayer r:embed="rId7">
                    <a14:imgEffect>
                      <a14:backgroundRemoval t="4231" b="92308" l="4231" r="95769"/>
                    </a14:imgEffect>
                  </a14:imgLayer>
                </a14:imgProps>
              </a:ext>
            </a:extLst>
          </a:blip>
          <a:stretch>
            <a:fillRect/>
          </a:stretch>
        </p:blipFill>
        <p:spPr>
          <a:xfrm>
            <a:off x="-117904" y="-66417"/>
            <a:ext cx="3386266" cy="3386266"/>
          </a:xfrm>
          <a:prstGeom prst="rect">
            <a:avLst/>
          </a:prstGeom>
        </p:spPr>
      </p:pic>
      <p:sp>
        <p:nvSpPr>
          <p:cNvPr id="11" name="Wolkvormige toelichting 10"/>
          <p:cNvSpPr/>
          <p:nvPr/>
        </p:nvSpPr>
        <p:spPr>
          <a:xfrm>
            <a:off x="2443828" y="235645"/>
            <a:ext cx="1773382" cy="775854"/>
          </a:xfrm>
          <a:prstGeom prst="cloudCallout">
            <a:avLst>
              <a:gd name="adj1" fmla="val -70833"/>
              <a:gd name="adj2" fmla="val -16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err="1" smtClean="0"/>
              <a:t>Holy</a:t>
            </a:r>
            <a:endParaRPr lang="en-US" sz="3200" dirty="0"/>
          </a:p>
        </p:txBody>
      </p:sp>
      <p:sp>
        <p:nvSpPr>
          <p:cNvPr id="12" name="Wolkvormige toelichting 11"/>
          <p:cNvSpPr/>
          <p:nvPr/>
        </p:nvSpPr>
        <p:spPr>
          <a:xfrm>
            <a:off x="5499695" y="2553691"/>
            <a:ext cx="1773382" cy="775854"/>
          </a:xfrm>
          <a:prstGeom prst="cloudCallout">
            <a:avLst>
              <a:gd name="adj1" fmla="val -81771"/>
              <a:gd name="adj2" fmla="val -482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smtClean="0"/>
              <a:t>shit</a:t>
            </a:r>
            <a:endParaRPr lang="en-US" dirty="0"/>
          </a:p>
        </p:txBody>
      </p:sp>
      <p:sp>
        <p:nvSpPr>
          <p:cNvPr id="13" name="Wolkvormige toelichting 12"/>
          <p:cNvSpPr/>
          <p:nvPr/>
        </p:nvSpPr>
        <p:spPr>
          <a:xfrm>
            <a:off x="9730509" y="3003145"/>
            <a:ext cx="1773382" cy="775854"/>
          </a:xfrm>
          <a:prstGeom prst="cloudCallout">
            <a:avLst>
              <a:gd name="adj1" fmla="val 4688"/>
              <a:gd name="adj2" fmla="val 886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smtClean="0"/>
              <a:t>zeg!</a:t>
            </a:r>
            <a:endParaRPr lang="en-US" sz="3200" dirty="0"/>
          </a:p>
        </p:txBody>
      </p:sp>
    </p:spTree>
    <p:extLst>
      <p:ext uri="{BB962C8B-B14F-4D97-AF65-F5344CB8AC3E}">
        <p14:creationId xmlns:p14="http://schemas.microsoft.com/office/powerpoint/2010/main" val="27699676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6088791" y="168875"/>
            <a:ext cx="5885936" cy="2862322"/>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Meropis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dici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cupiens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acta</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praecipiti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pinus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Borea</a:t>
            </a:r>
            <a:r>
              <a:rPr lang="en-US" sz="2400" dirty="0">
                <a:solidFill>
                  <a:srgbClr val="FFFFFF"/>
                </a:solidFill>
                <a:ea typeface="Times New Roman" panose="02020603050405020304" pitchFamily="18" charset="0"/>
                <a:cs typeface="Arial" panose="020B0604020202020204" pitchFamily="34" charset="0"/>
              </a:rPr>
              <a:t>, cui </a:t>
            </a:r>
            <a:r>
              <a:rPr lang="en-US" sz="2400" dirty="0" err="1">
                <a:solidFill>
                  <a:srgbClr val="FFFFFF"/>
                </a:solidFill>
                <a:ea typeface="Times New Roman" panose="02020603050405020304" pitchFamily="18" charset="0"/>
                <a:cs typeface="Arial" panose="020B0604020202020204" pitchFamily="34" charset="0"/>
              </a:rPr>
              <a:t>victa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remisit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frena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suus</a:t>
            </a:r>
            <a:r>
              <a:rPr lang="en-US" sz="2400" dirty="0">
                <a:solidFill>
                  <a:srgbClr val="FFFFFF"/>
                </a:solidFill>
                <a:ea typeface="Times New Roman" panose="02020603050405020304" pitchFamily="18" charset="0"/>
                <a:cs typeface="Arial" panose="020B0604020202020204" pitchFamily="34" charset="0"/>
              </a:rPr>
              <a:t> rector, quam dis </a:t>
            </a:r>
            <a:r>
              <a:rPr lang="en-US" sz="2400" dirty="0" err="1">
                <a:solidFill>
                  <a:srgbClr val="FFFFFF"/>
                </a:solidFill>
                <a:ea typeface="Times New Roman" panose="02020603050405020304" pitchFamily="18" charset="0"/>
                <a:cs typeface="Arial" panose="020B0604020202020204" pitchFamily="34" charset="0"/>
              </a:rPr>
              <a:t>votisque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reliquit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Quid </a:t>
            </a:r>
            <a:r>
              <a:rPr lang="en-US" sz="2400" dirty="0" err="1">
                <a:solidFill>
                  <a:srgbClr val="FFFFFF"/>
                </a:solidFill>
                <a:ea typeface="Times New Roman" panose="02020603050405020304" pitchFamily="18" charset="0"/>
                <a:cs typeface="Arial" panose="020B0604020202020204" pitchFamily="34" charset="0"/>
              </a:rPr>
              <a:t>faciat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Multum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caeli</a:t>
            </a:r>
            <a:r>
              <a:rPr lang="en-US" sz="2400" dirty="0">
                <a:solidFill>
                  <a:srgbClr val="FFFFFF"/>
                </a:solidFill>
                <a:ea typeface="Times New Roman" panose="02020603050405020304" pitchFamily="18" charset="0"/>
                <a:cs typeface="Arial" panose="020B0604020202020204" pitchFamily="34" charset="0"/>
              </a:rPr>
              <a:t> post </a:t>
            </a:r>
            <a:r>
              <a:rPr lang="en-US" sz="2400" dirty="0" err="1">
                <a:solidFill>
                  <a:srgbClr val="FFFFFF"/>
                </a:solidFill>
                <a:ea typeface="Times New Roman" panose="02020603050405020304" pitchFamily="18" charset="0"/>
                <a:cs typeface="Arial" panose="020B0604020202020204" pitchFamily="34" charset="0"/>
              </a:rPr>
              <a:t>terga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relictum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ante </a:t>
            </a:r>
            <a:r>
              <a:rPr lang="en-US" sz="2400" dirty="0" err="1">
                <a:solidFill>
                  <a:srgbClr val="FFFFFF"/>
                </a:solidFill>
                <a:ea typeface="Times New Roman" panose="02020603050405020304" pitchFamily="18" charset="0"/>
                <a:cs typeface="Arial" panose="020B0604020202020204" pitchFamily="34" charset="0"/>
              </a:rPr>
              <a:t>oculos</a:t>
            </a:r>
            <a:r>
              <a:rPr lang="en-US" sz="2400" dirty="0">
                <a:solidFill>
                  <a:srgbClr val="FFFFFF"/>
                </a:solidFill>
                <a:ea typeface="Times New Roman" panose="02020603050405020304" pitchFamily="18" charset="0"/>
                <a:cs typeface="Arial" panose="020B0604020202020204" pitchFamily="34" charset="0"/>
              </a:rPr>
              <a:t> plus est. </a:t>
            </a:r>
            <a:endParaRPr lang="en-US" sz="2400" dirty="0"/>
          </a:p>
        </p:txBody>
      </p:sp>
      <p:sp>
        <p:nvSpPr>
          <p:cNvPr id="3" name="Rechthoek 2"/>
          <p:cNvSpPr/>
          <p:nvPr/>
        </p:nvSpPr>
        <p:spPr>
          <a:xfrm>
            <a:off x="159607" y="4347052"/>
            <a:ext cx="11858368"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reeds </a:t>
            </a:r>
            <a:r>
              <a:rPr lang="nl-NL" sz="2400" dirty="0">
                <a:solidFill>
                  <a:srgbClr val="FF33CC"/>
                </a:solidFill>
              </a:rPr>
              <a:t>verlangend zoon van </a:t>
            </a:r>
            <a:r>
              <a:rPr lang="nl-NL" sz="2400" dirty="0" err="1">
                <a:solidFill>
                  <a:srgbClr val="FF33CC"/>
                </a:solidFill>
              </a:rPr>
              <a:t>Merops</a:t>
            </a:r>
            <a:r>
              <a:rPr lang="nl-NL" sz="2400" dirty="0">
                <a:solidFill>
                  <a:srgbClr val="FF33CC"/>
                </a:solidFill>
              </a:rPr>
              <a:t> genoemd te worden wordt hij </a:t>
            </a:r>
            <a:r>
              <a:rPr lang="nl-NL" sz="2400" dirty="0" smtClean="0">
                <a:solidFill>
                  <a:srgbClr val="FF33CC"/>
                </a:solidFill>
              </a:rPr>
              <a:t>zo meegevoerd</a:t>
            </a:r>
            <a:r>
              <a:rPr lang="nl-NL" sz="2400" dirty="0">
                <a:solidFill>
                  <a:srgbClr val="FF33CC"/>
                </a:solidFill>
              </a:rPr>
              <a:t>, als een schip, voortgedreven door de gevaarlijke noordenwind, waaraan </a:t>
            </a:r>
            <a:r>
              <a:rPr lang="nl-NL" sz="2400" dirty="0" smtClean="0">
                <a:solidFill>
                  <a:srgbClr val="FF33CC"/>
                </a:solidFill>
              </a:rPr>
              <a:t>zijn eigen </a:t>
            </a:r>
            <a:r>
              <a:rPr lang="nl-NL" sz="2400" dirty="0">
                <a:solidFill>
                  <a:srgbClr val="FF33CC"/>
                </a:solidFill>
              </a:rPr>
              <a:t>stuurman zijn machteloze roer gelaten heeft, dat hij aan zijn lot overgelaten heeft. </a:t>
            </a:r>
            <a:r>
              <a:rPr lang="nl-NL" sz="2400" dirty="0" smtClean="0">
                <a:solidFill>
                  <a:srgbClr val="FF33CC"/>
                </a:solidFill>
              </a:rPr>
              <a:t>Wat </a:t>
            </a:r>
            <a:r>
              <a:rPr lang="nl-NL" sz="2400" dirty="0">
                <a:solidFill>
                  <a:srgbClr val="FF33CC"/>
                </a:solidFill>
              </a:rPr>
              <a:t>moet hij doen? Veel hemel is achter zijn rug gelaten</a:t>
            </a:r>
            <a:r>
              <a:rPr lang="nl-NL" sz="2400" dirty="0" smtClean="0">
                <a:solidFill>
                  <a:srgbClr val="FF33CC"/>
                </a:solidFill>
              </a:rPr>
              <a:t>, voor </a:t>
            </a:r>
            <a:r>
              <a:rPr lang="nl-NL" sz="2400" dirty="0">
                <a:solidFill>
                  <a:srgbClr val="FF33CC"/>
                </a:solidFill>
              </a:rPr>
              <a:t>zijn ogen is er </a:t>
            </a:r>
            <a:r>
              <a:rPr lang="nl-NL" sz="2400" dirty="0" smtClean="0">
                <a:solidFill>
                  <a:srgbClr val="FF33CC"/>
                </a:solidFill>
              </a:rPr>
              <a:t>meer.</a:t>
            </a:r>
            <a:endParaRPr lang="nl-NL" sz="2400" dirty="0">
              <a:solidFill>
                <a:srgbClr val="FF33CC"/>
              </a:solidFill>
            </a:endParaRPr>
          </a:p>
        </p:txBody>
      </p:sp>
      <p:pic>
        <p:nvPicPr>
          <p:cNvPr id="7" name="Afbeelding 6"/>
          <p:cNvPicPr>
            <a:picLocks noChangeAspect="1"/>
          </p:cNvPicPr>
          <p:nvPr/>
        </p:nvPicPr>
        <p:blipFill>
          <a:blip r:embed="rId3"/>
          <a:stretch>
            <a:fillRect/>
          </a:stretch>
        </p:blipFill>
        <p:spPr>
          <a:xfrm>
            <a:off x="609037" y="168875"/>
            <a:ext cx="2688343" cy="3810726"/>
          </a:xfrm>
          <a:prstGeom prst="rect">
            <a:avLst/>
          </a:prstGeom>
        </p:spPr>
      </p:pic>
      <p:sp>
        <p:nvSpPr>
          <p:cNvPr id="10" name="Ovaal 9"/>
          <p:cNvSpPr/>
          <p:nvPr/>
        </p:nvSpPr>
        <p:spPr>
          <a:xfrm>
            <a:off x="3297380" y="1977081"/>
            <a:ext cx="2579287" cy="14910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En waar is de stuurman gebleven?</a:t>
            </a:r>
            <a:endParaRPr lang="en-US" sz="2400" dirty="0"/>
          </a:p>
        </p:txBody>
      </p:sp>
    </p:spTree>
    <p:extLst>
      <p:ext uri="{BB962C8B-B14F-4D97-AF65-F5344CB8AC3E}">
        <p14:creationId xmlns:p14="http://schemas.microsoft.com/office/powerpoint/2010/main" val="3480130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18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wilde </a:t>
            </a:r>
            <a:r>
              <a:rPr lang="nl-NL" sz="3200" dirty="0" err="1" smtClean="0">
                <a:solidFill>
                  <a:schemeClr val="bg1"/>
                </a:solidFill>
              </a:rPr>
              <a:t>Phaëthon</a:t>
            </a:r>
            <a:r>
              <a:rPr lang="nl-NL" sz="3200" dirty="0" smtClean="0">
                <a:solidFill>
                  <a:schemeClr val="bg1"/>
                </a:solidFill>
              </a:rPr>
              <a:t> zoon van </a:t>
            </a:r>
            <a:r>
              <a:rPr lang="nl-NL" sz="3200" dirty="0" err="1" smtClean="0">
                <a:solidFill>
                  <a:schemeClr val="bg1"/>
                </a:solidFill>
              </a:rPr>
              <a:t>Merops</a:t>
            </a:r>
            <a:r>
              <a:rPr lang="nl-NL" sz="3200" dirty="0" smtClean="0">
                <a:solidFill>
                  <a:schemeClr val="bg1"/>
                </a:solidFill>
              </a:rPr>
              <a:t> genoemd worden?</a:t>
            </a:r>
          </a:p>
          <a:p>
            <a:endParaRPr lang="nl-NL" sz="3200" dirty="0">
              <a:solidFill>
                <a:srgbClr val="92D050"/>
              </a:solidFill>
            </a:endParaRPr>
          </a:p>
          <a:p>
            <a:r>
              <a:rPr lang="nl-NL" sz="3200" dirty="0" smtClean="0">
                <a:solidFill>
                  <a:srgbClr val="92D050"/>
                </a:solidFill>
              </a:rPr>
              <a:t>A	omdat hij dat ook was!</a:t>
            </a:r>
          </a:p>
          <a:p>
            <a:endParaRPr lang="nl-NL" sz="3200" dirty="0">
              <a:solidFill>
                <a:srgbClr val="92D050"/>
              </a:solidFill>
            </a:endParaRPr>
          </a:p>
          <a:p>
            <a:r>
              <a:rPr lang="nl-NL" sz="3200" dirty="0" smtClean="0">
                <a:solidFill>
                  <a:srgbClr val="92D050"/>
                </a:solidFill>
              </a:rPr>
              <a:t>B	die vond hij aardiger dan de Zon</a:t>
            </a:r>
          </a:p>
          <a:p>
            <a:endParaRPr lang="nl-NL" sz="3200" dirty="0">
              <a:solidFill>
                <a:srgbClr val="92D050"/>
              </a:solidFill>
            </a:endParaRPr>
          </a:p>
          <a:p>
            <a:r>
              <a:rPr lang="nl-NL" sz="3200" dirty="0" smtClean="0">
                <a:solidFill>
                  <a:srgbClr val="92D050"/>
                </a:solidFill>
              </a:rPr>
              <a:t>C	</a:t>
            </a:r>
            <a:r>
              <a:rPr lang="nl-NL" sz="3200" dirty="0" err="1" smtClean="0">
                <a:solidFill>
                  <a:srgbClr val="92D050"/>
                </a:solidFill>
              </a:rPr>
              <a:t>Merops</a:t>
            </a:r>
            <a:r>
              <a:rPr lang="nl-NL" sz="3200" dirty="0" smtClean="0">
                <a:solidFill>
                  <a:srgbClr val="92D050"/>
                </a:solidFill>
              </a:rPr>
              <a:t> was de broer van Rolmops, dus dat was zijn oom</a:t>
            </a:r>
          </a:p>
          <a:p>
            <a:endParaRPr lang="nl-NL" sz="3200" dirty="0">
              <a:solidFill>
                <a:srgbClr val="92D050"/>
              </a:solidFill>
            </a:endParaRPr>
          </a:p>
          <a:p>
            <a:r>
              <a:rPr lang="nl-NL" sz="3200" dirty="0" smtClean="0">
                <a:solidFill>
                  <a:srgbClr val="92D050"/>
                </a:solidFill>
              </a:rPr>
              <a:t>D	omdat hij </a:t>
            </a:r>
            <a:r>
              <a:rPr lang="nl-NL" sz="3200" dirty="0">
                <a:solidFill>
                  <a:srgbClr val="92D050"/>
                </a:solidFill>
              </a:rPr>
              <a:t>spijt had van zijn stomme </a:t>
            </a:r>
            <a:r>
              <a:rPr lang="nl-NL" sz="3200" dirty="0" smtClean="0">
                <a:solidFill>
                  <a:srgbClr val="92D050"/>
                </a:solidFill>
              </a:rPr>
              <a:t>actie</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0871126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05063"/>
          </a:xfrm>
          <a:prstGeom prst="rect">
            <a:avLst/>
          </a:prstGeom>
        </p:spPr>
        <p:txBody>
          <a:bodyPr wrap="square">
            <a:spAutoFit/>
          </a:bodyPr>
          <a:lstStyle/>
          <a:p>
            <a:pPr>
              <a:lnSpc>
                <a:spcPct val="150000"/>
              </a:lnSpc>
              <a:spcAft>
                <a:spcPts val="0"/>
              </a:spcAft>
            </a:pP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smtClean="0">
                <a:solidFill>
                  <a:srgbClr val="FFFFFF"/>
                </a:solidFill>
                <a:ea typeface="Times New Roman" panose="02020603050405020304" pitchFamily="18" charset="0"/>
                <a:cs typeface="Arial" panose="020B0604020202020204" pitchFamily="34" charset="0"/>
              </a:rPr>
              <a:t>Animo</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metitur</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utrumque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et </a:t>
            </a:r>
            <a:r>
              <a:rPr lang="en-US" sz="2400" dirty="0" err="1">
                <a:solidFill>
                  <a:srgbClr val="FFFFFF"/>
                </a:solidFill>
                <a:ea typeface="Times New Roman" panose="02020603050405020304" pitchFamily="18" charset="0"/>
                <a:cs typeface="Arial" panose="020B0604020202020204" pitchFamily="34" charset="0"/>
              </a:rPr>
              <a:t>modo</a:t>
            </a:r>
            <a:r>
              <a:rPr lang="en-US" sz="2400" dirty="0">
                <a:solidFill>
                  <a:srgbClr val="FFFFFF"/>
                </a:solidFill>
                <a:ea typeface="Times New Roman" panose="02020603050405020304" pitchFamily="18" charset="0"/>
                <a:cs typeface="Arial" panose="020B0604020202020204" pitchFamily="34" charset="0"/>
              </a:rPr>
              <a:t>, quos </a:t>
            </a:r>
            <a:r>
              <a:rPr lang="en-US" sz="2400" dirty="0" err="1">
                <a:solidFill>
                  <a:srgbClr val="FFFFFF"/>
                </a:solidFill>
                <a:ea typeface="Times New Roman" panose="02020603050405020304" pitchFamily="18" charset="0"/>
                <a:cs typeface="Arial" panose="020B0604020202020204" pitchFamily="34" charset="0"/>
              </a:rPr>
              <a:t>illi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contingere</a:t>
            </a:r>
            <a:r>
              <a:rPr lang="en-US" sz="2400" dirty="0">
                <a:solidFill>
                  <a:srgbClr val="FFFFFF"/>
                </a:solidFill>
                <a:ea typeface="Times New Roman" panose="02020603050405020304" pitchFamily="18" charset="0"/>
                <a:cs typeface="Arial" panose="020B0604020202020204" pitchFamily="34" charset="0"/>
              </a:rPr>
              <a:t> non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prospicit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occasus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interdum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respicit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ortus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quidque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agat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ignarus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stupet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frena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remittit</a:t>
            </a:r>
            <a:endParaRPr lang="en-US" sz="2400" dirty="0">
              <a:ea typeface="Times New Roman" panose="02020603050405020304" pitchFamily="18" charset="0"/>
              <a:cs typeface="Times New Roman" panose="02020603050405020304" pitchFamily="18" charset="0"/>
            </a:endParaRPr>
          </a:p>
          <a:p>
            <a:pPr>
              <a:lnSpc>
                <a:spcPct val="150000"/>
              </a:lnSpc>
            </a:pPr>
            <a:r>
              <a:rPr lang="nl-NL" sz="2400" dirty="0" err="1">
                <a:solidFill>
                  <a:srgbClr val="FFFFFF"/>
                </a:solidFill>
                <a:ea typeface="Times New Roman" panose="02020603050405020304" pitchFamily="18" charset="0"/>
                <a:cs typeface="Arial" panose="020B0604020202020204" pitchFamily="34" charset="0"/>
              </a:rPr>
              <a:t>nec</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retinere</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valet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nec</a:t>
            </a:r>
            <a:r>
              <a:rPr lang="nl-NL" sz="2400" dirty="0">
                <a:solidFill>
                  <a:srgbClr val="FFFFFF"/>
                </a:solidFill>
                <a:ea typeface="Times New Roman" panose="02020603050405020304" pitchFamily="18" charset="0"/>
                <a:cs typeface="Arial" panose="020B0604020202020204" pitchFamily="34" charset="0"/>
              </a:rPr>
              <a:t> nomina </a:t>
            </a:r>
            <a:r>
              <a:rPr lang="nl-NL" sz="2400" dirty="0" err="1">
                <a:solidFill>
                  <a:srgbClr val="FFFFFF"/>
                </a:solidFill>
                <a:ea typeface="Times New Roman" panose="02020603050405020304" pitchFamily="18" charset="0"/>
                <a:cs typeface="Arial" panose="020B0604020202020204" pitchFamily="34" charset="0"/>
              </a:rPr>
              <a:t>novit</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equorum</a:t>
            </a:r>
            <a:r>
              <a:rPr lang="nl-NL"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4" y="4337485"/>
            <a:ext cx="11751277"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		In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zijn geest schat hij (elk van) </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beide en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nu eens ziet hij voor zich het Westen, dat hem niet voorbeschikt is te bereiken</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 dan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weer kijkt hij om naar het </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Oosten, en</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 niet wetend wat hij moet doen, is hij verstijfd en noch laat hij de teugels </a:t>
            </a:r>
            <a:r>
              <a:rPr lang="nl-NL" sz="2400" dirty="0" smtClean="0">
                <a:solidFill>
                  <a:srgbClr val="FF33CC"/>
                </a:solidFill>
                <a:latin typeface="Calibri" panose="020F0502020204030204" pitchFamily="34" charset="0"/>
                <a:ea typeface="Calibri" panose="020F0502020204030204" pitchFamily="34" charset="0"/>
                <a:cs typeface="Times New Roman" panose="02020603050405020304" pitchFamily="18" charset="0"/>
              </a:rPr>
              <a:t>vieren noch </a:t>
            </a:r>
            <a:r>
              <a:rPr lang="nl-NL" sz="2400" dirty="0">
                <a:solidFill>
                  <a:srgbClr val="FF33CC"/>
                </a:solidFill>
                <a:latin typeface="Calibri" panose="020F0502020204030204" pitchFamily="34" charset="0"/>
                <a:ea typeface="Calibri" panose="020F0502020204030204" pitchFamily="34" charset="0"/>
                <a:cs typeface="Times New Roman" panose="02020603050405020304" pitchFamily="18" charset="0"/>
              </a:rPr>
              <a:t>is hij in staat ze aan te trekken en ook weet hij de namen van de paarden niet.</a:t>
            </a:r>
            <a:endParaRPr lang="en-US" sz="2400" dirty="0">
              <a:solidFill>
                <a:srgbClr val="FF33CC"/>
              </a:solidFill>
            </a:endParaRPr>
          </a:p>
        </p:txBody>
      </p:sp>
      <p:pic>
        <p:nvPicPr>
          <p:cNvPr id="7" name="Afbeelding 6"/>
          <p:cNvPicPr>
            <a:picLocks noChangeAspect="1"/>
          </p:cNvPicPr>
          <p:nvPr/>
        </p:nvPicPr>
        <p:blipFill>
          <a:blip r:embed="rId3"/>
          <a:stretch>
            <a:fillRect/>
          </a:stretch>
        </p:blipFill>
        <p:spPr>
          <a:xfrm>
            <a:off x="7602751" y="168875"/>
            <a:ext cx="3516133" cy="3516133"/>
          </a:xfrm>
          <a:prstGeom prst="rect">
            <a:avLst/>
          </a:prstGeom>
        </p:spPr>
      </p:pic>
      <p:sp>
        <p:nvSpPr>
          <p:cNvPr id="9" name="Liggende oorkonde 8"/>
          <p:cNvSpPr/>
          <p:nvPr/>
        </p:nvSpPr>
        <p:spPr>
          <a:xfrm>
            <a:off x="7566741" y="3804484"/>
            <a:ext cx="3588152" cy="724930"/>
          </a:xfrm>
          <a:prstGeom prst="horizontalScrol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Lijfspreuk van </a:t>
            </a:r>
            <a:r>
              <a:rPr lang="nl-NL" sz="2400" dirty="0" err="1" smtClean="0"/>
              <a:t>Phaëthon</a:t>
            </a:r>
            <a:r>
              <a:rPr lang="nl-NL" sz="2400" dirty="0" smtClean="0"/>
              <a:t>?</a:t>
            </a:r>
            <a:endParaRPr lang="en-US" sz="2400" dirty="0"/>
          </a:p>
        </p:txBody>
      </p:sp>
    </p:spTree>
    <p:extLst>
      <p:ext uri="{BB962C8B-B14F-4D97-AF65-F5344CB8AC3E}">
        <p14:creationId xmlns:p14="http://schemas.microsoft.com/office/powerpoint/2010/main" val="34456806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19  </a:t>
            </a:r>
            <a:br>
              <a:rPr lang="nl-NL" sz="3600" dirty="0" smtClean="0">
                <a:solidFill>
                  <a:srgbClr val="FF99FF"/>
                </a:solidFill>
              </a:rPr>
            </a:br>
            <a:r>
              <a:rPr lang="nl-NL" sz="3600" dirty="0" smtClean="0">
                <a:solidFill>
                  <a:srgbClr val="FF99FF"/>
                </a:solidFill>
              </a:rPr>
              <a:t>------</a:t>
            </a:r>
          </a:p>
          <a:p>
            <a:r>
              <a:rPr lang="nl-NL" sz="3200" dirty="0" err="1" smtClean="0">
                <a:solidFill>
                  <a:schemeClr val="bg1"/>
                </a:solidFill>
              </a:rPr>
              <a:t>Phaëthon</a:t>
            </a:r>
            <a:r>
              <a:rPr lang="nl-NL" sz="3200" dirty="0" smtClean="0">
                <a:solidFill>
                  <a:schemeClr val="bg1"/>
                </a:solidFill>
              </a:rPr>
              <a:t> kende de naam van zijn paarden niet. Jij wel?</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ehm</a:t>
            </a:r>
            <a:r>
              <a:rPr lang="nl-NL" sz="3200" dirty="0" smtClean="0">
                <a:solidFill>
                  <a:srgbClr val="92D050"/>
                </a:solidFill>
              </a:rPr>
              <a:t>, </a:t>
            </a:r>
            <a:r>
              <a:rPr lang="nl-NL" sz="3200" dirty="0" err="1" smtClean="0">
                <a:solidFill>
                  <a:srgbClr val="92D050"/>
                </a:solidFill>
              </a:rPr>
              <a:t>Eous</a:t>
            </a:r>
            <a:r>
              <a:rPr lang="nl-NL" sz="3200" dirty="0" smtClean="0">
                <a:solidFill>
                  <a:srgbClr val="92D050"/>
                </a:solidFill>
              </a:rPr>
              <a:t>, </a:t>
            </a:r>
            <a:r>
              <a:rPr lang="nl-NL" sz="3200" dirty="0" err="1" smtClean="0">
                <a:solidFill>
                  <a:srgbClr val="92D050"/>
                </a:solidFill>
              </a:rPr>
              <a:t>Aethon</a:t>
            </a:r>
            <a:r>
              <a:rPr lang="nl-NL" sz="3200" dirty="0" smtClean="0">
                <a:solidFill>
                  <a:srgbClr val="92D050"/>
                </a:solidFill>
              </a:rPr>
              <a:t>, </a:t>
            </a:r>
            <a:r>
              <a:rPr lang="nl-NL" sz="3200" dirty="0" err="1" smtClean="0">
                <a:solidFill>
                  <a:srgbClr val="92D050"/>
                </a:solidFill>
              </a:rPr>
              <a:t>Phlegon</a:t>
            </a:r>
            <a:r>
              <a:rPr lang="nl-NL" sz="3200" dirty="0" smtClean="0">
                <a:solidFill>
                  <a:srgbClr val="92D050"/>
                </a:solidFill>
              </a:rPr>
              <a:t> en eh </a:t>
            </a:r>
            <a:r>
              <a:rPr lang="nl-NL" sz="3200" dirty="0" err="1" smtClean="0">
                <a:solidFill>
                  <a:srgbClr val="92D050"/>
                </a:solidFill>
              </a:rPr>
              <a:t>eh</a:t>
            </a:r>
            <a:r>
              <a:rPr lang="nl-NL" sz="3200" dirty="0" smtClean="0">
                <a:solidFill>
                  <a:srgbClr val="92D050"/>
                </a:solidFill>
              </a:rPr>
              <a:t> </a:t>
            </a:r>
            <a:r>
              <a:rPr lang="nl-NL" sz="3200" dirty="0" err="1" smtClean="0">
                <a:solidFill>
                  <a:srgbClr val="92D050"/>
                </a:solidFill>
              </a:rPr>
              <a:t>Pyrois</a:t>
            </a:r>
            <a:r>
              <a:rPr lang="nl-NL" sz="3200" dirty="0" smtClean="0">
                <a:solidFill>
                  <a:srgbClr val="92D050"/>
                </a:solidFill>
              </a:rPr>
              <a:t>, zoiets?</a:t>
            </a:r>
          </a:p>
          <a:p>
            <a:endParaRPr lang="nl-NL" sz="3200" dirty="0">
              <a:solidFill>
                <a:srgbClr val="92D050"/>
              </a:solidFill>
            </a:endParaRPr>
          </a:p>
          <a:p>
            <a:r>
              <a:rPr lang="nl-NL" sz="3200" dirty="0" smtClean="0">
                <a:solidFill>
                  <a:srgbClr val="92D050"/>
                </a:solidFill>
              </a:rPr>
              <a:t>B	nee, die ken ik eigenlijk ook niet</a:t>
            </a:r>
          </a:p>
          <a:p>
            <a:endParaRPr lang="nl-NL" sz="3200" dirty="0">
              <a:solidFill>
                <a:srgbClr val="92D050"/>
              </a:solidFill>
            </a:endParaRPr>
          </a:p>
          <a:p>
            <a:r>
              <a:rPr lang="nl-NL" sz="3200" dirty="0" smtClean="0">
                <a:solidFill>
                  <a:srgbClr val="92D050"/>
                </a:solidFill>
              </a:rPr>
              <a:t>C	</a:t>
            </a:r>
            <a:r>
              <a:rPr lang="nl-NL" sz="3200" dirty="0" err="1" smtClean="0">
                <a:solidFill>
                  <a:srgbClr val="92D050"/>
                </a:solidFill>
              </a:rPr>
              <a:t>sja</a:t>
            </a:r>
            <a:r>
              <a:rPr lang="nl-NL" sz="3200" dirty="0" smtClean="0">
                <a:solidFill>
                  <a:srgbClr val="92D050"/>
                </a:solidFill>
              </a:rPr>
              <a:t>, </a:t>
            </a:r>
            <a:r>
              <a:rPr lang="nl-NL" sz="3200" dirty="0" err="1" smtClean="0">
                <a:solidFill>
                  <a:srgbClr val="92D050"/>
                </a:solidFill>
              </a:rPr>
              <a:t>Pyrois</a:t>
            </a:r>
            <a:r>
              <a:rPr lang="nl-NL" sz="3200" dirty="0" smtClean="0">
                <a:solidFill>
                  <a:srgbClr val="92D050"/>
                </a:solidFill>
              </a:rPr>
              <a:t>, eentje met veel klinkers, </a:t>
            </a:r>
            <a:r>
              <a:rPr lang="nl-NL" sz="3200" dirty="0" err="1" smtClean="0">
                <a:solidFill>
                  <a:srgbClr val="92D050"/>
                </a:solidFill>
              </a:rPr>
              <a:t>Aethon</a:t>
            </a:r>
            <a:r>
              <a:rPr lang="nl-NL" sz="3200" dirty="0" smtClean="0">
                <a:solidFill>
                  <a:srgbClr val="92D050"/>
                </a:solidFill>
              </a:rPr>
              <a:t> en Etna</a:t>
            </a:r>
          </a:p>
          <a:p>
            <a:endParaRPr lang="nl-NL" sz="3200" dirty="0">
              <a:solidFill>
                <a:srgbClr val="92D050"/>
              </a:solidFill>
            </a:endParaRPr>
          </a:p>
          <a:p>
            <a:r>
              <a:rPr lang="nl-NL" sz="3200" dirty="0" smtClean="0">
                <a:solidFill>
                  <a:srgbClr val="92D050"/>
                </a:solidFill>
              </a:rPr>
              <a:t>D	Tuurlijk!</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1219339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Alma </a:t>
            </a:r>
            <a:r>
              <a:rPr lang="en-US" sz="2400" dirty="0" err="1">
                <a:solidFill>
                  <a:srgbClr val="FFFFFF"/>
                </a:solidFill>
                <a:ea typeface="Times New Roman" panose="02020603050405020304" pitchFamily="18" charset="0"/>
                <a:cs typeface="Arial" panose="020B0604020202020204" pitchFamily="34" charset="0"/>
              </a:rPr>
              <a:t>tamen</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Tellus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circumdata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ponto</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inter </a:t>
            </a:r>
            <a:r>
              <a:rPr lang="en-US" sz="2400" dirty="0" err="1">
                <a:solidFill>
                  <a:srgbClr val="FFFFFF"/>
                </a:solidFill>
                <a:ea typeface="Times New Roman" panose="02020603050405020304" pitchFamily="18" charset="0"/>
                <a:cs typeface="Arial" panose="020B0604020202020204" pitchFamily="34" charset="0"/>
              </a:rPr>
              <a:t>aquas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pelagi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contractosque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undique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fontes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qui se </a:t>
            </a:r>
            <a:r>
              <a:rPr lang="en-US" sz="2400" dirty="0" err="1">
                <a:solidFill>
                  <a:srgbClr val="FFFFFF"/>
                </a:solidFill>
                <a:ea typeface="Times New Roman" panose="02020603050405020304" pitchFamily="18" charset="0"/>
                <a:cs typeface="Arial" panose="020B0604020202020204" pitchFamily="34" charset="0"/>
              </a:rPr>
              <a:t>condiderant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opacae</a:t>
            </a:r>
            <a:r>
              <a:rPr lang="en-US" sz="2400" dirty="0">
                <a:solidFill>
                  <a:srgbClr val="FFFFFF"/>
                </a:solidFill>
                <a:ea typeface="Times New Roman" panose="02020603050405020304" pitchFamily="18" charset="0"/>
                <a:cs typeface="Arial" panose="020B0604020202020204" pitchFamily="34" charset="0"/>
              </a:rPr>
              <a:t> viscera </a:t>
            </a:r>
            <a:r>
              <a:rPr lang="en-US" sz="2400" dirty="0" err="1">
                <a:solidFill>
                  <a:srgbClr val="FFFFFF"/>
                </a:solidFill>
                <a:ea typeface="Times New Roman" panose="02020603050405020304" pitchFamily="18" charset="0"/>
                <a:cs typeface="Arial" panose="020B0604020202020204" pitchFamily="34" charset="0"/>
              </a:rPr>
              <a:t>matris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sustulit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oppressos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collo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arida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vultus</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4040922"/>
            <a:ext cx="11825417"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Toch </a:t>
            </a:r>
            <a:r>
              <a:rPr lang="nl-NL" sz="2400" dirty="0">
                <a:solidFill>
                  <a:srgbClr val="00B0F0"/>
                </a:solidFill>
              </a:rPr>
              <a:t>hief de vruchtbare Aarde, omgeven als zij was door de zee,</a:t>
            </a:r>
          </a:p>
          <a:p>
            <a:pPr>
              <a:spcAft>
                <a:spcPts val="1000"/>
              </a:spcAft>
            </a:pPr>
            <a:r>
              <a:rPr lang="nl-NL" sz="2400" dirty="0" smtClean="0">
                <a:solidFill>
                  <a:srgbClr val="00B0F0"/>
                </a:solidFill>
              </a:rPr>
              <a:t>te midden </a:t>
            </a:r>
            <a:r>
              <a:rPr lang="nl-NL" sz="2400" dirty="0">
                <a:solidFill>
                  <a:srgbClr val="00B0F0"/>
                </a:solidFill>
              </a:rPr>
              <a:t>van de wateren der zee en de aan alle kanten opgedroogde/geslonken bronnen,</a:t>
            </a:r>
          </a:p>
          <a:p>
            <a:pPr>
              <a:spcAft>
                <a:spcPts val="1000"/>
              </a:spcAft>
            </a:pPr>
            <a:r>
              <a:rPr lang="nl-NL" sz="2400" dirty="0">
                <a:solidFill>
                  <a:srgbClr val="00B0F0"/>
                </a:solidFill>
              </a:rPr>
              <a:t>die zich in de schoot van hun donkere moeder verborgen hadden,</a:t>
            </a:r>
          </a:p>
          <a:p>
            <a:pPr>
              <a:spcAft>
                <a:spcPts val="1000"/>
              </a:spcAft>
            </a:pPr>
            <a:r>
              <a:rPr lang="nl-NL" sz="2400" dirty="0">
                <a:solidFill>
                  <a:srgbClr val="00B0F0"/>
                </a:solidFill>
              </a:rPr>
              <a:t>haar verschroeide gezicht smachtend van de dorst op tot aan haar nek</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297" b="98220" l="8986" r="95652"/>
                    </a14:imgEffect>
                  </a14:imgLayer>
                </a14:imgProps>
              </a:ext>
            </a:extLst>
          </a:blip>
          <a:stretch>
            <a:fillRect/>
          </a:stretch>
        </p:blipFill>
        <p:spPr>
          <a:xfrm>
            <a:off x="6380591" y="255373"/>
            <a:ext cx="4330070" cy="4229663"/>
          </a:xfrm>
          <a:prstGeom prst="rect">
            <a:avLst/>
          </a:prstGeom>
        </p:spPr>
      </p:pic>
      <p:sp>
        <p:nvSpPr>
          <p:cNvPr id="9" name="PIJL-RECHTS 8"/>
          <p:cNvSpPr/>
          <p:nvPr/>
        </p:nvSpPr>
        <p:spPr>
          <a:xfrm>
            <a:off x="2658561" y="2954260"/>
            <a:ext cx="4481384" cy="609600"/>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Echt Moeder Aarde ….. heren!</a:t>
            </a:r>
            <a:endParaRPr lang="en-US" sz="2400" dirty="0"/>
          </a:p>
        </p:txBody>
      </p:sp>
    </p:spTree>
    <p:extLst>
      <p:ext uri="{BB962C8B-B14F-4D97-AF65-F5344CB8AC3E}">
        <p14:creationId xmlns:p14="http://schemas.microsoft.com/office/powerpoint/2010/main" val="13249528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79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1754326"/>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opposuitque</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manum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fronti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magnoque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tremore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omnia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concutiens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paulum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subsedit</a:t>
            </a:r>
            <a:r>
              <a:rPr lang="en-US" sz="2400" dirty="0">
                <a:solidFill>
                  <a:srgbClr val="FFFFFF"/>
                </a:solidFill>
                <a:ea typeface="Times New Roman" panose="02020603050405020304" pitchFamily="18" charset="0"/>
                <a:cs typeface="Arial" panose="020B0604020202020204" pitchFamily="34" charset="0"/>
              </a:rPr>
              <a:t> et infra,</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quam </a:t>
            </a:r>
            <a:r>
              <a:rPr lang="en-US" sz="2400" dirty="0" err="1">
                <a:solidFill>
                  <a:srgbClr val="FFFFFF"/>
                </a:solidFill>
                <a:ea typeface="Times New Roman" panose="02020603050405020304" pitchFamily="18" charset="0"/>
                <a:cs typeface="Arial" panose="020B0604020202020204" pitchFamily="34" charset="0"/>
              </a:rPr>
              <a:t>solet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fractaque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ita</a:t>
            </a:r>
            <a:r>
              <a:rPr lang="en-US" sz="2400" dirty="0">
                <a:solidFill>
                  <a:srgbClr val="FFFFFF"/>
                </a:solidFill>
                <a:ea typeface="Times New Roman" panose="02020603050405020304" pitchFamily="18" charset="0"/>
                <a:cs typeface="Arial" panose="020B0604020202020204" pitchFamily="34" charset="0"/>
              </a:rPr>
              <a:t> voce </a:t>
            </a:r>
            <a:r>
              <a:rPr lang="en-US" sz="2400" dirty="0" err="1">
                <a:solidFill>
                  <a:srgbClr val="FFFFFF"/>
                </a:solidFill>
                <a:ea typeface="Times New Roman" panose="02020603050405020304" pitchFamily="18" charset="0"/>
                <a:cs typeface="Arial" panose="020B0604020202020204" pitchFamily="34" charset="0"/>
              </a:rPr>
              <a:t>locuta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est</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360563"/>
            <a:ext cx="11825417"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en </a:t>
            </a:r>
            <a:r>
              <a:rPr lang="nl-NL" sz="2400" dirty="0">
                <a:solidFill>
                  <a:srgbClr val="00B0F0"/>
                </a:solidFill>
              </a:rPr>
              <a:t>ze plaatste haar hand voor haar gezicht en, terwijl ze met een grote/hevige beving</a:t>
            </a:r>
          </a:p>
          <a:p>
            <a:pPr>
              <a:spcAft>
                <a:spcPts val="1000"/>
              </a:spcAft>
            </a:pPr>
            <a:r>
              <a:rPr lang="nl-NL" sz="2400" dirty="0">
                <a:solidFill>
                  <a:srgbClr val="00B0F0"/>
                </a:solidFill>
              </a:rPr>
              <a:t>alles deed schudden, zakte ze een beetje en was ze lager</a:t>
            </a:r>
          </a:p>
          <a:p>
            <a:pPr>
              <a:spcAft>
                <a:spcPts val="1000"/>
              </a:spcAft>
            </a:pPr>
            <a:r>
              <a:rPr lang="nl-NL" sz="2400" dirty="0">
                <a:solidFill>
                  <a:srgbClr val="00B0F0"/>
                </a:solidFill>
              </a:rPr>
              <a:t>dan ze gewoon is te zijn/gewoonlijk is en met gebroken stem sprak zij aldus:</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664" b="98894" l="9957" r="98052"/>
                    </a14:imgEffect>
                  </a14:imgLayer>
                </a14:imgProps>
              </a:ext>
            </a:extLst>
          </a:blip>
          <a:stretch>
            <a:fillRect/>
          </a:stretch>
        </p:blipFill>
        <p:spPr>
          <a:xfrm>
            <a:off x="5419725" y="168875"/>
            <a:ext cx="4400550" cy="4305300"/>
          </a:xfrm>
          <a:prstGeom prst="rect">
            <a:avLst/>
          </a:prstGeom>
        </p:spPr>
      </p:pic>
    </p:spTree>
    <p:extLst>
      <p:ext uri="{BB962C8B-B14F-4D97-AF65-F5344CB8AC3E}">
        <p14:creationId xmlns:p14="http://schemas.microsoft.com/office/powerpoint/2010/main" val="935849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4" y="168875"/>
            <a:ext cx="11817179" cy="5888792"/>
          </a:xfrm>
          <a:prstGeom prst="rect">
            <a:avLst/>
          </a:prstGeom>
          <a:noFill/>
        </p:spPr>
        <p:txBody>
          <a:bodyPr wrap="square" rtlCol="0">
            <a:spAutoFit/>
          </a:bodyPr>
          <a:lstStyle/>
          <a:p>
            <a:r>
              <a:rPr lang="nl-NL" sz="4000" dirty="0" smtClean="0">
                <a:solidFill>
                  <a:schemeClr val="accent4">
                    <a:lumMod val="60000"/>
                    <a:lumOff val="40000"/>
                  </a:schemeClr>
                </a:solidFill>
              </a:rPr>
              <a:t>Dit prachtige </a:t>
            </a:r>
            <a:r>
              <a:rPr lang="nl-NL" sz="4000" dirty="0" err="1" smtClean="0">
                <a:solidFill>
                  <a:schemeClr val="accent4">
                    <a:lumMod val="60000"/>
                    <a:lumOff val="40000"/>
                  </a:schemeClr>
                </a:solidFill>
              </a:rPr>
              <a:t>Eia</a:t>
            </a:r>
            <a:r>
              <a:rPr lang="nl-NL" sz="4000" dirty="0" smtClean="0">
                <a:solidFill>
                  <a:schemeClr val="accent4">
                    <a:lumMod val="60000"/>
                    <a:lumOff val="40000"/>
                  </a:schemeClr>
                </a:solidFill>
              </a:rPr>
              <a:t> is akoestisch geweldig:</a:t>
            </a:r>
          </a:p>
          <a:p>
            <a:endParaRPr lang="nl-NL" sz="4000" dirty="0" smtClean="0">
              <a:solidFill>
                <a:schemeClr val="accent3">
                  <a:lumMod val="60000"/>
                  <a:lumOff val="40000"/>
                </a:schemeClr>
              </a:solidFill>
            </a:endParaRPr>
          </a:p>
          <a:p>
            <a:pPr>
              <a:lnSpc>
                <a:spcPts val="5000"/>
              </a:lnSpc>
              <a:spcAft>
                <a:spcPts val="600"/>
              </a:spcAft>
            </a:pPr>
            <a:r>
              <a:rPr lang="nl-NL" sz="3600" dirty="0" smtClean="0">
                <a:solidFill>
                  <a:schemeClr val="bg1"/>
                </a:solidFill>
              </a:rPr>
              <a:t>jullie horen mij redelijk perfect, en ik hoor ook echt alles </a:t>
            </a:r>
          </a:p>
          <a:p>
            <a:pPr>
              <a:lnSpc>
                <a:spcPts val="5000"/>
              </a:lnSpc>
              <a:spcAft>
                <a:spcPts val="600"/>
              </a:spcAft>
            </a:pPr>
            <a:r>
              <a:rPr lang="nl-NL" sz="3600" dirty="0" smtClean="0">
                <a:solidFill>
                  <a:schemeClr val="bg1"/>
                </a:solidFill>
              </a:rPr>
              <a:t>wat jullie individueel fluisterend met  elkaar bespreken. Alles! Relaties, uit of aan, ziektes (van jezelf of van anderen), roddels, (pseudo-)smeuïge verhaaltjes, dirty jokes, achterlijke liedjes, gefluit, gejoel, of je nieuwe kleren aan hebt of ouwe, alles! Dat stoort waarschijnlijk mijn concentratie. Even niet doen dus..</a:t>
            </a:r>
          </a:p>
        </p:txBody>
      </p:sp>
    </p:spTree>
    <p:extLst>
      <p:ext uri="{BB962C8B-B14F-4D97-AF65-F5344CB8AC3E}">
        <p14:creationId xmlns:p14="http://schemas.microsoft.com/office/powerpoint/2010/main" val="21017981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754326"/>
          </a:xfrm>
          <a:prstGeom prst="rect">
            <a:avLst/>
          </a:prstGeom>
        </p:spPr>
        <p:txBody>
          <a:bodyPr wrap="square">
            <a:spAutoFit/>
          </a:bodyPr>
          <a:lstStyle/>
          <a:p>
            <a:pPr>
              <a:lnSpc>
                <a:spcPct val="150000"/>
              </a:lnSpc>
            </a:pPr>
            <a:r>
              <a:rPr lang="en-US" sz="2400" dirty="0">
                <a:solidFill>
                  <a:srgbClr val="FFFFFF"/>
                </a:solidFill>
                <a:ea typeface="Times New Roman" panose="02020603050405020304" pitchFamily="18" charset="0"/>
                <a:cs typeface="Arial" panose="020B0604020202020204" pitchFamily="34" charset="0"/>
              </a:rPr>
              <a:t>‘</a:t>
            </a:r>
            <a:r>
              <a:rPr lang="en-US" sz="2400" i="1" dirty="0">
                <a:solidFill>
                  <a:srgbClr val="FFFF00"/>
                </a:solidFill>
                <a:ea typeface="Times New Roman" panose="02020603050405020304" pitchFamily="18" charset="0"/>
                <a:cs typeface="Arial" panose="020B0604020202020204" pitchFamily="34" charset="0"/>
              </a:rPr>
              <a:t>Si </a:t>
            </a:r>
            <a:r>
              <a:rPr lang="en-US" sz="2400" i="1" dirty="0" err="1">
                <a:solidFill>
                  <a:srgbClr val="FFFF00"/>
                </a:solidFill>
                <a:ea typeface="Times New Roman" panose="02020603050405020304" pitchFamily="18" charset="0"/>
                <a:cs typeface="Arial" panose="020B0604020202020204" pitchFamily="34" charset="0"/>
              </a:rPr>
              <a:t>placet</a:t>
            </a:r>
            <a:r>
              <a:rPr lang="en-US" sz="2400" i="1" dirty="0">
                <a:solidFill>
                  <a:srgbClr val="FFFF00"/>
                </a:solidFill>
                <a:ea typeface="Times New Roman" panose="02020603050405020304" pitchFamily="18" charset="0"/>
                <a:cs typeface="Arial" panose="020B0604020202020204" pitchFamily="34" charset="0"/>
              </a:rPr>
              <a:t> hoc </a:t>
            </a:r>
            <a:r>
              <a:rPr lang="en-US" sz="2400" i="1" dirty="0" err="1">
                <a:solidFill>
                  <a:srgbClr val="FFFF00"/>
                </a:solidFill>
                <a:ea typeface="Times New Roman" panose="02020603050405020304" pitchFamily="18" charset="0"/>
                <a:cs typeface="Arial" panose="020B0604020202020204" pitchFamily="34" charset="0"/>
              </a:rPr>
              <a:t>meruique</a:t>
            </a:r>
            <a:r>
              <a:rPr lang="en-US" sz="2400" i="1" dirty="0">
                <a:solidFill>
                  <a:srgbClr val="FFFF00"/>
                </a:solidFill>
                <a:ea typeface="Times New Roman" panose="02020603050405020304" pitchFamily="18" charset="0"/>
                <a:cs typeface="Arial" panose="020B0604020202020204" pitchFamily="34" charset="0"/>
              </a:rPr>
              <a:t>, quid, o, </a:t>
            </a:r>
            <a:r>
              <a:rPr lang="en-US" sz="2400" i="1" dirty="0" err="1">
                <a:solidFill>
                  <a:srgbClr val="FFFF00"/>
                </a:solidFill>
                <a:ea typeface="Times New Roman" panose="02020603050405020304" pitchFamily="18" charset="0"/>
                <a:cs typeface="Arial" panose="020B0604020202020204" pitchFamily="34" charset="0"/>
              </a:rPr>
              <a:t>tua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fulmina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cessant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summe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Liceat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periturae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viribus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ignis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igne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perire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clademque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auctore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levare</a:t>
            </a:r>
            <a:r>
              <a:rPr lang="en-US" sz="2400" i="1" dirty="0" smtClean="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p:txBody>
      </p:sp>
      <p:sp>
        <p:nvSpPr>
          <p:cNvPr id="3" name="Rechthoek 2"/>
          <p:cNvSpPr/>
          <p:nvPr/>
        </p:nvSpPr>
        <p:spPr>
          <a:xfrm>
            <a:off x="168873" y="4385277"/>
            <a:ext cx="11841893"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t>
            </a:r>
            <a:r>
              <a:rPr lang="nl-NL" sz="2400" dirty="0">
                <a:solidFill>
                  <a:srgbClr val="00B0F0"/>
                </a:solidFill>
              </a:rPr>
              <a:t>Als dit u behaagt en ik dit verdiend heb, waarom, o hoogste der goden, blijven dan uw</a:t>
            </a:r>
          </a:p>
          <a:p>
            <a:pPr>
              <a:spcAft>
                <a:spcPts val="1000"/>
              </a:spcAft>
            </a:pPr>
            <a:r>
              <a:rPr lang="nl-NL" sz="2400" dirty="0">
                <a:solidFill>
                  <a:srgbClr val="00B0F0"/>
                </a:solidFill>
              </a:rPr>
              <a:t>bliksems onbenut? Moge het mij, op het punt door krachten van vuur om te komen, </a:t>
            </a:r>
            <a:r>
              <a:rPr lang="nl-NL" sz="2400" dirty="0" smtClean="0">
                <a:solidFill>
                  <a:srgbClr val="00B0F0"/>
                </a:solidFill>
              </a:rPr>
              <a:t>gegeven</a:t>
            </a:r>
          </a:p>
          <a:p>
            <a:pPr>
              <a:spcAft>
                <a:spcPts val="1000"/>
              </a:spcAft>
            </a:pPr>
            <a:r>
              <a:rPr lang="nl-NL" sz="2400" dirty="0" smtClean="0">
                <a:solidFill>
                  <a:srgbClr val="00B0F0"/>
                </a:solidFill>
              </a:rPr>
              <a:t>zijn </a:t>
            </a:r>
            <a:r>
              <a:rPr lang="nl-NL" sz="2400" dirty="0">
                <a:solidFill>
                  <a:srgbClr val="00B0F0"/>
                </a:solidFill>
              </a:rPr>
              <a:t>door toedoen van uw vuur om te komen en mijn ondergang te verlichten.</a:t>
            </a:r>
          </a:p>
        </p:txBody>
      </p:sp>
      <p:pic>
        <p:nvPicPr>
          <p:cNvPr id="7" name="Afbeelding 6"/>
          <p:cNvPicPr>
            <a:picLocks noChangeAspect="1"/>
          </p:cNvPicPr>
          <p:nvPr/>
        </p:nvPicPr>
        <p:blipFill>
          <a:blip r:embed="rId3"/>
          <a:stretch>
            <a:fillRect/>
          </a:stretch>
        </p:blipFill>
        <p:spPr>
          <a:xfrm>
            <a:off x="4768936" y="2404676"/>
            <a:ext cx="4854461" cy="2208513"/>
          </a:xfrm>
          <a:prstGeom prst="rect">
            <a:avLst/>
          </a:prstGeom>
        </p:spPr>
      </p:pic>
    </p:spTree>
    <p:extLst>
      <p:ext uri="{BB962C8B-B14F-4D97-AF65-F5344CB8AC3E}">
        <p14:creationId xmlns:p14="http://schemas.microsoft.com/office/powerpoint/2010/main" val="5879027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41893" cy="1754326"/>
          </a:xfrm>
          <a:prstGeom prst="rect">
            <a:avLst/>
          </a:prstGeom>
        </p:spPr>
        <p:txBody>
          <a:bodyPr wrap="square">
            <a:spAutoFit/>
          </a:bodyPr>
          <a:lstStyle/>
          <a:p>
            <a:pPr>
              <a:lnSpc>
                <a:spcPct val="150000"/>
              </a:lnSpc>
            </a:pPr>
            <a:r>
              <a:rPr lang="en-US" sz="2400" i="1" dirty="0" err="1" smtClean="0">
                <a:solidFill>
                  <a:srgbClr val="FFFF00"/>
                </a:solidFill>
                <a:ea typeface="Times New Roman" panose="02020603050405020304" pitchFamily="18" charset="0"/>
                <a:cs typeface="Arial" panose="020B0604020202020204" pitchFamily="34" charset="0"/>
              </a:rPr>
              <a:t>Vix</a:t>
            </a:r>
            <a:r>
              <a:rPr lang="en-US" sz="2400" i="1" dirty="0" smtClean="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equidem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fauces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haec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ipsa</a:t>
            </a:r>
            <a:r>
              <a:rPr lang="en-US" sz="2400" i="1" dirty="0">
                <a:solidFill>
                  <a:srgbClr val="FFFF00"/>
                </a:solidFill>
                <a:ea typeface="Times New Roman" panose="02020603050405020304" pitchFamily="18" charset="0"/>
                <a:cs typeface="Arial" panose="020B0604020202020204" pitchFamily="34" charset="0"/>
              </a:rPr>
              <a:t> in </a:t>
            </a:r>
            <a:r>
              <a:rPr lang="en-US" sz="2400" i="1" dirty="0" err="1">
                <a:solidFill>
                  <a:srgbClr val="FFFF00"/>
                </a:solidFill>
                <a:ea typeface="Times New Roman" panose="02020603050405020304" pitchFamily="18" charset="0"/>
                <a:cs typeface="Arial" panose="020B0604020202020204" pitchFamily="34" charset="0"/>
              </a:rPr>
              <a:t>verba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resolvo</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a:solidFill>
                  <a:srgbClr val="FFFFFF"/>
                </a:solidFill>
                <a:ea typeface="Times New Roman" panose="02020603050405020304" pitchFamily="18" charset="0"/>
                <a:cs typeface="Arial" panose="020B0604020202020204" pitchFamily="34" charset="0"/>
              </a:rPr>
              <a:t>(</a:t>
            </a:r>
            <a:r>
              <a:rPr lang="en-US" sz="2400" dirty="0" err="1">
                <a:solidFill>
                  <a:srgbClr val="FFFFFF"/>
                </a:solidFill>
                <a:ea typeface="Times New Roman" panose="02020603050405020304" pitchFamily="18" charset="0"/>
                <a:cs typeface="Arial" panose="020B0604020202020204" pitchFamily="34" charset="0"/>
              </a:rPr>
              <a:t>presserat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ora</a:t>
            </a:r>
            <a:r>
              <a:rPr lang="en-US" sz="2400" dirty="0">
                <a:solidFill>
                  <a:srgbClr val="FFFFFF"/>
                </a:solidFill>
                <a:ea typeface="Times New Roman" panose="02020603050405020304" pitchFamily="18" charset="0"/>
                <a:cs typeface="Arial" panose="020B0604020202020204" pitchFamily="34" charset="0"/>
              </a:rPr>
              <a:t> vapor) ‘</a:t>
            </a:r>
            <a:r>
              <a:rPr lang="en-US" sz="2400" i="1" dirty="0" err="1">
                <a:solidFill>
                  <a:srgbClr val="FFFF00"/>
                </a:solidFill>
                <a:ea typeface="Times New Roman" panose="02020603050405020304" pitchFamily="18" charset="0"/>
                <a:cs typeface="Arial" panose="020B0604020202020204" pitchFamily="34" charset="0"/>
              </a:rPr>
              <a:t>tostos</a:t>
            </a:r>
            <a:r>
              <a:rPr lang="en-US" sz="2400" i="1" dirty="0">
                <a:solidFill>
                  <a:srgbClr val="FFFF00"/>
                </a:solidFill>
                <a:ea typeface="Times New Roman" panose="02020603050405020304" pitchFamily="18" charset="0"/>
                <a:cs typeface="Arial" panose="020B0604020202020204" pitchFamily="34" charset="0"/>
              </a:rPr>
              <a:t> en </a:t>
            </a:r>
            <a:r>
              <a:rPr lang="en-US" sz="2400" i="1" dirty="0" err="1">
                <a:solidFill>
                  <a:srgbClr val="FFFF00"/>
                </a:solidFill>
                <a:ea typeface="Times New Roman" panose="02020603050405020304" pitchFamily="18" charset="0"/>
                <a:cs typeface="Arial" panose="020B0604020202020204" pitchFamily="34" charset="0"/>
              </a:rPr>
              <a:t>adspice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crines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inque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oculis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tantum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tantum</a:t>
            </a:r>
            <a:r>
              <a:rPr lang="en-US" sz="2400" i="1" dirty="0">
                <a:solidFill>
                  <a:srgbClr val="FFFF00"/>
                </a:solidFill>
                <a:ea typeface="Times New Roman" panose="02020603050405020304" pitchFamily="18" charset="0"/>
                <a:cs typeface="Arial" panose="020B0604020202020204" pitchFamily="34" charset="0"/>
              </a:rPr>
              <a:t> super </a:t>
            </a:r>
            <a:r>
              <a:rPr lang="en-US" sz="2400" i="1" dirty="0" err="1">
                <a:solidFill>
                  <a:srgbClr val="FFFF00"/>
                </a:solidFill>
                <a:ea typeface="Times New Roman" panose="02020603050405020304" pitchFamily="18" charset="0"/>
                <a:cs typeface="Arial" panose="020B0604020202020204" pitchFamily="34" charset="0"/>
              </a:rPr>
              <a:t>ora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favillae</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76082" y="4451179"/>
            <a:ext cx="11841893"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Met </a:t>
            </a:r>
            <a:r>
              <a:rPr lang="nl-NL" sz="2400" dirty="0">
                <a:solidFill>
                  <a:srgbClr val="00B0F0"/>
                </a:solidFill>
              </a:rPr>
              <a:t>moeite evenwel open ik mijn keel voor juist deze woorden"</a:t>
            </a:r>
          </a:p>
          <a:p>
            <a:pPr>
              <a:spcAft>
                <a:spcPts val="1000"/>
              </a:spcAft>
            </a:pPr>
            <a:r>
              <a:rPr lang="nl-NL" sz="2400" dirty="0">
                <a:solidFill>
                  <a:srgbClr val="00B0F0"/>
                </a:solidFill>
              </a:rPr>
              <a:t>(hitte had haar mond dichtgedrukt) "kom, kijk naar mijn verbrande haren</a:t>
            </a:r>
          </a:p>
          <a:p>
            <a:pPr>
              <a:spcAft>
                <a:spcPts val="1000"/>
              </a:spcAft>
            </a:pPr>
            <a:r>
              <a:rPr lang="nl-NL" sz="2400" dirty="0">
                <a:solidFill>
                  <a:srgbClr val="00B0F0"/>
                </a:solidFill>
              </a:rPr>
              <a:t>en zoveel gloeiende as op/in mijn ogen, zoveel (gloeiende as) over mijn gezicht.</a:t>
            </a:r>
          </a:p>
        </p:txBody>
      </p:sp>
      <p:sp>
        <p:nvSpPr>
          <p:cNvPr id="7" name="7-puntige ster 6"/>
          <p:cNvSpPr/>
          <p:nvPr/>
        </p:nvSpPr>
        <p:spPr>
          <a:xfrm>
            <a:off x="4308388" y="1540476"/>
            <a:ext cx="7384847" cy="3179805"/>
          </a:xfrm>
          <a:prstGeom prst="star7">
            <a:avLst>
              <a:gd name="adj" fmla="val 26595"/>
              <a:gd name="hf" fmla="val 102572"/>
              <a:gd name="vf" fmla="val 1052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dirty="0" smtClean="0"/>
              <a:t>Het doet zo’n pijn, al die gloeiende, </a:t>
            </a:r>
            <a:r>
              <a:rPr lang="nl-NL" sz="2400" dirty="0" err="1" smtClean="0"/>
              <a:t>godgloeiende</a:t>
            </a:r>
            <a:r>
              <a:rPr lang="nl-NL" sz="2400" dirty="0" smtClean="0"/>
              <a:t> **** as</a:t>
            </a:r>
            <a:endParaRPr lang="en-US" sz="2400" dirty="0"/>
          </a:p>
        </p:txBody>
      </p:sp>
    </p:spTree>
    <p:extLst>
      <p:ext uri="{BB962C8B-B14F-4D97-AF65-F5344CB8AC3E}">
        <p14:creationId xmlns:p14="http://schemas.microsoft.com/office/powerpoint/2010/main" val="22003064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862322"/>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Hosne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mihi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fructus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hunc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fertilitatis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honorem</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officiique</a:t>
            </a:r>
            <a:r>
              <a:rPr lang="en-US" sz="2400" i="1" dirty="0">
                <a:solidFill>
                  <a:srgbClr val="FFFF00"/>
                </a:solidFill>
                <a:ea typeface="Times New Roman" panose="02020603050405020304" pitchFamily="18" charset="0"/>
                <a:cs typeface="Arial" panose="020B0604020202020204" pitchFamily="34" charset="0"/>
              </a:rPr>
              <a:t> refers, quod </a:t>
            </a:r>
            <a:r>
              <a:rPr lang="en-US" sz="2400" i="1" dirty="0" err="1">
                <a:solidFill>
                  <a:srgbClr val="FFFF00"/>
                </a:solidFill>
                <a:ea typeface="Times New Roman" panose="02020603050405020304" pitchFamily="18" charset="0"/>
                <a:cs typeface="Arial" panose="020B0604020202020204" pitchFamily="34" charset="0"/>
              </a:rPr>
              <a:t>adunci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vulnera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aratri</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rastrorumque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fero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totoque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exerceor</a:t>
            </a:r>
            <a:r>
              <a:rPr lang="en-US" sz="2400" i="1" dirty="0">
                <a:solidFill>
                  <a:srgbClr val="FFFF00"/>
                </a:solidFill>
                <a:ea typeface="Times New Roman" panose="02020603050405020304" pitchFamily="18" charset="0"/>
                <a:cs typeface="Arial" panose="020B0604020202020204" pitchFamily="34" charset="0"/>
              </a:rPr>
              <a:t> anno,</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quod </a:t>
            </a:r>
            <a:r>
              <a:rPr lang="en-US" sz="2400" i="1" dirty="0" err="1">
                <a:solidFill>
                  <a:srgbClr val="FFFF00"/>
                </a:solidFill>
                <a:ea typeface="Times New Roman" panose="02020603050405020304" pitchFamily="18" charset="0"/>
                <a:cs typeface="Arial" panose="020B0604020202020204" pitchFamily="34" charset="0"/>
              </a:rPr>
              <a:t>pecori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frondes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alimentaque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mitia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fruges</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humano</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generi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vobis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quoque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tura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ministro</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7845" y="4425642"/>
            <a:ext cx="11850130" cy="2067233"/>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Gun </a:t>
            </a:r>
            <a:r>
              <a:rPr lang="nl-NL" sz="2400" dirty="0">
                <a:solidFill>
                  <a:srgbClr val="FF33CC"/>
                </a:solidFill>
              </a:rPr>
              <a:t>jij mij dit loon, dit ereloon voor mijn vruchtbaarheid </a:t>
            </a:r>
            <a:r>
              <a:rPr lang="nl-NL" sz="2400" dirty="0" smtClean="0">
                <a:solidFill>
                  <a:srgbClr val="FF33CC"/>
                </a:solidFill>
              </a:rPr>
              <a:t>en </a:t>
            </a:r>
            <a:r>
              <a:rPr lang="nl-NL" sz="2400" dirty="0">
                <a:solidFill>
                  <a:srgbClr val="FF33CC"/>
                </a:solidFill>
              </a:rPr>
              <a:t>mijn dienstbaarheid, omdat ik de wonden van de gekromde </a:t>
            </a:r>
            <a:r>
              <a:rPr lang="nl-NL" sz="2400" dirty="0" smtClean="0">
                <a:solidFill>
                  <a:srgbClr val="FF33CC"/>
                </a:solidFill>
              </a:rPr>
              <a:t>ploeg en </a:t>
            </a:r>
            <a:r>
              <a:rPr lang="nl-NL" sz="2400" dirty="0">
                <a:solidFill>
                  <a:srgbClr val="FF33CC"/>
                </a:solidFill>
              </a:rPr>
              <a:t>van de houwelen verdraag en het hele jaar door bewerkt word</a:t>
            </a:r>
            <a:r>
              <a:rPr lang="nl-NL" sz="2400" dirty="0" smtClean="0">
                <a:solidFill>
                  <a:srgbClr val="FF33CC"/>
                </a:solidFill>
              </a:rPr>
              <a:t>, omdat </a:t>
            </a:r>
            <a:r>
              <a:rPr lang="nl-NL" sz="2400" dirty="0">
                <a:solidFill>
                  <a:srgbClr val="FF33CC"/>
                </a:solidFill>
              </a:rPr>
              <a:t>ik voor het vee groenvoer en als zacht voedsel </a:t>
            </a:r>
            <a:r>
              <a:rPr lang="nl-NL" sz="2400" dirty="0" smtClean="0">
                <a:solidFill>
                  <a:srgbClr val="FF33CC"/>
                </a:solidFill>
              </a:rPr>
              <a:t>graan aan </a:t>
            </a:r>
            <a:r>
              <a:rPr lang="nl-NL" sz="2400" dirty="0">
                <a:solidFill>
                  <a:srgbClr val="FF33CC"/>
                </a:solidFill>
              </a:rPr>
              <a:t>het menselijk geslacht verschaf, aan jullie ook wierook?</a:t>
            </a:r>
          </a:p>
        </p:txBody>
      </p:sp>
    </p:spTree>
    <p:extLst>
      <p:ext uri="{BB962C8B-B14F-4D97-AF65-F5344CB8AC3E}">
        <p14:creationId xmlns:p14="http://schemas.microsoft.com/office/powerpoint/2010/main" val="21528043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20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Wie bedoelt moeder Aarde met “jullie”?</a:t>
            </a:r>
          </a:p>
          <a:p>
            <a:endParaRPr lang="nl-NL" sz="3200" dirty="0">
              <a:solidFill>
                <a:srgbClr val="92D050"/>
              </a:solidFill>
            </a:endParaRPr>
          </a:p>
          <a:p>
            <a:r>
              <a:rPr lang="nl-NL" sz="3200" dirty="0" smtClean="0">
                <a:solidFill>
                  <a:srgbClr val="92D050"/>
                </a:solidFill>
              </a:rPr>
              <a:t>A	Sol en Neptunus</a:t>
            </a:r>
          </a:p>
          <a:p>
            <a:endParaRPr lang="nl-NL" sz="3200" dirty="0">
              <a:solidFill>
                <a:srgbClr val="92D050"/>
              </a:solidFill>
            </a:endParaRPr>
          </a:p>
          <a:p>
            <a:r>
              <a:rPr lang="nl-NL" sz="3200" dirty="0" smtClean="0">
                <a:solidFill>
                  <a:srgbClr val="92D050"/>
                </a:solidFill>
              </a:rPr>
              <a:t>B	Jupiter en de andere goden</a:t>
            </a:r>
          </a:p>
          <a:p>
            <a:endParaRPr lang="nl-NL" sz="3200" dirty="0">
              <a:solidFill>
                <a:srgbClr val="92D050"/>
              </a:solidFill>
            </a:endParaRPr>
          </a:p>
          <a:p>
            <a:r>
              <a:rPr lang="nl-NL" sz="3200" dirty="0" smtClean="0">
                <a:solidFill>
                  <a:srgbClr val="92D050"/>
                </a:solidFill>
              </a:rPr>
              <a:t>C	de lezers van Ovidius’ werken</a:t>
            </a:r>
          </a:p>
          <a:p>
            <a:endParaRPr lang="nl-NL" sz="3200" dirty="0">
              <a:solidFill>
                <a:srgbClr val="92D050"/>
              </a:solidFill>
            </a:endParaRPr>
          </a:p>
          <a:p>
            <a:r>
              <a:rPr lang="nl-NL" sz="3200" dirty="0" smtClean="0">
                <a:solidFill>
                  <a:srgbClr val="92D050"/>
                </a:solidFill>
              </a:rPr>
              <a:t>D	die klerelijers die nu door </a:t>
            </a:r>
            <a:r>
              <a:rPr lang="nl-NL" sz="3200" dirty="0" err="1" smtClean="0">
                <a:solidFill>
                  <a:srgbClr val="92D050"/>
                </a:solidFill>
              </a:rPr>
              <a:t>Phaëthon</a:t>
            </a:r>
            <a:r>
              <a:rPr lang="nl-NL" sz="3200" dirty="0" smtClean="0">
                <a:solidFill>
                  <a:srgbClr val="92D050"/>
                </a:solidFill>
              </a:rPr>
              <a:t> benadeeld worden</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17220123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Sed</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tamen</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exitium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fac</a:t>
            </a:r>
            <a:r>
              <a:rPr lang="en-US" sz="2400" i="1" dirty="0">
                <a:solidFill>
                  <a:srgbClr val="FFFF00"/>
                </a:solidFill>
                <a:ea typeface="Times New Roman" panose="02020603050405020304" pitchFamily="18" charset="0"/>
                <a:cs typeface="Arial" panose="020B0604020202020204" pitchFamily="34" charset="0"/>
              </a:rPr>
              <a:t> me </a:t>
            </a:r>
            <a:r>
              <a:rPr lang="en-US" sz="2400" i="1" dirty="0" err="1">
                <a:solidFill>
                  <a:srgbClr val="FFFF00"/>
                </a:solidFill>
                <a:ea typeface="Times New Roman" panose="02020603050405020304" pitchFamily="18" charset="0"/>
                <a:cs typeface="Arial" panose="020B0604020202020204" pitchFamily="34" charset="0"/>
              </a:rPr>
              <a:t>meruisse</a:t>
            </a:r>
            <a:r>
              <a:rPr lang="en-US" sz="2400" i="1" dirty="0">
                <a:solidFill>
                  <a:srgbClr val="FFFF00"/>
                </a:solidFill>
                <a:ea typeface="Times New Roman" panose="02020603050405020304" pitchFamily="18" charset="0"/>
                <a:cs typeface="Arial" panose="020B0604020202020204" pitchFamily="34" charset="0"/>
              </a:rPr>
              <a:t>: quid </a:t>
            </a:r>
            <a:r>
              <a:rPr lang="en-US" sz="2400" i="1" dirty="0" err="1">
                <a:solidFill>
                  <a:srgbClr val="FFFF00"/>
                </a:solidFill>
                <a:ea typeface="Times New Roman" panose="02020603050405020304" pitchFamily="18" charset="0"/>
                <a:cs typeface="Arial" panose="020B0604020202020204" pitchFamily="34" charset="0"/>
              </a:rPr>
              <a:t>undae</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quid </a:t>
            </a:r>
            <a:r>
              <a:rPr lang="en-US" sz="2400" i="1" dirty="0" err="1">
                <a:solidFill>
                  <a:srgbClr val="FFFF00"/>
                </a:solidFill>
                <a:ea typeface="Times New Roman" panose="02020603050405020304" pitchFamily="18" charset="0"/>
                <a:cs typeface="Arial" panose="020B0604020202020204" pitchFamily="34" charset="0"/>
              </a:rPr>
              <a:t>meruit</a:t>
            </a:r>
            <a:r>
              <a:rPr lang="en-US" sz="2400" i="1" dirty="0">
                <a:solidFill>
                  <a:srgbClr val="FFFF00"/>
                </a:solidFill>
                <a:ea typeface="Times New Roman" panose="02020603050405020304" pitchFamily="18" charset="0"/>
                <a:cs typeface="Arial" panose="020B0604020202020204" pitchFamily="34" charset="0"/>
              </a:rPr>
              <a:t> frater? Cur </a:t>
            </a:r>
            <a:r>
              <a:rPr lang="en-US" sz="2400" i="1" dirty="0" err="1">
                <a:solidFill>
                  <a:srgbClr val="FFFF00"/>
                </a:solidFill>
                <a:ea typeface="Times New Roman" panose="02020603050405020304" pitchFamily="18" charset="0"/>
                <a:cs typeface="Arial" panose="020B0604020202020204" pitchFamily="34" charset="0"/>
              </a:rPr>
              <a:t>illi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tradita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sorte</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aequora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decrescunt</a:t>
            </a:r>
            <a:r>
              <a:rPr lang="en-US" sz="2400" i="1" dirty="0">
                <a:solidFill>
                  <a:srgbClr val="FFFF00"/>
                </a:solidFill>
                <a:ea typeface="Times New Roman" panose="02020603050405020304" pitchFamily="18" charset="0"/>
                <a:cs typeface="Arial" panose="020B0604020202020204" pitchFamily="34" charset="0"/>
              </a:rPr>
              <a:t> et ab </a:t>
            </a:r>
            <a:r>
              <a:rPr lang="en-US" sz="2400" i="1" dirty="0" err="1">
                <a:solidFill>
                  <a:srgbClr val="FFFF00"/>
                </a:solidFill>
                <a:ea typeface="Times New Roman" panose="02020603050405020304" pitchFamily="18" charset="0"/>
                <a:cs typeface="Arial" panose="020B0604020202020204" pitchFamily="34" charset="0"/>
              </a:rPr>
              <a:t>aethere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longius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absunt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Quod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fratris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nec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te</a:t>
            </a:r>
            <a:r>
              <a:rPr lang="en-US" sz="2400" i="1" dirty="0">
                <a:solidFill>
                  <a:srgbClr val="FFFF00"/>
                </a:solidFill>
                <a:ea typeface="Times New Roman" panose="02020603050405020304" pitchFamily="18" charset="0"/>
                <a:cs typeface="Arial" panose="020B0604020202020204" pitchFamily="34" charset="0"/>
              </a:rPr>
              <a:t> mea gratia </a:t>
            </a:r>
            <a:r>
              <a:rPr lang="en-US" sz="2400" i="1" dirty="0" err="1">
                <a:solidFill>
                  <a:srgbClr val="FFFF00"/>
                </a:solidFill>
                <a:ea typeface="Times New Roman" panose="02020603050405020304" pitchFamily="18" charset="0"/>
                <a:cs typeface="Arial" panose="020B0604020202020204" pitchFamily="34" charset="0"/>
              </a:rPr>
              <a:t>tangit</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a:solidFill>
                  <a:srgbClr val="FFFF00"/>
                </a:solidFill>
                <a:ea typeface="Times New Roman" panose="02020603050405020304" pitchFamily="18" charset="0"/>
                <a:cs typeface="Arial" panose="020B0604020202020204" pitchFamily="34" charset="0"/>
              </a:rPr>
              <a:t>at </a:t>
            </a:r>
            <a:r>
              <a:rPr lang="en-US" sz="2400" i="1" dirty="0" err="1">
                <a:solidFill>
                  <a:srgbClr val="FFFF00"/>
                </a:solidFill>
                <a:ea typeface="Times New Roman" panose="02020603050405020304" pitchFamily="18" charset="0"/>
                <a:cs typeface="Arial" panose="020B0604020202020204" pitchFamily="34" charset="0"/>
              </a:rPr>
              <a:t>caeli</a:t>
            </a:r>
            <a:r>
              <a:rPr lang="en-US" sz="2400" i="1" dirty="0">
                <a:solidFill>
                  <a:srgbClr val="FFFF00"/>
                </a:solidFill>
                <a:ea typeface="Times New Roman" panose="02020603050405020304" pitchFamily="18" charset="0"/>
                <a:cs typeface="Arial" panose="020B0604020202020204" pitchFamily="34" charset="0"/>
              </a:rPr>
              <a:t> miserere </a:t>
            </a:r>
            <a:r>
              <a:rPr lang="en-US" sz="2400" i="1" dirty="0" err="1">
                <a:solidFill>
                  <a:srgbClr val="FFFF00"/>
                </a:solidFill>
                <a:ea typeface="Times New Roman" panose="02020603050405020304" pitchFamily="18" charset="0"/>
                <a:cs typeface="Arial" panose="020B0604020202020204" pitchFamily="34" charset="0"/>
              </a:rPr>
              <a:t>tui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Circumspice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utrumque</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ndParaRPr>
          </a:p>
        </p:txBody>
      </p:sp>
      <p:sp>
        <p:nvSpPr>
          <p:cNvPr id="3" name="Rechthoek 2"/>
          <p:cNvSpPr/>
          <p:nvPr/>
        </p:nvSpPr>
        <p:spPr>
          <a:xfrm>
            <a:off x="168873" y="3543350"/>
            <a:ext cx="11833655"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Maar </a:t>
            </a:r>
            <a:r>
              <a:rPr lang="nl-NL" sz="2400" dirty="0">
                <a:solidFill>
                  <a:srgbClr val="00B0F0"/>
                </a:solidFill>
              </a:rPr>
              <a:t>stel dat ik toch de ondergang verdiend heb: waarom hebben de golven,</a:t>
            </a:r>
          </a:p>
          <a:p>
            <a:pPr>
              <a:spcAft>
                <a:spcPts val="1000"/>
              </a:spcAft>
            </a:pPr>
            <a:r>
              <a:rPr lang="nl-NL" sz="2400" dirty="0">
                <a:solidFill>
                  <a:srgbClr val="00B0F0"/>
                </a:solidFill>
              </a:rPr>
              <a:t>waarom heeft uw broer het dan verdiend? Waarom, hoewel hem dat lot was toebedeeld,</a:t>
            </a:r>
          </a:p>
          <a:p>
            <a:pPr>
              <a:spcAft>
                <a:spcPts val="1000"/>
              </a:spcAft>
            </a:pPr>
            <a:r>
              <a:rPr lang="nl-NL" sz="2400" dirty="0">
                <a:solidFill>
                  <a:srgbClr val="00B0F0"/>
                </a:solidFill>
              </a:rPr>
              <a:t>worden de zeeën kleiner en zijn zij verder verwijderd van de hemel</a:t>
            </a:r>
            <a:r>
              <a:rPr lang="nl-NL" sz="2400" dirty="0" smtClean="0">
                <a:solidFill>
                  <a:srgbClr val="00B0F0"/>
                </a:solidFill>
              </a:rPr>
              <a:t>?</a:t>
            </a:r>
          </a:p>
          <a:p>
            <a:pPr>
              <a:spcAft>
                <a:spcPts val="1000"/>
              </a:spcAft>
            </a:pPr>
            <a:r>
              <a:rPr lang="nl-NL" sz="2400" dirty="0">
                <a:solidFill>
                  <a:srgbClr val="00B0F0"/>
                </a:solidFill>
              </a:rPr>
              <a:t>Maar als noch genegenheid voor uw broer noch die voor mij u raakt,</a:t>
            </a:r>
            <a:endParaRPr lang="en-US" sz="2400" dirty="0">
              <a:solidFill>
                <a:srgbClr val="00B0F0"/>
              </a:solidFill>
            </a:endParaRPr>
          </a:p>
          <a:p>
            <a:pPr>
              <a:spcAft>
                <a:spcPts val="1000"/>
              </a:spcAft>
            </a:pPr>
            <a:r>
              <a:rPr lang="nl-NL" sz="2400" dirty="0">
                <a:solidFill>
                  <a:srgbClr val="00B0F0"/>
                </a:solidFill>
              </a:rPr>
              <a:t>heb dan tenminste nog medelijden met uw hemel. Bekijk beide polen</a:t>
            </a:r>
            <a:r>
              <a:rPr lang="nl-NL" sz="2400" dirty="0" smtClean="0">
                <a:solidFill>
                  <a:srgbClr val="00B0F0"/>
                </a:solidFill>
              </a:rPr>
              <a:t>:</a:t>
            </a:r>
            <a:endParaRPr lang="en-US" sz="2400" dirty="0">
              <a:solidFill>
                <a:srgbClr val="00B0F0"/>
              </a:solidFill>
            </a:endParaRPr>
          </a:p>
        </p:txBody>
      </p:sp>
    </p:spTree>
    <p:extLst>
      <p:ext uri="{BB962C8B-B14F-4D97-AF65-F5344CB8AC3E}">
        <p14:creationId xmlns:p14="http://schemas.microsoft.com/office/powerpoint/2010/main" val="11154036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95648" y="168875"/>
            <a:ext cx="11806882" cy="1754326"/>
          </a:xfrm>
          <a:prstGeom prst="rect">
            <a:avLst/>
          </a:prstGeom>
        </p:spPr>
        <p:txBody>
          <a:bodyPr wrap="square">
            <a:spAutoFit/>
          </a:bodyPr>
          <a:lstStyle/>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fumat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uterque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polus</a:t>
            </a:r>
            <a:r>
              <a:rPr lang="en-US" sz="2400" i="1" dirty="0">
                <a:solidFill>
                  <a:srgbClr val="FFFF00"/>
                </a:solidFill>
                <a:ea typeface="Times New Roman" panose="02020603050405020304" pitchFamily="18" charset="0"/>
                <a:cs typeface="Arial" panose="020B0604020202020204" pitchFamily="34" charset="0"/>
              </a:rPr>
              <a:t>. Quos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vitiaverit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ignis</a:t>
            </a:r>
            <a:r>
              <a:rPr lang="en-US" sz="2400" i="1" dirty="0">
                <a:solidFill>
                  <a:srgbClr val="FFFF00"/>
                </a:solidFill>
                <a:ea typeface="Times New Roman" panose="02020603050405020304" pitchFamily="18" charset="0"/>
                <a:cs typeface="Arial" panose="020B0604020202020204" pitchFamily="34" charset="0"/>
              </a:rPr>
              <a:t>, </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atria </a:t>
            </a:r>
            <a:r>
              <a:rPr lang="en-US" sz="2400" i="1" dirty="0" err="1">
                <a:solidFill>
                  <a:srgbClr val="FFFF00"/>
                </a:solidFill>
                <a:ea typeface="Times New Roman" panose="02020603050405020304" pitchFamily="18" charset="0"/>
                <a:cs typeface="Arial" panose="020B0604020202020204" pitchFamily="34" charset="0"/>
              </a:rPr>
              <a:t>vestra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ruent</a:t>
            </a:r>
            <a:r>
              <a:rPr lang="en-US" sz="2400" i="1" dirty="0">
                <a:solidFill>
                  <a:srgbClr val="FFFF00"/>
                </a:solidFill>
                <a:ea typeface="Times New Roman" panose="02020603050405020304" pitchFamily="18" charset="0"/>
                <a:cs typeface="Arial" panose="020B0604020202020204" pitchFamily="34" charset="0"/>
              </a:rPr>
              <a:t>. Atlas en ipse </a:t>
            </a:r>
            <a:r>
              <a:rPr lang="en-US" sz="2400" i="1" dirty="0" err="1">
                <a:solidFill>
                  <a:srgbClr val="FFFF00"/>
                </a:solidFill>
                <a:ea typeface="Times New Roman" panose="02020603050405020304" pitchFamily="18" charset="0"/>
                <a:cs typeface="Arial" panose="020B0604020202020204" pitchFamily="34" charset="0"/>
              </a:rPr>
              <a:t>laborat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err="1">
                <a:solidFill>
                  <a:srgbClr val="FFFF00"/>
                </a:solidFill>
                <a:ea typeface="Times New Roman" panose="02020603050405020304" pitchFamily="18" charset="0"/>
                <a:cs typeface="Arial" panose="020B0604020202020204" pitchFamily="34" charset="0"/>
              </a:rPr>
              <a:t>vixque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umeris</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candentem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sustinet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axem</a:t>
            </a:r>
            <a:r>
              <a:rPr lang="en-US" sz="2400" i="1" dirty="0" smtClean="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p:txBody>
      </p:sp>
      <p:sp>
        <p:nvSpPr>
          <p:cNvPr id="3" name="Rechthoek 2"/>
          <p:cNvSpPr/>
          <p:nvPr/>
        </p:nvSpPr>
        <p:spPr>
          <a:xfrm>
            <a:off x="91645" y="4479058"/>
            <a:ext cx="11806882"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beide </a:t>
            </a:r>
            <a:r>
              <a:rPr lang="nl-NL" sz="2400" dirty="0">
                <a:solidFill>
                  <a:srgbClr val="00B0F0"/>
                </a:solidFill>
              </a:rPr>
              <a:t>polen roken/walmen. Als het vuur die zal hebben vernietigd,</a:t>
            </a:r>
          </a:p>
          <a:p>
            <a:pPr>
              <a:spcAft>
                <a:spcPts val="1000"/>
              </a:spcAft>
            </a:pPr>
            <a:r>
              <a:rPr lang="nl-NL" sz="2400" dirty="0">
                <a:solidFill>
                  <a:srgbClr val="00B0F0"/>
                </a:solidFill>
              </a:rPr>
              <a:t>zullen jullie huizen instorten. Kijk, Atlas zelf zwoegt</a:t>
            </a:r>
          </a:p>
          <a:p>
            <a:pPr>
              <a:spcAft>
                <a:spcPts val="1000"/>
              </a:spcAft>
            </a:pPr>
            <a:r>
              <a:rPr lang="nl-NL" sz="2400" dirty="0">
                <a:solidFill>
                  <a:srgbClr val="00B0F0"/>
                </a:solidFill>
              </a:rPr>
              <a:t>en met moeite ondersteunt hij met zijn schouders het gloeiende hemelgewelf.</a:t>
            </a:r>
          </a:p>
        </p:txBody>
      </p:sp>
      <p:pic>
        <p:nvPicPr>
          <p:cNvPr id="7" name="Afbeelding 6"/>
          <p:cNvPicPr>
            <a:picLocks noChangeAspect="1"/>
          </p:cNvPicPr>
          <p:nvPr/>
        </p:nvPicPr>
        <p:blipFill>
          <a:blip r:embed="rId3">
            <a:extLst>
              <a:ext uri="{BEBA8EAE-BF5A-486C-A8C5-ECC9F3942E4B}">
                <a14:imgProps xmlns:a14="http://schemas.microsoft.com/office/drawing/2010/main">
                  <a14:imgLayer r:embed="rId4">
                    <a14:imgEffect>
                      <a14:backgroundRemoval t="0" b="98569" l="2095" r="97765"/>
                    </a14:imgEffect>
                  </a14:imgLayer>
                </a14:imgProps>
              </a:ext>
            </a:extLst>
          </a:blip>
          <a:stretch>
            <a:fillRect/>
          </a:stretch>
        </p:blipFill>
        <p:spPr>
          <a:xfrm>
            <a:off x="9580087" y="548745"/>
            <a:ext cx="2172358" cy="4453942"/>
          </a:xfrm>
          <a:prstGeom prst="rect">
            <a:avLst/>
          </a:prstGeom>
          <a:scene3d>
            <a:camera prst="orthographicFront">
              <a:rot lat="0" lon="10800000" rev="0"/>
            </a:camera>
            <a:lightRig rig="threePt" dir="t"/>
          </a:scene3d>
        </p:spPr>
      </p:pic>
      <p:pic>
        <p:nvPicPr>
          <p:cNvPr id="9" name="Afbeelding 8"/>
          <p:cNvPicPr>
            <a:picLocks noChangeAspect="1"/>
          </p:cNvPicPr>
          <p:nvPr/>
        </p:nvPicPr>
        <p:blipFill rotWithShape="1">
          <a:blip r:embed="rId5"/>
          <a:srcRect t="2816" r="11837" b="972"/>
          <a:stretch/>
        </p:blipFill>
        <p:spPr>
          <a:xfrm>
            <a:off x="195648" y="2249196"/>
            <a:ext cx="1257444" cy="1903866"/>
          </a:xfrm>
          <a:prstGeom prst="rect">
            <a:avLst/>
          </a:prstGeom>
          <a:scene3d>
            <a:camera prst="orthographicFront">
              <a:rot lat="0" lon="10800000" rev="0"/>
            </a:camera>
            <a:lightRig rig="threePt" dir="t"/>
          </a:scene3d>
        </p:spPr>
      </p:pic>
      <p:pic>
        <p:nvPicPr>
          <p:cNvPr id="10" name="Afbeelding 9"/>
          <p:cNvPicPr>
            <a:picLocks noChangeAspect="1"/>
          </p:cNvPicPr>
          <p:nvPr/>
        </p:nvPicPr>
        <p:blipFill>
          <a:blip r:embed="rId6"/>
          <a:stretch>
            <a:fillRect/>
          </a:stretch>
        </p:blipFill>
        <p:spPr>
          <a:xfrm>
            <a:off x="4442534" y="2252280"/>
            <a:ext cx="1256024" cy="1900782"/>
          </a:xfrm>
          <a:prstGeom prst="rect">
            <a:avLst/>
          </a:prstGeom>
        </p:spPr>
      </p:pic>
      <p:sp>
        <p:nvSpPr>
          <p:cNvPr id="12" name="Tekstvak 11"/>
          <p:cNvSpPr txBox="1"/>
          <p:nvPr/>
        </p:nvSpPr>
        <p:spPr>
          <a:xfrm>
            <a:off x="11130656" y="437978"/>
            <a:ext cx="1022927" cy="461665"/>
          </a:xfrm>
          <a:prstGeom prst="rect">
            <a:avLst/>
          </a:prstGeom>
          <a:noFill/>
        </p:spPr>
        <p:txBody>
          <a:bodyPr wrap="square" rtlCol="0">
            <a:spAutoFit/>
          </a:bodyPr>
          <a:lstStyle/>
          <a:p>
            <a:r>
              <a:rPr lang="nl-NL" sz="2400" dirty="0" smtClean="0">
                <a:solidFill>
                  <a:schemeClr val="bg1"/>
                </a:solidFill>
              </a:rPr>
              <a:t>Atlas</a:t>
            </a:r>
            <a:endParaRPr lang="en-US" sz="2400" dirty="0">
              <a:solidFill>
                <a:schemeClr val="bg1"/>
              </a:solidFill>
            </a:endParaRPr>
          </a:p>
        </p:txBody>
      </p:sp>
      <p:sp>
        <p:nvSpPr>
          <p:cNvPr id="13" name="PIJL-LINKS en -RECHTS 12"/>
          <p:cNvSpPr/>
          <p:nvPr/>
        </p:nvSpPr>
        <p:spPr>
          <a:xfrm>
            <a:off x="1453092" y="2471351"/>
            <a:ext cx="2989442" cy="980303"/>
          </a:xfrm>
          <a:prstGeom prst="lef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rokende polen??</a:t>
            </a:r>
            <a:endParaRPr lang="en-US" sz="2400" dirty="0"/>
          </a:p>
        </p:txBody>
      </p:sp>
      <p:sp>
        <p:nvSpPr>
          <p:cNvPr id="14" name="Wolkvormige toelichting 13"/>
          <p:cNvSpPr/>
          <p:nvPr/>
        </p:nvSpPr>
        <p:spPr>
          <a:xfrm>
            <a:off x="6437109" y="168875"/>
            <a:ext cx="2454876" cy="2517219"/>
          </a:xfrm>
          <a:prstGeom prst="cloudCallout">
            <a:avLst>
              <a:gd name="adj1" fmla="val 89407"/>
              <a:gd name="adj2" fmla="val 1443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Shit man, wat is dat klereding zwaar! </a:t>
            </a:r>
            <a:r>
              <a:rPr lang="nl-NL" sz="2400" dirty="0" err="1" smtClean="0"/>
              <a:t>Pffttt</a:t>
            </a:r>
            <a:r>
              <a:rPr lang="nl-NL" sz="2400" dirty="0" smtClean="0"/>
              <a:t>.</a:t>
            </a:r>
            <a:endParaRPr lang="en-US" sz="2400" dirty="0"/>
          </a:p>
        </p:txBody>
      </p:sp>
    </p:spTree>
    <p:extLst>
      <p:ext uri="{BB962C8B-B14F-4D97-AF65-F5344CB8AC3E}">
        <p14:creationId xmlns:p14="http://schemas.microsoft.com/office/powerpoint/2010/main" val="39631061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95648" y="168875"/>
            <a:ext cx="11806882" cy="1754326"/>
          </a:xfrm>
          <a:prstGeom prst="rect">
            <a:avLst/>
          </a:prstGeom>
        </p:spPr>
        <p:txBody>
          <a:bodyPr wrap="square">
            <a:spAutoFit/>
          </a:bodyPr>
          <a:lstStyle/>
          <a:p>
            <a:pPr>
              <a:lnSpc>
                <a:spcPct val="150000"/>
              </a:lnSpc>
              <a:spcAft>
                <a:spcPts val="0"/>
              </a:spcAft>
            </a:pPr>
            <a:r>
              <a:rPr lang="en-US" sz="2400" i="1" dirty="0" smtClean="0">
                <a:solidFill>
                  <a:srgbClr val="FFFF00"/>
                </a:solidFill>
                <a:ea typeface="Times New Roman" panose="02020603050405020304" pitchFamily="18" charset="0"/>
                <a:cs typeface="Arial" panose="020B0604020202020204" pitchFamily="34" charset="0"/>
              </a:rPr>
              <a:t>Si </a:t>
            </a:r>
            <a:r>
              <a:rPr lang="en-US" sz="2400" i="1" dirty="0" err="1">
                <a:solidFill>
                  <a:srgbClr val="FFFF00"/>
                </a:solidFill>
                <a:ea typeface="Times New Roman" panose="02020603050405020304" pitchFamily="18" charset="0"/>
                <a:cs typeface="Arial" panose="020B0604020202020204" pitchFamily="34" charset="0"/>
              </a:rPr>
              <a:t>freta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terrae </a:t>
            </a:r>
            <a:r>
              <a:rPr lang="en-US" sz="2400" i="1" dirty="0" err="1">
                <a:solidFill>
                  <a:srgbClr val="FFFF00"/>
                </a:solidFill>
                <a:ea typeface="Times New Roman" panose="02020603050405020304" pitchFamily="18" charset="0"/>
                <a:cs typeface="Arial" panose="020B0604020202020204" pitchFamily="34" charset="0"/>
              </a:rPr>
              <a:t>pereunt</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regia</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caeli</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spcAft>
                <a:spcPts val="0"/>
              </a:spcAft>
            </a:pPr>
            <a:r>
              <a:rPr lang="en-US" sz="2400" i="1" dirty="0">
                <a:solidFill>
                  <a:srgbClr val="FFFF00"/>
                </a:solidFill>
                <a:ea typeface="Times New Roman" panose="02020603050405020304" pitchFamily="18" charset="0"/>
                <a:cs typeface="Arial" panose="020B0604020202020204" pitchFamily="34" charset="0"/>
              </a:rPr>
              <a:t>in Chaos </a:t>
            </a:r>
            <a:r>
              <a:rPr lang="en-US" sz="2400" i="1" dirty="0" err="1">
                <a:solidFill>
                  <a:srgbClr val="FFFF00"/>
                </a:solidFill>
                <a:ea typeface="Times New Roman" panose="02020603050405020304" pitchFamily="18" charset="0"/>
                <a:cs typeface="Arial" panose="020B0604020202020204" pitchFamily="34" charset="0"/>
              </a:rPr>
              <a:t>antiquum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confundimur</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Eripe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flammis</a:t>
            </a:r>
            <a:r>
              <a:rPr lang="en-US" sz="2400" i="1" dirty="0">
                <a:solidFill>
                  <a:srgbClr val="FFFF00"/>
                </a:solidFill>
                <a:ea typeface="Times New Roman" panose="02020603050405020304" pitchFamily="18" charset="0"/>
                <a:cs typeface="Arial" panose="020B0604020202020204" pitchFamily="34" charset="0"/>
              </a:rPr>
              <a:t>,</a:t>
            </a:r>
            <a:endParaRPr lang="en-US" sz="2400" i="1" dirty="0">
              <a:solidFill>
                <a:srgbClr val="FFFF00"/>
              </a:solidFill>
              <a:ea typeface="Times New Roman" panose="02020603050405020304" pitchFamily="18" charset="0"/>
              <a:cs typeface="Times New Roman" panose="02020603050405020304" pitchFamily="18" charset="0"/>
            </a:endParaRPr>
          </a:p>
          <a:p>
            <a:pPr>
              <a:lnSpc>
                <a:spcPct val="150000"/>
              </a:lnSpc>
            </a:pPr>
            <a:r>
              <a:rPr lang="en-US" sz="2400" i="1" dirty="0" err="1">
                <a:solidFill>
                  <a:srgbClr val="FFFF00"/>
                </a:solidFill>
                <a:ea typeface="Times New Roman" panose="02020603050405020304" pitchFamily="18" charset="0"/>
                <a:cs typeface="Arial" panose="020B0604020202020204" pitchFamily="34" charset="0"/>
              </a:rPr>
              <a:t>si</a:t>
            </a:r>
            <a:r>
              <a:rPr lang="en-US" sz="2400" i="1" dirty="0">
                <a:solidFill>
                  <a:srgbClr val="FFFF00"/>
                </a:solidFill>
                <a:ea typeface="Times New Roman" panose="02020603050405020304" pitchFamily="18" charset="0"/>
                <a:cs typeface="Arial" panose="020B0604020202020204" pitchFamily="34" charset="0"/>
              </a:rPr>
              <a:t> quid </a:t>
            </a:r>
            <a:r>
              <a:rPr lang="en-US" sz="2400" i="1" dirty="0" err="1">
                <a:solidFill>
                  <a:srgbClr val="FFFF00"/>
                </a:solidFill>
                <a:ea typeface="Times New Roman" panose="02020603050405020304" pitchFamily="18" charset="0"/>
                <a:cs typeface="Arial" panose="020B0604020202020204" pitchFamily="34" charset="0"/>
              </a:rPr>
              <a:t>adhuc</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superest</a:t>
            </a:r>
            <a:r>
              <a:rPr lang="en-US" sz="2400" i="1" dirty="0">
                <a:solidFill>
                  <a:srgbClr val="FFFF00"/>
                </a:solidFill>
                <a:ea typeface="Times New Roman" panose="02020603050405020304" pitchFamily="18" charset="0"/>
                <a:cs typeface="Arial" panose="020B0604020202020204" pitchFamily="34" charset="0"/>
              </a:rPr>
              <a:t>, et </a:t>
            </a:r>
            <a:r>
              <a:rPr lang="en-US" sz="2400" i="1" dirty="0" err="1">
                <a:solidFill>
                  <a:srgbClr val="FFFF00"/>
                </a:solidFill>
                <a:ea typeface="Times New Roman" panose="02020603050405020304" pitchFamily="18" charset="0"/>
                <a:cs typeface="Arial" panose="020B0604020202020204" pitchFamily="34" charset="0"/>
              </a:rPr>
              <a:t>rerum</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consule</a:t>
            </a:r>
            <a:r>
              <a:rPr lang="en-US" sz="2400" i="1" dirty="0">
                <a:solidFill>
                  <a:srgbClr val="FFFF00"/>
                </a:solidFill>
                <a:ea typeface="Times New Roman" panose="02020603050405020304" pitchFamily="18" charset="0"/>
                <a:cs typeface="Arial" panose="020B0604020202020204" pitchFamily="34" charset="0"/>
              </a:rPr>
              <a:t> </a:t>
            </a:r>
            <a:r>
              <a:rPr lang="en-US" sz="2400" i="1" dirty="0" err="1">
                <a:solidFill>
                  <a:srgbClr val="FFFF00"/>
                </a:solidFill>
                <a:ea typeface="Times New Roman" panose="02020603050405020304" pitchFamily="18" charset="0"/>
                <a:cs typeface="Arial" panose="020B0604020202020204" pitchFamily="34" charset="0"/>
              </a:rPr>
              <a:t>summae</a:t>
            </a:r>
            <a:r>
              <a:rPr lang="en-US" sz="2400" i="1" dirty="0">
                <a:solidFill>
                  <a:srgbClr val="FFFF00"/>
                </a:solidFill>
                <a:ea typeface="Times New Roman" panose="02020603050405020304" pitchFamily="18" charset="0"/>
                <a:cs typeface="Arial" panose="020B0604020202020204" pitchFamily="34" charset="0"/>
              </a:rPr>
              <a:t>!</a:t>
            </a:r>
            <a:r>
              <a:rPr lang="en-US" sz="2400" dirty="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91645" y="4479058"/>
            <a:ext cx="11806882"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Als </a:t>
            </a:r>
            <a:r>
              <a:rPr lang="nl-NL" sz="2400" dirty="0">
                <a:solidFill>
                  <a:srgbClr val="00B0F0"/>
                </a:solidFill>
              </a:rPr>
              <a:t>zeeën, als landen eraan gaan, als het paleis van de hemel eraan gaat,</a:t>
            </a:r>
          </a:p>
          <a:p>
            <a:pPr>
              <a:spcAft>
                <a:spcPts val="1000"/>
              </a:spcAft>
            </a:pPr>
            <a:r>
              <a:rPr lang="nl-NL" sz="2400" dirty="0">
                <a:solidFill>
                  <a:srgbClr val="00B0F0"/>
                </a:solidFill>
              </a:rPr>
              <a:t>worden wij in de oude Chaos gestort. Ontruk aan de vlammen,</a:t>
            </a:r>
          </a:p>
          <a:p>
            <a:pPr>
              <a:spcAft>
                <a:spcPts val="1000"/>
              </a:spcAft>
            </a:pPr>
            <a:r>
              <a:rPr lang="nl-NL" sz="2400" dirty="0">
                <a:solidFill>
                  <a:srgbClr val="00B0F0"/>
                </a:solidFill>
              </a:rPr>
              <a:t>als er nog iets/wat er ook nog maar over is, en zorg voor het heelal."</a:t>
            </a:r>
          </a:p>
        </p:txBody>
      </p:sp>
      <p:pic>
        <p:nvPicPr>
          <p:cNvPr id="19458" name="Picture 2" descr="http://blogs.edweek.org/teachers/coach_gs_teaching_tips/Classroom%20Chaos%20to%20Contr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448" y="1923201"/>
            <a:ext cx="4572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PIJL-RECHTS 6"/>
          <p:cNvSpPr/>
          <p:nvPr/>
        </p:nvSpPr>
        <p:spPr>
          <a:xfrm>
            <a:off x="2660072" y="2733963"/>
            <a:ext cx="1476375" cy="68349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Chaos</a:t>
            </a:r>
            <a:endParaRPr lang="en-US" sz="2400" dirty="0"/>
          </a:p>
        </p:txBody>
      </p:sp>
      <p:sp>
        <p:nvSpPr>
          <p:cNvPr id="9" name="PIJL-LINKS 8"/>
          <p:cNvSpPr/>
          <p:nvPr/>
        </p:nvSpPr>
        <p:spPr>
          <a:xfrm>
            <a:off x="8708448" y="3972406"/>
            <a:ext cx="2382982" cy="729674"/>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Geen chaos?</a:t>
            </a:r>
            <a:endParaRPr lang="en-US" sz="2400" dirty="0"/>
          </a:p>
        </p:txBody>
      </p:sp>
    </p:spTree>
    <p:extLst>
      <p:ext uri="{BB962C8B-B14F-4D97-AF65-F5344CB8AC3E}">
        <p14:creationId xmlns:p14="http://schemas.microsoft.com/office/powerpoint/2010/main" val="21942437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1754326"/>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Dixerat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Tellus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enim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tolerare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vaporem</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ulterius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potuit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dicere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plura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suumque</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rettulit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os</a:t>
            </a:r>
            <a:r>
              <a:rPr lang="en-US" sz="2400" dirty="0">
                <a:solidFill>
                  <a:srgbClr val="FFFFFF"/>
                </a:solidFill>
                <a:ea typeface="Times New Roman" panose="02020603050405020304" pitchFamily="18" charset="0"/>
                <a:cs typeface="Arial" panose="020B0604020202020204" pitchFamily="34" charset="0"/>
              </a:rPr>
              <a:t> in se </a:t>
            </a:r>
            <a:r>
              <a:rPr lang="en-US" sz="2400" dirty="0" err="1">
                <a:solidFill>
                  <a:srgbClr val="FFFFFF"/>
                </a:solidFill>
                <a:ea typeface="Times New Roman" panose="02020603050405020304" pitchFamily="18" charset="0"/>
                <a:cs typeface="Arial" panose="020B0604020202020204" pitchFamily="34" charset="0"/>
              </a:rPr>
              <a:t>propioraque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Manibus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antra</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73110" y="4446107"/>
            <a:ext cx="11825417" cy="1954381"/>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De Aarde had dit gezegd (want noch kon ze langer de hitte verdragen</a:t>
            </a:r>
          </a:p>
          <a:p>
            <a:pPr>
              <a:spcAft>
                <a:spcPts val="1000"/>
              </a:spcAft>
            </a:pPr>
            <a:r>
              <a:rPr lang="nl-NL" sz="2400" dirty="0" smtClean="0">
                <a:solidFill>
                  <a:srgbClr val="00B0F0"/>
                </a:solidFill>
              </a:rPr>
              <a:t>noch </a:t>
            </a:r>
            <a:r>
              <a:rPr lang="nl-NL" sz="2400" dirty="0">
                <a:solidFill>
                  <a:srgbClr val="00B0F0"/>
                </a:solidFill>
              </a:rPr>
              <a:t>kon ze meer zeggen) en haar eigen gezicht</a:t>
            </a:r>
          </a:p>
          <a:p>
            <a:pPr>
              <a:spcAft>
                <a:spcPts val="1000"/>
              </a:spcAft>
            </a:pPr>
            <a:r>
              <a:rPr lang="nl-NL" sz="2400" dirty="0">
                <a:solidFill>
                  <a:srgbClr val="00B0F0"/>
                </a:solidFill>
              </a:rPr>
              <a:t>verstopte ze in zichzelf, namelijk in grotten dichterbij de Onderwereld.</a:t>
            </a:r>
          </a:p>
        </p:txBody>
      </p:sp>
    </p:spTree>
    <p:extLst>
      <p:ext uri="{BB962C8B-B14F-4D97-AF65-F5344CB8AC3E}">
        <p14:creationId xmlns:p14="http://schemas.microsoft.com/office/powerpoint/2010/main" val="35933867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21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argumenten gebruikte moeder Aarde tegenover Jupiter?</a:t>
            </a:r>
          </a:p>
          <a:p>
            <a:endParaRPr lang="nl-NL" sz="3200" dirty="0">
              <a:solidFill>
                <a:srgbClr val="92D050"/>
              </a:solidFill>
            </a:endParaRPr>
          </a:p>
          <a:p>
            <a:r>
              <a:rPr lang="nl-NL" sz="3200" dirty="0" smtClean="0">
                <a:solidFill>
                  <a:srgbClr val="92D050"/>
                </a:solidFill>
              </a:rPr>
              <a:t>A	zo blijft er niets van het menselijke ras over</a:t>
            </a:r>
          </a:p>
          <a:p>
            <a:endParaRPr lang="nl-NL" sz="3200" dirty="0">
              <a:solidFill>
                <a:srgbClr val="92D050"/>
              </a:solidFill>
            </a:endParaRPr>
          </a:p>
          <a:p>
            <a:r>
              <a:rPr lang="nl-NL" sz="3200" dirty="0" smtClean="0">
                <a:solidFill>
                  <a:srgbClr val="92D050"/>
                </a:solidFill>
              </a:rPr>
              <a:t>B	ze argumenteert niet, ze zeurt</a:t>
            </a:r>
          </a:p>
          <a:p>
            <a:endParaRPr lang="nl-NL" sz="3200" dirty="0">
              <a:solidFill>
                <a:srgbClr val="92D050"/>
              </a:solidFill>
            </a:endParaRPr>
          </a:p>
          <a:p>
            <a:r>
              <a:rPr lang="nl-NL" sz="3200" dirty="0" smtClean="0">
                <a:solidFill>
                  <a:srgbClr val="92D050"/>
                </a:solidFill>
              </a:rPr>
              <a:t>C	Neptunus zou dit niet willen</a:t>
            </a:r>
          </a:p>
          <a:p>
            <a:endParaRPr lang="nl-NL" sz="3200" dirty="0">
              <a:solidFill>
                <a:srgbClr val="92D050"/>
              </a:solidFill>
            </a:endParaRPr>
          </a:p>
          <a:p>
            <a:r>
              <a:rPr lang="nl-NL" sz="3200" dirty="0" smtClean="0">
                <a:solidFill>
                  <a:srgbClr val="92D050"/>
                </a:solidFill>
              </a:rPr>
              <a:t>D	haar eigen verdiensten en dreiging voor de goden</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31112428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89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862322"/>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pater </a:t>
            </a:r>
            <a:r>
              <a:rPr lang="en-US" sz="2400" dirty="0" err="1">
                <a:solidFill>
                  <a:srgbClr val="FFFFFF"/>
                </a:solidFill>
                <a:ea typeface="Times New Roman" panose="02020603050405020304" pitchFamily="18" charset="0"/>
                <a:cs typeface="Arial" panose="020B0604020202020204" pitchFamily="34" charset="0"/>
              </a:rPr>
              <a:t>omnipotens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superos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testatus</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ipsum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qui </a:t>
            </a:r>
            <a:r>
              <a:rPr lang="en-US" sz="2400" dirty="0" err="1">
                <a:solidFill>
                  <a:srgbClr val="FFFFFF"/>
                </a:solidFill>
                <a:ea typeface="Times New Roman" panose="02020603050405020304" pitchFamily="18" charset="0"/>
                <a:cs typeface="Arial" panose="020B0604020202020204" pitchFamily="34" charset="0"/>
              </a:rPr>
              <a:t>dederat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currus</a:t>
            </a:r>
            <a:r>
              <a:rPr lang="en-US" sz="2400" dirty="0">
                <a:solidFill>
                  <a:srgbClr val="FFFFFF"/>
                </a:solidFill>
                <a:ea typeface="Times New Roman" panose="02020603050405020304" pitchFamily="18" charset="0"/>
                <a:cs typeface="Arial" panose="020B0604020202020204" pitchFamily="34" charset="0"/>
              </a:rPr>
              <a:t>, nisi </a:t>
            </a:r>
            <a:r>
              <a:rPr lang="en-US" sz="2400" dirty="0" err="1">
                <a:solidFill>
                  <a:srgbClr val="FFFFFF"/>
                </a:solidFill>
                <a:ea typeface="Times New Roman" panose="02020603050405020304" pitchFamily="18" charset="0"/>
                <a:cs typeface="Arial" panose="020B0604020202020204" pitchFamily="34" charset="0"/>
              </a:rPr>
              <a:t>opem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ferat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omnia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fato</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interitura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gravi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summam</a:t>
            </a:r>
            <a:r>
              <a:rPr lang="en-US" sz="2400" dirty="0">
                <a:solidFill>
                  <a:srgbClr val="FFFFFF"/>
                </a:solidFill>
                <a:ea typeface="Times New Roman" panose="02020603050405020304" pitchFamily="18" charset="0"/>
                <a:cs typeface="Arial" panose="020B0604020202020204" pitchFamily="34" charset="0"/>
              </a:rPr>
              <a:t> petit </a:t>
            </a:r>
            <a:r>
              <a:rPr lang="en-US" sz="2400" dirty="0" err="1">
                <a:solidFill>
                  <a:srgbClr val="FFFFFF"/>
                </a:solidFill>
                <a:ea typeface="Times New Roman" panose="02020603050405020304" pitchFamily="18" charset="0"/>
                <a:cs typeface="Arial" panose="020B0604020202020204" pitchFamily="34" charset="0"/>
              </a:rPr>
              <a:t>arduus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arcem</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unde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solet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nubes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latis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inducere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terris</a:t>
            </a:r>
            <a:r>
              <a:rPr lang="en-US" sz="2400" dirty="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unde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movet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tonitrus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vibrataque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fulmina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iactat</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7845" y="4123301"/>
            <a:ext cx="11850130"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Maar </a:t>
            </a:r>
            <a:r>
              <a:rPr lang="nl-NL" sz="2400" dirty="0">
                <a:solidFill>
                  <a:srgbClr val="FF33CC"/>
                </a:solidFill>
              </a:rPr>
              <a:t>de almachtige vader, terwijl hij de hemelgoden tot getuigen aanriep en hemzelf</a:t>
            </a:r>
            <a:r>
              <a:rPr lang="nl-NL" sz="2400" dirty="0" smtClean="0">
                <a:solidFill>
                  <a:srgbClr val="FF33CC"/>
                </a:solidFill>
              </a:rPr>
              <a:t>, die </a:t>
            </a:r>
            <a:r>
              <a:rPr lang="nl-NL" sz="2400" dirty="0">
                <a:solidFill>
                  <a:srgbClr val="FF33CC"/>
                </a:solidFill>
              </a:rPr>
              <a:t>de wagen gegeven had, dat als hij geen hulp zou brengen, alles door </a:t>
            </a:r>
            <a:r>
              <a:rPr lang="nl-NL" sz="2400" dirty="0" smtClean="0">
                <a:solidFill>
                  <a:srgbClr val="FF33CC"/>
                </a:solidFill>
              </a:rPr>
              <a:t>een ernstig </a:t>
            </a:r>
            <a:r>
              <a:rPr lang="nl-NL" sz="2400" dirty="0">
                <a:solidFill>
                  <a:srgbClr val="FF33CC"/>
                </a:solidFill>
              </a:rPr>
              <a:t>lot ten onder zou gaan, gaat verheven naar de top van de burcht</a:t>
            </a:r>
            <a:r>
              <a:rPr lang="nl-NL" sz="2400" dirty="0" smtClean="0">
                <a:solidFill>
                  <a:srgbClr val="FF33CC"/>
                </a:solidFill>
              </a:rPr>
              <a:t>, vanwaar </a:t>
            </a:r>
            <a:r>
              <a:rPr lang="nl-NL" sz="2400" dirty="0">
                <a:solidFill>
                  <a:srgbClr val="FF33CC"/>
                </a:solidFill>
              </a:rPr>
              <a:t>hij gewoon is de wolken over de weidse landen te leggen</a:t>
            </a:r>
            <a:r>
              <a:rPr lang="nl-NL" sz="2400" dirty="0" smtClean="0">
                <a:solidFill>
                  <a:srgbClr val="FF33CC"/>
                </a:solidFill>
              </a:rPr>
              <a:t>, vanwaar </a:t>
            </a:r>
            <a:r>
              <a:rPr lang="nl-NL" sz="2400" dirty="0">
                <a:solidFill>
                  <a:srgbClr val="FF33CC"/>
                </a:solidFill>
              </a:rPr>
              <a:t>hij de donder beweegt en de bliksems, na ze geslingerd te hebben, werpt.</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739" b="93530" l="3540" r="99115"/>
                    </a14:imgEffect>
                  </a14:imgLayer>
                </a14:imgProps>
              </a:ext>
            </a:extLst>
          </a:blip>
          <a:srcRect r="13971" b="16927"/>
          <a:stretch/>
        </p:blipFill>
        <p:spPr>
          <a:xfrm>
            <a:off x="7778578" y="290441"/>
            <a:ext cx="2749379" cy="3177689"/>
          </a:xfrm>
          <a:prstGeom prst="rect">
            <a:avLst/>
          </a:prstGeom>
        </p:spPr>
      </p:pic>
      <p:sp>
        <p:nvSpPr>
          <p:cNvPr id="9" name="Rechthoek 8"/>
          <p:cNvSpPr/>
          <p:nvPr/>
        </p:nvSpPr>
        <p:spPr>
          <a:xfrm>
            <a:off x="7712364" y="3629891"/>
            <a:ext cx="3389745" cy="803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vage Jupiter. Jupiter? Altijd vaag…</a:t>
            </a:r>
            <a:endParaRPr lang="en-US" sz="2400" dirty="0"/>
          </a:p>
        </p:txBody>
      </p:sp>
    </p:spTree>
    <p:extLst>
      <p:ext uri="{BB962C8B-B14F-4D97-AF65-F5344CB8AC3E}">
        <p14:creationId xmlns:p14="http://schemas.microsoft.com/office/powerpoint/2010/main" val="2228655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hoekige driehoek 8"/>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036682" y="168875"/>
            <a:ext cx="9042828" cy="584775"/>
          </a:xfrm>
          <a:prstGeom prst="rect">
            <a:avLst/>
          </a:prstGeom>
          <a:noFill/>
        </p:spPr>
        <p:txBody>
          <a:bodyPr wrap="square" rtlCol="0">
            <a:spAutoFit/>
          </a:bodyPr>
          <a:lstStyle/>
          <a:p>
            <a:pPr algn="ctr"/>
            <a:r>
              <a:rPr lang="nl-NL" sz="3200" dirty="0" smtClean="0">
                <a:solidFill>
                  <a:schemeClr val="bg1"/>
                </a:solidFill>
              </a:rPr>
              <a:t>Ook hieraan hebben we geen behoefte:</a:t>
            </a:r>
            <a:endParaRPr lang="en-US" sz="3200" dirty="0">
              <a:solidFill>
                <a:schemeClr val="bg1"/>
              </a:solidFill>
            </a:endParaRPr>
          </a:p>
        </p:txBody>
      </p:sp>
      <p:pic>
        <p:nvPicPr>
          <p:cNvPr id="1030" name="Picture 6" descr="https://encrypted-tbn3.gstatic.com/images?q=tbn:ANd9GcRx4CgtpersrfTaAJwNZBrz2sQqcvdHVR4HjlLTdLT0rxGFfPH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741" y="931416"/>
            <a:ext cx="8073081" cy="556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020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90</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862322"/>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Sed</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quas</a:t>
            </a:r>
            <a:r>
              <a:rPr lang="en-US" sz="2400" dirty="0">
                <a:solidFill>
                  <a:srgbClr val="FFFFFF"/>
                </a:solidFill>
                <a:ea typeface="Times New Roman" panose="02020603050405020304" pitchFamily="18" charset="0"/>
                <a:cs typeface="Arial" panose="020B0604020202020204" pitchFamily="34" charset="0"/>
              </a:rPr>
              <a:t> posset </a:t>
            </a:r>
            <a:r>
              <a:rPr lang="en-US" sz="2400" dirty="0" err="1">
                <a:solidFill>
                  <a:srgbClr val="FFFFFF"/>
                </a:solidFill>
                <a:ea typeface="Times New Roman" panose="02020603050405020304" pitchFamily="18" charset="0"/>
                <a:cs typeface="Arial" panose="020B0604020202020204" pitchFamily="34" charset="0"/>
              </a:rPr>
              <a:t>terris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inducere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nubes</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tunc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habuit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nec</a:t>
            </a:r>
            <a:r>
              <a:rPr lang="en-US" sz="2400" dirty="0">
                <a:solidFill>
                  <a:srgbClr val="FFFFFF"/>
                </a:solidFill>
                <a:ea typeface="Times New Roman" panose="02020603050405020304" pitchFamily="18" charset="0"/>
                <a:cs typeface="Arial" panose="020B0604020202020204" pitchFamily="34" charset="0"/>
              </a:rPr>
              <a:t>, quos </a:t>
            </a:r>
            <a:r>
              <a:rPr lang="en-US" sz="2400" dirty="0" err="1">
                <a:solidFill>
                  <a:srgbClr val="FFFFFF"/>
                </a:solidFill>
                <a:ea typeface="Times New Roman" panose="02020603050405020304" pitchFamily="18" charset="0"/>
                <a:cs typeface="Arial" panose="020B0604020202020204" pitchFamily="34" charset="0"/>
              </a:rPr>
              <a:t>caelo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demitteret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imbres</a:t>
            </a:r>
            <a:r>
              <a:rPr lang="en-US" sz="2400" dirty="0" smtClean="0">
                <a:solidFill>
                  <a:srgbClr val="FFFFFF"/>
                </a:solidFill>
                <a:ea typeface="Times New Roman" panose="02020603050405020304" pitchFamily="18" charset="0"/>
                <a:cs typeface="Arial" panose="020B0604020202020204" pitchFamily="34" charset="0"/>
              </a:rPr>
              <a:t>;</a:t>
            </a: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intonat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dextra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libratum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fulmen</a:t>
            </a:r>
            <a:r>
              <a:rPr lang="en-US" sz="2400" dirty="0">
                <a:solidFill>
                  <a:srgbClr val="FFFFFF"/>
                </a:solidFill>
                <a:ea typeface="Times New Roman" panose="02020603050405020304" pitchFamily="18" charset="0"/>
                <a:cs typeface="Arial" panose="020B0604020202020204" pitchFamily="34" charset="0"/>
              </a:rPr>
              <a:t> ab </a:t>
            </a:r>
            <a:r>
              <a:rPr lang="en-US" sz="2400" dirty="0" err="1">
                <a:solidFill>
                  <a:srgbClr val="FFFFFF"/>
                </a:solidFill>
                <a:ea typeface="Times New Roman" panose="02020603050405020304" pitchFamily="18" charset="0"/>
                <a:cs typeface="Arial" panose="020B0604020202020204" pitchFamily="34" charset="0"/>
              </a:rPr>
              <a:t>aure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misit</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aurigam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pariterque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animaque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rotisque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expulit</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saevis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conpescuit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ignibus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ignes</a:t>
            </a:r>
            <a:r>
              <a:rPr lang="en-US" sz="2400" dirty="0" smtClean="0">
                <a:solidFill>
                  <a:srgbClr val="FFFFFF"/>
                </a:solidFill>
                <a:ea typeface="Times New Roman" panose="02020603050405020304" pitchFamily="18" charset="0"/>
                <a:cs typeface="Arial" panose="020B0604020202020204" pitchFamily="34" charset="0"/>
              </a:rPr>
              <a:t>. </a:t>
            </a:r>
            <a:endParaRPr lang="en-US" sz="2400" dirty="0"/>
          </a:p>
        </p:txBody>
      </p:sp>
      <p:sp>
        <p:nvSpPr>
          <p:cNvPr id="3" name="Rechthoek 2"/>
          <p:cNvSpPr/>
          <p:nvPr/>
        </p:nvSpPr>
        <p:spPr>
          <a:xfrm>
            <a:off x="167845" y="3543350"/>
            <a:ext cx="11850130" cy="2949525"/>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Maar </a:t>
            </a:r>
            <a:r>
              <a:rPr lang="nl-NL" sz="2400" dirty="0">
                <a:solidFill>
                  <a:srgbClr val="00B0F0"/>
                </a:solidFill>
              </a:rPr>
              <a:t>noch had hij toen wolken, die hij over de landen kon leggen</a:t>
            </a:r>
          </a:p>
          <a:p>
            <a:pPr>
              <a:spcAft>
                <a:spcPts val="1000"/>
              </a:spcAft>
            </a:pPr>
            <a:r>
              <a:rPr lang="nl-NL" sz="2400" dirty="0">
                <a:solidFill>
                  <a:srgbClr val="00B0F0"/>
                </a:solidFill>
              </a:rPr>
              <a:t>noch regenbuien, die hij uit de hemel naar beneden kon sturen;</a:t>
            </a:r>
          </a:p>
          <a:p>
            <a:pPr>
              <a:spcAft>
                <a:spcPts val="1000"/>
              </a:spcAft>
            </a:pPr>
            <a:r>
              <a:rPr lang="nl-NL" sz="2400" dirty="0">
                <a:solidFill>
                  <a:srgbClr val="00B0F0"/>
                </a:solidFill>
              </a:rPr>
              <a:t>hij dondert en vanaf zijn rechteroor zond hij een in balans gehouden bliksem</a:t>
            </a:r>
          </a:p>
          <a:p>
            <a:pPr>
              <a:spcAft>
                <a:spcPts val="1000"/>
              </a:spcAft>
            </a:pPr>
            <a:r>
              <a:rPr lang="nl-NL" sz="2400" dirty="0">
                <a:solidFill>
                  <a:srgbClr val="00B0F0"/>
                </a:solidFill>
              </a:rPr>
              <a:t>naar de wagenmenner en tegelijkertijd beroofde hij hem van het leven en slingerde hij</a:t>
            </a:r>
          </a:p>
          <a:p>
            <a:pPr>
              <a:spcAft>
                <a:spcPts val="1000"/>
              </a:spcAft>
            </a:pPr>
            <a:r>
              <a:rPr lang="nl-NL" sz="2400" dirty="0">
                <a:solidFill>
                  <a:srgbClr val="00B0F0"/>
                </a:solidFill>
              </a:rPr>
              <a:t>hem uit zijn wagen en bedwong met woest vuur het vuur.</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0" b="96070" l="4290" r="96040"/>
                    </a14:imgEffect>
                  </a14:imgLayer>
                </a14:imgProps>
              </a:ext>
            </a:extLst>
          </a:blip>
          <a:srcRect l="13536" r="9396" b="11712"/>
          <a:stretch/>
        </p:blipFill>
        <p:spPr>
          <a:xfrm rot="21600000">
            <a:off x="8155473" y="699507"/>
            <a:ext cx="1433383" cy="1241044"/>
          </a:xfrm>
          <a:prstGeom prst="rect">
            <a:avLst/>
          </a:prstGeom>
          <a:scene3d>
            <a:camera prst="orthographicFront">
              <a:rot lat="1200000" lon="2400000" rev="1800000"/>
            </a:camera>
            <a:lightRig rig="threePt" dir="t"/>
          </a:scene3d>
        </p:spPr>
      </p:pic>
      <p:pic>
        <p:nvPicPr>
          <p:cNvPr id="9" name="Afbeelding 8"/>
          <p:cNvPicPr>
            <a:picLocks noChangeAspect="1"/>
          </p:cNvPicPr>
          <p:nvPr/>
        </p:nvPicPr>
        <p:blipFill>
          <a:blip r:embed="rId5"/>
          <a:stretch>
            <a:fillRect/>
          </a:stretch>
        </p:blipFill>
        <p:spPr>
          <a:xfrm>
            <a:off x="7274036" y="1650017"/>
            <a:ext cx="2225233" cy="1926503"/>
          </a:xfrm>
          <a:prstGeom prst="rect">
            <a:avLst/>
          </a:prstGeom>
          <a:scene3d>
            <a:camera prst="orthographicFront">
              <a:rot lat="0" lon="12000000" rev="0"/>
            </a:camera>
            <a:lightRig rig="threePt" dir="t"/>
          </a:scene3d>
        </p:spPr>
      </p:pic>
      <p:pic>
        <p:nvPicPr>
          <p:cNvPr id="10" name="Afbeelding 9"/>
          <p:cNvPicPr>
            <a:picLocks noChangeAspect="1"/>
          </p:cNvPicPr>
          <p:nvPr/>
        </p:nvPicPr>
        <p:blipFill>
          <a:blip r:embed="rId5"/>
          <a:stretch>
            <a:fillRect/>
          </a:stretch>
        </p:blipFill>
        <p:spPr>
          <a:xfrm>
            <a:off x="9757731" y="1856423"/>
            <a:ext cx="1948508" cy="1686927"/>
          </a:xfrm>
          <a:prstGeom prst="rect">
            <a:avLst/>
          </a:prstGeom>
        </p:spPr>
      </p:pic>
      <p:pic>
        <p:nvPicPr>
          <p:cNvPr id="11" name="Afbeelding 10"/>
          <p:cNvPicPr>
            <a:picLocks noChangeAspect="1"/>
          </p:cNvPicPr>
          <p:nvPr/>
        </p:nvPicPr>
        <p:blipFill>
          <a:blip r:embed="rId5"/>
          <a:stretch>
            <a:fillRect/>
          </a:stretch>
        </p:blipFill>
        <p:spPr>
          <a:xfrm>
            <a:off x="9673294" y="183770"/>
            <a:ext cx="2225233" cy="1926503"/>
          </a:xfrm>
          <a:prstGeom prst="rect">
            <a:avLst/>
          </a:prstGeom>
        </p:spPr>
      </p:pic>
      <p:pic>
        <p:nvPicPr>
          <p:cNvPr id="12" name="Afbeelding 11"/>
          <p:cNvPicPr>
            <a:picLocks noChangeAspect="1"/>
          </p:cNvPicPr>
          <p:nvPr/>
        </p:nvPicPr>
        <p:blipFill>
          <a:blip r:embed="rId6">
            <a:extLst>
              <a:ext uri="{BEBA8EAE-BF5A-486C-A8C5-ECC9F3942E4B}">
                <a14:imgProps xmlns:a14="http://schemas.microsoft.com/office/drawing/2010/main">
                  <a14:imgLayer r:embed="rId7">
                    <a14:imgEffect>
                      <a14:backgroundRemoval t="0" b="95172" l="6667" r="97333"/>
                    </a14:imgEffect>
                  </a14:imgLayer>
                </a14:imgProps>
              </a:ext>
            </a:extLst>
          </a:blip>
          <a:stretch>
            <a:fillRect/>
          </a:stretch>
        </p:blipFill>
        <p:spPr>
          <a:xfrm>
            <a:off x="6979517" y="728301"/>
            <a:ext cx="1428750" cy="1381125"/>
          </a:xfrm>
          <a:prstGeom prst="rect">
            <a:avLst/>
          </a:prstGeom>
        </p:spPr>
      </p:pic>
      <p:sp>
        <p:nvSpPr>
          <p:cNvPr id="13" name="Rechthoek 12"/>
          <p:cNvSpPr/>
          <p:nvPr/>
        </p:nvSpPr>
        <p:spPr>
          <a:xfrm>
            <a:off x="7435273" y="3543350"/>
            <a:ext cx="4582702" cy="502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Weeronline zegt: buiig met regen</a:t>
            </a:r>
            <a:endParaRPr lang="en-US" sz="2400" dirty="0"/>
          </a:p>
        </p:txBody>
      </p:sp>
    </p:spTree>
    <p:extLst>
      <p:ext uri="{BB962C8B-B14F-4D97-AF65-F5344CB8AC3E}">
        <p14:creationId xmlns:p14="http://schemas.microsoft.com/office/powerpoint/2010/main" val="38614640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91</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22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Waarom had Jupiter geen wolken meer om de boel te blussen?</a:t>
            </a:r>
          </a:p>
          <a:p>
            <a:endParaRPr lang="nl-NL" sz="3200" dirty="0">
              <a:solidFill>
                <a:srgbClr val="92D050"/>
              </a:solidFill>
            </a:endParaRPr>
          </a:p>
          <a:p>
            <a:r>
              <a:rPr lang="nl-NL" sz="3200" dirty="0" smtClean="0">
                <a:solidFill>
                  <a:srgbClr val="92D050"/>
                </a:solidFill>
              </a:rPr>
              <a:t>A	hij was verblind door de zon en zag ze dus niet</a:t>
            </a:r>
          </a:p>
          <a:p>
            <a:endParaRPr lang="nl-NL" sz="3200" dirty="0">
              <a:solidFill>
                <a:srgbClr val="92D050"/>
              </a:solidFill>
            </a:endParaRPr>
          </a:p>
          <a:p>
            <a:r>
              <a:rPr lang="nl-NL" sz="3200" dirty="0" smtClean="0">
                <a:solidFill>
                  <a:srgbClr val="92D050"/>
                </a:solidFill>
              </a:rPr>
              <a:t>B	die waren verdampt door de hitte</a:t>
            </a:r>
          </a:p>
          <a:p>
            <a:endParaRPr lang="nl-NL" sz="3200" dirty="0">
              <a:solidFill>
                <a:srgbClr val="92D050"/>
              </a:solidFill>
            </a:endParaRPr>
          </a:p>
          <a:p>
            <a:r>
              <a:rPr lang="nl-NL" sz="3200" dirty="0" smtClean="0">
                <a:solidFill>
                  <a:srgbClr val="92D050"/>
                </a:solidFill>
              </a:rPr>
              <a:t>C	kom op, het was in Ethiopië, daar zijn nooit wolken</a:t>
            </a:r>
          </a:p>
          <a:p>
            <a:endParaRPr lang="nl-NL" sz="3200" dirty="0">
              <a:solidFill>
                <a:srgbClr val="92D050"/>
              </a:solidFill>
            </a:endParaRPr>
          </a:p>
          <a:p>
            <a:r>
              <a:rPr lang="nl-NL" sz="3200" dirty="0" smtClean="0">
                <a:solidFill>
                  <a:srgbClr val="92D050"/>
                </a:solidFill>
              </a:rPr>
              <a:t>D	die waren ff gaan lunchen</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40669161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92</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33655" cy="2862322"/>
          </a:xfrm>
          <a:prstGeom prst="rect">
            <a:avLst/>
          </a:prstGeom>
        </p:spPr>
        <p:txBody>
          <a:bodyPr wrap="square">
            <a:spAutoFit/>
          </a:bodyPr>
          <a:lstStyle/>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Consternantur</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equi</a:t>
            </a:r>
            <a:r>
              <a:rPr lang="en-US" sz="2400" dirty="0">
                <a:solidFill>
                  <a:srgbClr val="FFFFFF"/>
                </a:solidFill>
                <a:ea typeface="Times New Roman" panose="02020603050405020304" pitchFamily="18" charset="0"/>
                <a:cs typeface="Arial" panose="020B0604020202020204" pitchFamily="34" charset="0"/>
              </a:rPr>
              <a:t> et </a:t>
            </a:r>
            <a:r>
              <a:rPr lang="en-US" sz="2400" dirty="0" err="1">
                <a:solidFill>
                  <a:srgbClr val="FFFFFF"/>
                </a:solidFill>
                <a:ea typeface="Times New Roman" panose="02020603050405020304" pitchFamily="18" charset="0"/>
                <a:cs typeface="Arial" panose="020B0604020202020204" pitchFamily="34" charset="0"/>
              </a:rPr>
              <a:t>saltu</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contraria</a:t>
            </a:r>
            <a:r>
              <a:rPr lang="en-US" sz="2400" dirty="0">
                <a:solidFill>
                  <a:srgbClr val="FFFFFF"/>
                </a:solidFill>
                <a:ea typeface="Times New Roman" panose="02020603050405020304" pitchFamily="18" charset="0"/>
                <a:cs typeface="Arial" panose="020B0604020202020204" pitchFamily="34" charset="0"/>
              </a:rPr>
              <a:t> facto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colla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iugo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eripiunt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abruptaque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relinquunt</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illic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frena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iacent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illic</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temone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revulsus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axis, in </a:t>
            </a:r>
            <a:r>
              <a:rPr lang="en-US" sz="2400" dirty="0" err="1">
                <a:solidFill>
                  <a:srgbClr val="FFFFFF"/>
                </a:solidFill>
                <a:ea typeface="Times New Roman" panose="02020603050405020304" pitchFamily="18" charset="0"/>
                <a:cs typeface="Arial" panose="020B0604020202020204" pitchFamily="34" charset="0"/>
              </a:rPr>
              <a:t>hac</a:t>
            </a:r>
            <a:r>
              <a:rPr lang="en-US" sz="2400" dirty="0">
                <a:solidFill>
                  <a:srgbClr val="FFFFFF"/>
                </a:solidFill>
                <a:ea typeface="Times New Roman" panose="02020603050405020304" pitchFamily="18" charset="0"/>
                <a:cs typeface="Arial" panose="020B0604020202020204" pitchFamily="34" charset="0"/>
              </a:rPr>
              <a:t> radii </a:t>
            </a:r>
            <a:r>
              <a:rPr lang="en-US" sz="2400" dirty="0" err="1">
                <a:solidFill>
                  <a:srgbClr val="FFFFFF"/>
                </a:solidFill>
                <a:ea typeface="Times New Roman" panose="02020603050405020304" pitchFamily="18" charset="0"/>
                <a:cs typeface="Arial" panose="020B0604020202020204" pitchFamily="34" charset="0"/>
              </a:rPr>
              <a:t>fractarum</a:t>
            </a:r>
            <a:r>
              <a:rPr lang="en-US" sz="2400" dirty="0">
                <a:solidFill>
                  <a:srgbClr val="FFFFFF"/>
                </a:solidFill>
                <a:ea typeface="Times New Roman" panose="02020603050405020304" pitchFamily="18" charset="0"/>
                <a:cs typeface="Arial" panose="020B0604020202020204" pitchFamily="34" charset="0"/>
              </a:rPr>
              <a:t> parte </a:t>
            </a:r>
            <a:r>
              <a:rPr lang="en-US" sz="2400" dirty="0" err="1">
                <a:solidFill>
                  <a:srgbClr val="FFFFFF"/>
                </a:solidFill>
                <a:ea typeface="Times New Roman" panose="02020603050405020304" pitchFamily="18" charset="0"/>
                <a:cs typeface="Arial" panose="020B0604020202020204" pitchFamily="34" charset="0"/>
              </a:rPr>
              <a:t>rotarum</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sparsaque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sunt</a:t>
            </a:r>
            <a:r>
              <a:rPr lang="en-US" sz="2400" dirty="0">
                <a:solidFill>
                  <a:srgbClr val="FFFFFF"/>
                </a:solidFill>
                <a:ea typeface="Times New Roman" panose="02020603050405020304" pitchFamily="18" charset="0"/>
                <a:cs typeface="Arial" panose="020B0604020202020204" pitchFamily="34" charset="0"/>
              </a:rPr>
              <a:t> late </a:t>
            </a:r>
            <a:r>
              <a:rPr lang="en-US" sz="2400" dirty="0" err="1">
                <a:solidFill>
                  <a:srgbClr val="FFFFFF"/>
                </a:solidFill>
                <a:ea typeface="Times New Roman" panose="02020603050405020304" pitchFamily="18" charset="0"/>
                <a:cs typeface="Arial" panose="020B0604020202020204" pitchFamily="34" charset="0"/>
              </a:rPr>
              <a:t>laceri</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vestigia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currus</a:t>
            </a:r>
            <a:r>
              <a:rPr lang="en-US" sz="2400" dirty="0">
                <a:solidFill>
                  <a:srgbClr val="FFFFFF"/>
                </a:solidFill>
                <a:ea typeface="Times New Roman" panose="02020603050405020304" pitchFamily="18" charset="0"/>
                <a:cs typeface="Arial" panose="020B0604020202020204" pitchFamily="34" charset="0"/>
              </a:rPr>
              <a:t>.</a:t>
            </a:r>
            <a:endParaRPr lang="en-US" sz="2400" dirty="0"/>
          </a:p>
        </p:txBody>
      </p:sp>
      <p:sp>
        <p:nvSpPr>
          <p:cNvPr id="3" name="Rechthoek 2"/>
          <p:cNvSpPr/>
          <p:nvPr/>
        </p:nvSpPr>
        <p:spPr>
          <a:xfrm>
            <a:off x="168873" y="4238873"/>
            <a:ext cx="11833655" cy="2436564"/>
          </a:xfrm>
          <a:prstGeom prst="rect">
            <a:avLst/>
          </a:prstGeom>
        </p:spPr>
        <p:txBody>
          <a:bodyPr wrap="square">
            <a:spAutoFit/>
          </a:bodyPr>
          <a:lstStyle/>
          <a:p>
            <a:pPr>
              <a:spcAft>
                <a:spcPts val="1000"/>
              </a:spcAft>
            </a:pPr>
            <a:r>
              <a:rPr lang="en-US" sz="2400" dirty="0">
                <a:solidFill>
                  <a:srgbClr val="FF33CC"/>
                </a:solidFill>
              </a:rPr>
              <a:t>===========</a:t>
            </a:r>
          </a:p>
          <a:p>
            <a:pPr>
              <a:spcAft>
                <a:spcPts val="1000"/>
              </a:spcAft>
            </a:pPr>
            <a:r>
              <a:rPr lang="nl-NL" sz="2400" dirty="0" smtClean="0">
                <a:solidFill>
                  <a:srgbClr val="FF33CC"/>
                </a:solidFill>
              </a:rPr>
              <a:t>De </a:t>
            </a:r>
            <a:r>
              <a:rPr lang="nl-NL" sz="2400" dirty="0">
                <a:solidFill>
                  <a:srgbClr val="FF33CC"/>
                </a:solidFill>
              </a:rPr>
              <a:t>paarden worden schichtig en na een sprong in tegengestelde richtingen te </a:t>
            </a:r>
            <a:r>
              <a:rPr lang="nl-NL" sz="2400" dirty="0" smtClean="0">
                <a:solidFill>
                  <a:srgbClr val="FF33CC"/>
                </a:solidFill>
              </a:rPr>
              <a:t>hebben gemaakt</a:t>
            </a:r>
            <a:r>
              <a:rPr lang="nl-NL" sz="2400" dirty="0">
                <a:solidFill>
                  <a:srgbClr val="FF33CC"/>
                </a:solidFill>
              </a:rPr>
              <a:t>, rukken zij hun halzen uit het juk en laten de kapotgetrokken teugels achter</a:t>
            </a:r>
            <a:r>
              <a:rPr lang="nl-NL" sz="2400" dirty="0" smtClean="0">
                <a:solidFill>
                  <a:srgbClr val="FF33CC"/>
                </a:solidFill>
              </a:rPr>
              <a:t>; daar </a:t>
            </a:r>
            <a:r>
              <a:rPr lang="nl-NL" sz="2400" dirty="0">
                <a:solidFill>
                  <a:srgbClr val="FF33CC"/>
                </a:solidFill>
              </a:rPr>
              <a:t>liggen de teugels, daar de van de disselboom </a:t>
            </a:r>
            <a:r>
              <a:rPr lang="nl-NL" sz="2400" dirty="0" smtClean="0">
                <a:solidFill>
                  <a:srgbClr val="FF33CC"/>
                </a:solidFill>
              </a:rPr>
              <a:t>losgerukte wagen</a:t>
            </a:r>
            <a:r>
              <a:rPr lang="nl-NL" sz="2400" dirty="0">
                <a:solidFill>
                  <a:srgbClr val="FF33CC"/>
                </a:solidFill>
              </a:rPr>
              <a:t>, aan deze kant liggen de spaken van de gebroken </a:t>
            </a:r>
            <a:r>
              <a:rPr lang="nl-NL" sz="2400" dirty="0" smtClean="0">
                <a:solidFill>
                  <a:srgbClr val="FF33CC"/>
                </a:solidFill>
              </a:rPr>
              <a:t>wielen en </a:t>
            </a:r>
            <a:r>
              <a:rPr lang="nl-NL" sz="2400" dirty="0">
                <a:solidFill>
                  <a:srgbClr val="FF33CC"/>
                </a:solidFill>
              </a:rPr>
              <a:t>wijd en zijd zijn de brokstukken van de verbrijzelde wagen verspreid.</a:t>
            </a:r>
          </a:p>
        </p:txBody>
      </p:sp>
      <p:pic>
        <p:nvPicPr>
          <p:cNvPr id="7" name="Afbeelding 6"/>
          <p:cNvPicPr>
            <a:picLocks noChangeAspect="1"/>
          </p:cNvPicPr>
          <p:nvPr/>
        </p:nvPicPr>
        <p:blipFill rotWithShape="1">
          <a:blip r:embed="rId3"/>
          <a:srcRect l="20210" t="26696" r="6372" b="3981"/>
          <a:stretch/>
        </p:blipFill>
        <p:spPr>
          <a:xfrm>
            <a:off x="7924638" y="219957"/>
            <a:ext cx="4093337" cy="2207401"/>
          </a:xfrm>
          <a:prstGeom prst="rect">
            <a:avLst/>
          </a:prstGeom>
        </p:spPr>
      </p:pic>
      <p:pic>
        <p:nvPicPr>
          <p:cNvPr id="9" name="Afbeelding 8"/>
          <p:cNvPicPr>
            <a:picLocks noChangeAspect="1"/>
          </p:cNvPicPr>
          <p:nvPr/>
        </p:nvPicPr>
        <p:blipFill rotWithShape="1">
          <a:blip r:embed="rId4">
            <a:extLst>
              <a:ext uri="{BEBA8EAE-BF5A-486C-A8C5-ECC9F3942E4B}">
                <a14:imgProps xmlns:a14="http://schemas.microsoft.com/office/drawing/2010/main">
                  <a14:imgLayer r:embed="rId5">
                    <a14:imgEffect>
                      <a14:backgroundRemoval t="22500" b="74792" l="38594" r="74531">
                        <a14:foregroundMark x1="41719" y1="26250" x2="61563" y2="25000"/>
                        <a14:foregroundMark x1="61406" y1="25000" x2="69219" y2="25625"/>
                        <a14:foregroundMark x1="42500" y1="26458" x2="40469" y2="37292"/>
                      </a14:backgroundRemoval>
                    </a14:imgEffect>
                  </a14:imgLayer>
                </a14:imgProps>
              </a:ext>
            </a:extLst>
          </a:blip>
          <a:srcRect l="41216" t="27169" r="24594" b="24639"/>
          <a:stretch/>
        </p:blipFill>
        <p:spPr>
          <a:xfrm>
            <a:off x="5634681" y="2718486"/>
            <a:ext cx="2084173" cy="2203308"/>
          </a:xfrm>
          <a:prstGeom prst="rect">
            <a:avLst/>
          </a:prstGeom>
        </p:spPr>
      </p:pic>
      <p:sp>
        <p:nvSpPr>
          <p:cNvPr id="10" name="PIJL-LINKS en -OMHOOG 9"/>
          <p:cNvSpPr/>
          <p:nvPr/>
        </p:nvSpPr>
        <p:spPr>
          <a:xfrm>
            <a:off x="7718854" y="2535924"/>
            <a:ext cx="3614163" cy="2008368"/>
          </a:xfrm>
          <a:prstGeom prst="leftUpArrow">
            <a:avLst>
              <a:gd name="adj1" fmla="val 50000"/>
              <a:gd name="adj2" fmla="val 27442"/>
              <a:gd name="adj3" fmla="val 28052"/>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dirty="0" smtClean="0"/>
              <a:t>Welk wrak heb je liever?</a:t>
            </a:r>
            <a:endParaRPr lang="en-US" sz="2400" dirty="0"/>
          </a:p>
        </p:txBody>
      </p:sp>
    </p:spTree>
    <p:extLst>
      <p:ext uri="{BB962C8B-B14F-4D97-AF65-F5344CB8AC3E}">
        <p14:creationId xmlns:p14="http://schemas.microsoft.com/office/powerpoint/2010/main" val="32974530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93</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4" y="168875"/>
            <a:ext cx="11825417" cy="2308324"/>
          </a:xfrm>
          <a:prstGeom prst="rect">
            <a:avLst/>
          </a:prstGeom>
        </p:spPr>
        <p:txBody>
          <a:bodyPr wrap="square">
            <a:spAutoFit/>
          </a:bodyPr>
          <a:lstStyle/>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At Phaethon </a:t>
            </a:r>
            <a:r>
              <a:rPr lang="en-US" sz="2400" dirty="0" err="1">
                <a:solidFill>
                  <a:srgbClr val="FFFFFF"/>
                </a:solidFill>
                <a:ea typeface="Times New Roman" panose="02020603050405020304" pitchFamily="18" charset="0"/>
                <a:cs typeface="Arial" panose="020B0604020202020204" pitchFamily="34" charset="0"/>
              </a:rPr>
              <a:t>rutilos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flamma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populante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capillos</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volvitur</a:t>
            </a:r>
            <a:r>
              <a:rPr lang="en-US" sz="2400" dirty="0">
                <a:solidFill>
                  <a:srgbClr val="FFFFFF"/>
                </a:solidFill>
                <a:ea typeface="Times New Roman" panose="02020603050405020304" pitchFamily="18" charset="0"/>
                <a:cs typeface="Arial" panose="020B0604020202020204" pitchFamily="34" charset="0"/>
              </a:rPr>
              <a:t> in </a:t>
            </a:r>
            <a:r>
              <a:rPr lang="en-US" sz="2400" dirty="0" err="1">
                <a:solidFill>
                  <a:srgbClr val="FFFFFF"/>
                </a:solidFill>
                <a:ea typeface="Times New Roman" panose="02020603050405020304" pitchFamily="18" charset="0"/>
                <a:cs typeface="Arial" panose="020B0604020202020204" pitchFamily="34" charset="0"/>
              </a:rPr>
              <a:t>praeceps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longoque</a:t>
            </a:r>
            <a:r>
              <a:rPr lang="en-US" sz="2400" dirty="0">
                <a:solidFill>
                  <a:srgbClr val="FFFFFF"/>
                </a:solidFill>
                <a:ea typeface="Times New Roman" panose="02020603050405020304" pitchFamily="18" charset="0"/>
                <a:cs typeface="Arial" panose="020B0604020202020204" pitchFamily="34" charset="0"/>
              </a:rPr>
              <a:t> per </a:t>
            </a:r>
            <a:r>
              <a:rPr lang="en-US" sz="2400" dirty="0" err="1">
                <a:solidFill>
                  <a:srgbClr val="FFFFFF"/>
                </a:solidFill>
                <a:ea typeface="Times New Roman" panose="02020603050405020304" pitchFamily="18" charset="0"/>
                <a:cs typeface="Arial" panose="020B0604020202020204" pitchFamily="34" charset="0"/>
              </a:rPr>
              <a:t>aera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tractu</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err="1">
                <a:solidFill>
                  <a:srgbClr val="FFFFFF"/>
                </a:solidFill>
                <a:ea typeface="Times New Roman" panose="02020603050405020304" pitchFamily="18" charset="0"/>
                <a:cs typeface="Arial" panose="020B0604020202020204" pitchFamily="34" charset="0"/>
              </a:rPr>
              <a:t>fertur</a:t>
            </a:r>
            <a:r>
              <a:rPr lang="nl-NL" sz="2400" dirty="0">
                <a:solidFill>
                  <a:srgbClr val="FFFFFF"/>
                </a:solidFill>
                <a:ea typeface="Times New Roman" panose="02020603050405020304" pitchFamily="18" charset="0"/>
                <a:cs typeface="Arial" panose="020B0604020202020204" pitchFamily="34" charset="0"/>
              </a:rPr>
              <a:t>, ut </a:t>
            </a:r>
            <a:r>
              <a:rPr lang="nl-NL" sz="2400" dirty="0" err="1">
                <a:solidFill>
                  <a:srgbClr val="FFFFFF"/>
                </a:solidFill>
                <a:ea typeface="Times New Roman" panose="02020603050405020304" pitchFamily="18" charset="0"/>
                <a:cs typeface="Arial" panose="020B0604020202020204" pitchFamily="34" charset="0"/>
              </a:rPr>
              <a:t>interdum</a:t>
            </a:r>
            <a:r>
              <a:rPr lang="nl-NL" sz="2400" dirty="0">
                <a:solidFill>
                  <a:srgbClr val="FFFFFF"/>
                </a:solidFill>
                <a:ea typeface="Times New Roman" panose="02020603050405020304" pitchFamily="18" charset="0"/>
                <a:cs typeface="Arial" panose="020B0604020202020204" pitchFamily="34" charset="0"/>
              </a:rPr>
              <a:t> de </a:t>
            </a:r>
            <a:r>
              <a:rPr lang="nl-NL" sz="2400" dirty="0" err="1">
                <a:solidFill>
                  <a:srgbClr val="FFFFFF"/>
                </a:solidFill>
                <a:ea typeface="Times New Roman" panose="02020603050405020304" pitchFamily="18" charset="0"/>
                <a:cs typeface="Arial" panose="020B0604020202020204" pitchFamily="34" charset="0"/>
              </a:rPr>
              <a:t>caelo</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stella</a:t>
            </a:r>
            <a:r>
              <a:rPr lang="nl-NL" sz="2400" dirty="0">
                <a:solidFill>
                  <a:srgbClr val="FFFFFF"/>
                </a:solidFill>
                <a:ea typeface="Times New Roman" panose="02020603050405020304" pitchFamily="18" charset="0"/>
                <a:cs typeface="Arial" panose="020B0604020202020204" pitchFamily="34" charset="0"/>
              </a:rPr>
              <a:t> </a:t>
            </a:r>
            <a:r>
              <a:rPr lang="nl-NL" sz="2400" dirty="0" err="1">
                <a:solidFill>
                  <a:srgbClr val="FFFFFF"/>
                </a:solidFill>
                <a:ea typeface="Times New Roman" panose="02020603050405020304" pitchFamily="18" charset="0"/>
                <a:cs typeface="Arial" panose="020B0604020202020204" pitchFamily="34" charset="0"/>
              </a:rPr>
              <a:t>sereno</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etsi</a:t>
            </a:r>
            <a:r>
              <a:rPr lang="en-US" sz="2400" dirty="0">
                <a:solidFill>
                  <a:srgbClr val="FFFFFF"/>
                </a:solidFill>
                <a:ea typeface="Times New Roman" panose="02020603050405020304" pitchFamily="18" charset="0"/>
                <a:cs typeface="Arial" panose="020B0604020202020204" pitchFamily="34" charset="0"/>
              </a:rPr>
              <a:t> non </a:t>
            </a:r>
            <a:r>
              <a:rPr lang="en-US" sz="2400" dirty="0" err="1">
                <a:solidFill>
                  <a:srgbClr val="FFFFFF"/>
                </a:solidFill>
                <a:ea typeface="Times New Roman" panose="02020603050405020304" pitchFamily="18" charset="0"/>
                <a:cs typeface="Arial" panose="020B0604020202020204" pitchFamily="34" charset="0"/>
              </a:rPr>
              <a:t>cecidit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potuit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cecidisse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videri</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8873" y="4040922"/>
            <a:ext cx="11825417"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Maar </a:t>
            </a:r>
            <a:r>
              <a:rPr lang="nl-NL" sz="2400" dirty="0" err="1">
                <a:solidFill>
                  <a:srgbClr val="00B0F0"/>
                </a:solidFill>
              </a:rPr>
              <a:t>Phaëthon</a:t>
            </a:r>
            <a:r>
              <a:rPr lang="nl-NL" sz="2400" dirty="0">
                <a:solidFill>
                  <a:srgbClr val="00B0F0"/>
                </a:solidFill>
              </a:rPr>
              <a:t> wordt, terwijl vuur zijn rossige haren verteert,</a:t>
            </a:r>
          </a:p>
          <a:p>
            <a:pPr>
              <a:spcAft>
                <a:spcPts val="1000"/>
              </a:spcAft>
            </a:pPr>
            <a:r>
              <a:rPr lang="nl-NL" sz="2400" dirty="0">
                <a:solidFill>
                  <a:srgbClr val="00B0F0"/>
                </a:solidFill>
              </a:rPr>
              <a:t>hals over kop weggeslingerd en met een lange lichtstraal snelt hij door</a:t>
            </a:r>
          </a:p>
          <a:p>
            <a:pPr>
              <a:spcAft>
                <a:spcPts val="1000"/>
              </a:spcAft>
            </a:pPr>
            <a:r>
              <a:rPr lang="nl-NL" sz="2400" dirty="0">
                <a:solidFill>
                  <a:srgbClr val="00B0F0"/>
                </a:solidFill>
              </a:rPr>
              <a:t>de lucht, zoals soms uit de heldere hemel een ster,</a:t>
            </a:r>
          </a:p>
          <a:p>
            <a:pPr>
              <a:spcAft>
                <a:spcPts val="1000"/>
              </a:spcAft>
            </a:pPr>
            <a:r>
              <a:rPr lang="nl-NL" sz="2400" dirty="0">
                <a:solidFill>
                  <a:srgbClr val="00B0F0"/>
                </a:solidFill>
              </a:rPr>
              <a:t>hoewel hij niet valt, de indruk kan wekken gevallen te zijn.</a:t>
            </a:r>
          </a:p>
        </p:txBody>
      </p:sp>
      <p:pic>
        <p:nvPicPr>
          <p:cNvPr id="9" name="Afbeelding 8"/>
          <p:cNvPicPr>
            <a:picLocks noChangeAspect="1"/>
          </p:cNvPicPr>
          <p:nvPr/>
        </p:nvPicPr>
        <p:blipFill>
          <a:blip r:embed="rId3"/>
          <a:stretch>
            <a:fillRect/>
          </a:stretch>
        </p:blipFill>
        <p:spPr>
          <a:xfrm>
            <a:off x="9095858" y="273390"/>
            <a:ext cx="2555532" cy="4489998"/>
          </a:xfrm>
          <a:prstGeom prst="rect">
            <a:avLst/>
          </a:prstGeom>
        </p:spPr>
      </p:pic>
      <p:pic>
        <p:nvPicPr>
          <p:cNvPr id="7" name="Afbeelding 6"/>
          <p:cNvPicPr>
            <a:picLocks noChangeAspect="1"/>
          </p:cNvPicPr>
          <p:nvPr/>
        </p:nvPicPr>
        <p:blipFill rotWithShape="1">
          <a:blip r:embed="rId4"/>
          <a:srcRect l="10762" t="14995" r="28928" b="39915"/>
          <a:stretch/>
        </p:blipFill>
        <p:spPr>
          <a:xfrm>
            <a:off x="5371071" y="2518389"/>
            <a:ext cx="2875355" cy="1624575"/>
          </a:xfrm>
          <a:prstGeom prst="rect">
            <a:avLst/>
          </a:prstGeom>
        </p:spPr>
      </p:pic>
      <p:sp>
        <p:nvSpPr>
          <p:cNvPr id="10" name="7-puntige ster 9"/>
          <p:cNvSpPr/>
          <p:nvPr/>
        </p:nvSpPr>
        <p:spPr>
          <a:xfrm>
            <a:off x="3112655" y="2687782"/>
            <a:ext cx="2258416" cy="1801091"/>
          </a:xfrm>
          <a:prstGeom prst="star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solidFill>
                  <a:schemeClr val="tx1"/>
                </a:solidFill>
              </a:rPr>
              <a:t>Wens doen!!!</a:t>
            </a:r>
            <a:endParaRPr lang="en-US" sz="2400" dirty="0">
              <a:solidFill>
                <a:schemeClr val="tx1"/>
              </a:solidFill>
            </a:endParaRPr>
          </a:p>
        </p:txBody>
      </p:sp>
    </p:spTree>
    <p:extLst>
      <p:ext uri="{BB962C8B-B14F-4D97-AF65-F5344CB8AC3E}">
        <p14:creationId xmlns:p14="http://schemas.microsoft.com/office/powerpoint/2010/main" val="18737678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94</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0130" cy="2308324"/>
          </a:xfrm>
          <a:prstGeom prst="rect">
            <a:avLst/>
          </a:prstGeom>
        </p:spPr>
        <p:txBody>
          <a:bodyPr wrap="square">
            <a:spAutoFit/>
          </a:bodyPr>
          <a:lstStyle/>
          <a:p>
            <a:pPr>
              <a:lnSpc>
                <a:spcPct val="150000"/>
              </a:lnSpc>
              <a:spcAft>
                <a:spcPts val="0"/>
              </a:spcAft>
            </a:pPr>
            <a:r>
              <a:rPr lang="en-US" sz="2400" dirty="0" err="1">
                <a:solidFill>
                  <a:srgbClr val="FFFFFF"/>
                </a:solidFill>
                <a:ea typeface="Times New Roman" panose="02020603050405020304" pitchFamily="18" charset="0"/>
                <a:cs typeface="Arial" panose="020B0604020202020204" pitchFamily="34" charset="0"/>
              </a:rPr>
              <a:t>Quem</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procul</a:t>
            </a:r>
            <a:r>
              <a:rPr lang="en-US" sz="2400" dirty="0">
                <a:solidFill>
                  <a:srgbClr val="FFFFFF"/>
                </a:solidFill>
                <a:ea typeface="Times New Roman" panose="02020603050405020304" pitchFamily="18" charset="0"/>
                <a:cs typeface="Arial" panose="020B0604020202020204" pitchFamily="34" charset="0"/>
              </a:rPr>
              <a:t> a patria </a:t>
            </a:r>
            <a:r>
              <a:rPr lang="en-US" sz="2400" dirty="0" err="1">
                <a:solidFill>
                  <a:srgbClr val="FFFFFF"/>
                </a:solidFill>
                <a:ea typeface="Times New Roman" panose="02020603050405020304" pitchFamily="18" charset="0"/>
                <a:cs typeface="Arial" panose="020B0604020202020204" pitchFamily="34" charset="0"/>
              </a:rPr>
              <a:t>diverso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maximus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orbe</a:t>
            </a:r>
            <a:endParaRPr lang="en-US" sz="2400" dirty="0">
              <a:ea typeface="Times New Roman" panose="02020603050405020304" pitchFamily="18" charset="0"/>
              <a:cs typeface="Times New Roman" panose="02020603050405020304" pitchFamily="18" charset="0"/>
            </a:endParaRPr>
          </a:p>
          <a:p>
            <a:pPr>
              <a:lnSpc>
                <a:spcPct val="150000"/>
              </a:lnSpc>
            </a:pPr>
            <a:r>
              <a:rPr lang="en-US" sz="2400" dirty="0" err="1">
                <a:solidFill>
                  <a:srgbClr val="FFFFFF"/>
                </a:solidFill>
                <a:ea typeface="Times New Roman" panose="02020603050405020304" pitchFamily="18" charset="0"/>
                <a:cs typeface="Arial" panose="020B0604020202020204" pitchFamily="34" charset="0"/>
              </a:rPr>
              <a:t>excipit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Eridanus</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flagrantiaque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abluit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ora</a:t>
            </a:r>
            <a:r>
              <a:rPr lang="en-US" sz="2400" dirty="0">
                <a:solidFill>
                  <a:srgbClr val="FFFFFF"/>
                </a:solidFill>
                <a:ea typeface="Times New Roman" panose="02020603050405020304" pitchFamily="18" charset="0"/>
                <a:cs typeface="Arial" panose="020B0604020202020204" pitchFamily="34" charset="0"/>
              </a:rPr>
              <a:t>.</a:t>
            </a:r>
            <a:endParaRPr lang="en-US" sz="2400" dirty="0"/>
          </a:p>
          <a:p>
            <a:pPr>
              <a:lnSpc>
                <a:spcPct val="150000"/>
              </a:lnSpc>
              <a:spcAft>
                <a:spcPts val="0"/>
              </a:spcAft>
            </a:pPr>
            <a:r>
              <a:rPr lang="en-US" sz="2400" dirty="0" err="1" smtClean="0">
                <a:solidFill>
                  <a:srgbClr val="FFFFFF"/>
                </a:solidFill>
                <a:ea typeface="Times New Roman" panose="02020603050405020304" pitchFamily="18" charset="0"/>
                <a:cs typeface="Arial" panose="020B0604020202020204" pitchFamily="34" charset="0"/>
              </a:rPr>
              <a:t>Naides</a:t>
            </a:r>
            <a:r>
              <a:rPr lang="en-US" sz="2400" dirty="0" smtClean="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Hesperiae</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trifida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fumantia</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flamma</a:t>
            </a:r>
            <a:r>
              <a:rPr lang="en-US" sz="2400" dirty="0">
                <a:solidFill>
                  <a:srgbClr val="FFFFFF"/>
                </a:solidFill>
                <a:ea typeface="Times New Roman" panose="02020603050405020304" pitchFamily="18" charset="0"/>
                <a:cs typeface="Arial" panose="020B0604020202020204" pitchFamily="34" charset="0"/>
              </a:rPr>
              <a:t> </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en-US" sz="2400" dirty="0">
                <a:solidFill>
                  <a:srgbClr val="FFFFFF"/>
                </a:solidFill>
                <a:ea typeface="Times New Roman" panose="02020603050405020304" pitchFamily="18" charset="0"/>
                <a:cs typeface="Arial" panose="020B0604020202020204" pitchFamily="34" charset="0"/>
              </a:rPr>
              <a:t>corpora </a:t>
            </a:r>
            <a:r>
              <a:rPr lang="en-US" sz="2400" dirty="0" err="1">
                <a:solidFill>
                  <a:srgbClr val="FFFFFF"/>
                </a:solidFill>
                <a:ea typeface="Times New Roman" panose="02020603050405020304" pitchFamily="18" charset="0"/>
                <a:cs typeface="Arial" panose="020B0604020202020204" pitchFamily="34" charset="0"/>
              </a:rPr>
              <a:t>dant</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tumulo</a:t>
            </a:r>
            <a:r>
              <a:rPr lang="en-US" sz="2400" dirty="0">
                <a:solidFill>
                  <a:srgbClr val="FFFFFF"/>
                </a:solidFill>
                <a:ea typeface="Times New Roman" panose="02020603050405020304" pitchFamily="18" charset="0"/>
                <a:cs typeface="Arial" panose="020B0604020202020204" pitchFamily="34" charset="0"/>
              </a:rPr>
              <a:t>, </a:t>
            </a:r>
            <a:r>
              <a:rPr lang="en-US" sz="2400" dirty="0" err="1">
                <a:solidFill>
                  <a:srgbClr val="FFFFFF"/>
                </a:solidFill>
                <a:ea typeface="Times New Roman" panose="02020603050405020304" pitchFamily="18" charset="0"/>
                <a:cs typeface="Arial" panose="020B0604020202020204" pitchFamily="34" charset="0"/>
              </a:rPr>
              <a:t>signantque</a:t>
            </a:r>
            <a:r>
              <a:rPr lang="en-US" sz="2400" dirty="0">
                <a:solidFill>
                  <a:srgbClr val="FFFFFF"/>
                </a:solidFill>
                <a:ea typeface="Times New Roman" panose="02020603050405020304" pitchFamily="18" charset="0"/>
                <a:cs typeface="Arial" panose="020B0604020202020204" pitchFamily="34" charset="0"/>
              </a:rPr>
              <a:t> hoc carmine </a:t>
            </a:r>
            <a:r>
              <a:rPr lang="en-US" sz="2400" dirty="0" err="1">
                <a:solidFill>
                  <a:srgbClr val="FFFFFF"/>
                </a:solidFill>
                <a:ea typeface="Times New Roman" panose="02020603050405020304" pitchFamily="18" charset="0"/>
                <a:cs typeface="Arial" panose="020B0604020202020204" pitchFamily="34" charset="0"/>
              </a:rPr>
              <a:t>saxum</a:t>
            </a:r>
            <a:r>
              <a:rPr lang="en-US" sz="2400" dirty="0" smtClean="0">
                <a:solidFill>
                  <a:srgbClr val="FFFFFF"/>
                </a:solidFill>
                <a:ea typeface="Times New Roman" panose="02020603050405020304" pitchFamily="18" charset="0"/>
                <a:cs typeface="Arial" panose="020B0604020202020204" pitchFamily="34" charset="0"/>
              </a:rPr>
              <a:t>:</a:t>
            </a:r>
            <a:endParaRPr lang="en-US" sz="2400" dirty="0">
              <a:ea typeface="Times New Roman" panose="02020603050405020304" pitchFamily="18" charset="0"/>
              <a:cs typeface="Times New Roman" panose="02020603050405020304" pitchFamily="18" charset="0"/>
            </a:endParaRPr>
          </a:p>
        </p:txBody>
      </p:sp>
      <p:sp>
        <p:nvSpPr>
          <p:cNvPr id="3" name="Rechthoek 2"/>
          <p:cNvSpPr/>
          <p:nvPr/>
        </p:nvSpPr>
        <p:spPr>
          <a:xfrm>
            <a:off x="167845" y="4040922"/>
            <a:ext cx="11850130" cy="2451953"/>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Hem </a:t>
            </a:r>
            <a:r>
              <a:rPr lang="nl-NL" sz="2400" dirty="0">
                <a:solidFill>
                  <a:srgbClr val="00B0F0"/>
                </a:solidFill>
              </a:rPr>
              <a:t>vangt ver weg van zijn vaderland aan de andere kant van de wereld</a:t>
            </a:r>
          </a:p>
          <a:p>
            <a:pPr>
              <a:spcAft>
                <a:spcPts val="1000"/>
              </a:spcAft>
            </a:pPr>
            <a:r>
              <a:rPr lang="nl-NL" sz="2400" dirty="0">
                <a:solidFill>
                  <a:srgbClr val="00B0F0"/>
                </a:solidFill>
              </a:rPr>
              <a:t>de zeer grote </a:t>
            </a:r>
            <a:r>
              <a:rPr lang="nl-NL" sz="2400" dirty="0" err="1">
                <a:solidFill>
                  <a:srgbClr val="00B0F0"/>
                </a:solidFill>
              </a:rPr>
              <a:t>Eridanus</a:t>
            </a:r>
            <a:r>
              <a:rPr lang="nl-NL" sz="2400" dirty="0">
                <a:solidFill>
                  <a:srgbClr val="00B0F0"/>
                </a:solidFill>
              </a:rPr>
              <a:t> op en spoelt zijn brandende gezicht af.</a:t>
            </a:r>
          </a:p>
          <a:p>
            <a:pPr>
              <a:spcAft>
                <a:spcPts val="1000"/>
              </a:spcAft>
            </a:pPr>
            <a:r>
              <a:rPr lang="nl-NL" sz="2400" dirty="0">
                <a:solidFill>
                  <a:srgbClr val="00B0F0"/>
                </a:solidFill>
              </a:rPr>
              <a:t>Najaden van </a:t>
            </a:r>
            <a:r>
              <a:rPr lang="nl-NL" sz="2400" dirty="0" err="1">
                <a:solidFill>
                  <a:srgbClr val="00B0F0"/>
                </a:solidFill>
              </a:rPr>
              <a:t>Hesperia</a:t>
            </a:r>
            <a:r>
              <a:rPr lang="nl-NL" sz="2400" dirty="0">
                <a:solidFill>
                  <a:srgbClr val="00B0F0"/>
                </a:solidFill>
              </a:rPr>
              <a:t> geven zijn door het vuur met drie tongen walmende lichaam</a:t>
            </a:r>
          </a:p>
          <a:p>
            <a:pPr>
              <a:spcAft>
                <a:spcPts val="1000"/>
              </a:spcAft>
            </a:pPr>
            <a:r>
              <a:rPr lang="nl-NL" sz="2400" dirty="0">
                <a:solidFill>
                  <a:srgbClr val="00B0F0"/>
                </a:solidFill>
              </a:rPr>
              <a:t>aan een graf en voorzien de grafsteen van dit opschrift:</a:t>
            </a:r>
          </a:p>
        </p:txBody>
      </p:sp>
      <p:pic>
        <p:nvPicPr>
          <p:cNvPr id="7" name="Afbeelding 6"/>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8000" l="4839" r="96371">
                        <a14:foregroundMark x1="10484" y1="10800" x2="10081" y2="81200"/>
                        <a14:foregroundMark x1="9677" y1="12000" x2="43952" y2="11200"/>
                        <a14:foregroundMark x1="43952" y1="11600" x2="59677" y2="22400"/>
                        <a14:foregroundMark x1="59677" y1="34000" x2="59677" y2="34000"/>
                        <a14:foregroundMark x1="43145" y1="17200" x2="54435" y2="32400"/>
                      </a14:backgroundRemoval>
                    </a14:imgEffect>
                  </a14:imgLayer>
                </a14:imgProps>
              </a:ext>
            </a:extLst>
          </a:blip>
          <a:srcRect r="2136" b="23226"/>
          <a:stretch/>
        </p:blipFill>
        <p:spPr>
          <a:xfrm>
            <a:off x="9537357" y="204891"/>
            <a:ext cx="2311743" cy="1828193"/>
          </a:xfrm>
          <a:prstGeom prst="rect">
            <a:avLst/>
          </a:prstGeom>
        </p:spPr>
      </p:pic>
      <p:pic>
        <p:nvPicPr>
          <p:cNvPr id="9" name="Afbeelding 8"/>
          <p:cNvPicPr>
            <a:picLocks noChangeAspect="1"/>
          </p:cNvPicPr>
          <p:nvPr/>
        </p:nvPicPr>
        <p:blipFill>
          <a:blip r:embed="rId5"/>
          <a:stretch>
            <a:fillRect/>
          </a:stretch>
        </p:blipFill>
        <p:spPr>
          <a:xfrm>
            <a:off x="2489886" y="2477199"/>
            <a:ext cx="3097427" cy="2047399"/>
          </a:xfrm>
          <a:prstGeom prst="rect">
            <a:avLst/>
          </a:prstGeom>
        </p:spPr>
      </p:pic>
      <p:pic>
        <p:nvPicPr>
          <p:cNvPr id="1026" name="Picture 2" descr="http://najaden.nl/images/najaden_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2283" y="4405773"/>
            <a:ext cx="1038225" cy="1809751"/>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
        <p:nvSpPr>
          <p:cNvPr id="10" name="Ovale toelichting 9"/>
          <p:cNvSpPr/>
          <p:nvPr/>
        </p:nvSpPr>
        <p:spPr>
          <a:xfrm>
            <a:off x="5865091" y="2477199"/>
            <a:ext cx="3251200" cy="1736464"/>
          </a:xfrm>
          <a:prstGeom prst="wedgeEllipseCallout">
            <a:avLst>
              <a:gd name="adj1" fmla="val -111458"/>
              <a:gd name="adj2" fmla="val -7179"/>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2400" dirty="0" smtClean="0"/>
              <a:t>Kom maar schatje! Wij vangen je wel op</a:t>
            </a:r>
            <a:endParaRPr lang="en-US" sz="2400" dirty="0"/>
          </a:p>
        </p:txBody>
      </p:sp>
      <p:sp>
        <p:nvSpPr>
          <p:cNvPr id="11" name="Rechthoek 10"/>
          <p:cNvSpPr/>
          <p:nvPr/>
        </p:nvSpPr>
        <p:spPr>
          <a:xfrm>
            <a:off x="9707418" y="1962745"/>
            <a:ext cx="2013090" cy="498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smtClean="0"/>
              <a:t>Gelukt!!</a:t>
            </a:r>
            <a:endParaRPr lang="en-US" sz="2400" dirty="0"/>
          </a:p>
        </p:txBody>
      </p:sp>
    </p:spTree>
    <p:extLst>
      <p:ext uri="{BB962C8B-B14F-4D97-AF65-F5344CB8AC3E}">
        <p14:creationId xmlns:p14="http://schemas.microsoft.com/office/powerpoint/2010/main" val="34716449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95</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84320" y="337751"/>
            <a:ext cx="11833655" cy="1754326"/>
          </a:xfrm>
          <a:prstGeom prst="rect">
            <a:avLst/>
          </a:prstGeom>
        </p:spPr>
        <p:txBody>
          <a:bodyPr wrap="square">
            <a:spAutoFit/>
          </a:bodyPr>
          <a:lstStyle/>
          <a:p>
            <a:pPr>
              <a:lnSpc>
                <a:spcPct val="150000"/>
              </a:lnSpc>
            </a:pPr>
            <a:r>
              <a:rPr lang="en-US" sz="3600" dirty="0">
                <a:solidFill>
                  <a:schemeClr val="bg1"/>
                </a:solidFill>
              </a:rPr>
              <a:t>hic • </a:t>
            </a:r>
            <a:r>
              <a:rPr lang="en-US" sz="3600" dirty="0" err="1">
                <a:solidFill>
                  <a:schemeClr val="bg1"/>
                </a:solidFill>
              </a:rPr>
              <a:t>sitvs</a:t>
            </a:r>
            <a:r>
              <a:rPr lang="en-US" sz="3600" dirty="0">
                <a:solidFill>
                  <a:schemeClr val="bg1"/>
                </a:solidFill>
              </a:rPr>
              <a:t> • </a:t>
            </a:r>
            <a:r>
              <a:rPr lang="en-US" sz="3600" dirty="0" err="1">
                <a:solidFill>
                  <a:schemeClr val="bg1"/>
                </a:solidFill>
              </a:rPr>
              <a:t>est</a:t>
            </a:r>
            <a:r>
              <a:rPr lang="en-US" sz="3600" dirty="0">
                <a:solidFill>
                  <a:schemeClr val="bg1"/>
                </a:solidFill>
              </a:rPr>
              <a:t> • </a:t>
            </a:r>
            <a:r>
              <a:rPr lang="en-US" sz="3600" dirty="0" err="1">
                <a:solidFill>
                  <a:schemeClr val="bg1"/>
                </a:solidFill>
              </a:rPr>
              <a:t>phaethon</a:t>
            </a:r>
            <a:r>
              <a:rPr lang="en-US" sz="3600" dirty="0">
                <a:solidFill>
                  <a:schemeClr val="bg1"/>
                </a:solidFill>
              </a:rPr>
              <a:t> • </a:t>
            </a:r>
            <a:r>
              <a:rPr lang="en-US" sz="3600" dirty="0" err="1">
                <a:solidFill>
                  <a:schemeClr val="bg1"/>
                </a:solidFill>
              </a:rPr>
              <a:t>cvrrvs</a:t>
            </a:r>
            <a:r>
              <a:rPr lang="en-US" sz="3600" dirty="0">
                <a:solidFill>
                  <a:schemeClr val="bg1"/>
                </a:solidFill>
              </a:rPr>
              <a:t> • </a:t>
            </a:r>
            <a:r>
              <a:rPr lang="en-US" sz="3600" dirty="0" err="1">
                <a:solidFill>
                  <a:schemeClr val="bg1"/>
                </a:solidFill>
              </a:rPr>
              <a:t>avriga</a:t>
            </a:r>
            <a:r>
              <a:rPr lang="en-US" sz="3600" dirty="0">
                <a:solidFill>
                  <a:schemeClr val="bg1"/>
                </a:solidFill>
              </a:rPr>
              <a:t> • </a:t>
            </a:r>
            <a:r>
              <a:rPr lang="en-US" sz="3600" dirty="0" err="1">
                <a:solidFill>
                  <a:schemeClr val="bg1"/>
                </a:solidFill>
              </a:rPr>
              <a:t>paterni</a:t>
            </a:r>
            <a:endParaRPr lang="en-US" sz="3600" dirty="0">
              <a:solidFill>
                <a:schemeClr val="bg1"/>
              </a:solidFill>
            </a:endParaRPr>
          </a:p>
          <a:p>
            <a:pPr>
              <a:lnSpc>
                <a:spcPct val="150000"/>
              </a:lnSpc>
            </a:pPr>
            <a:r>
              <a:rPr lang="en-US" sz="3600" dirty="0" err="1">
                <a:solidFill>
                  <a:schemeClr val="bg1"/>
                </a:solidFill>
              </a:rPr>
              <a:t>qvem</a:t>
            </a:r>
            <a:r>
              <a:rPr lang="en-US" sz="3600" dirty="0">
                <a:solidFill>
                  <a:schemeClr val="bg1"/>
                </a:solidFill>
              </a:rPr>
              <a:t> • </a:t>
            </a:r>
            <a:r>
              <a:rPr lang="en-US" sz="3600" dirty="0" err="1">
                <a:solidFill>
                  <a:schemeClr val="bg1"/>
                </a:solidFill>
              </a:rPr>
              <a:t>si</a:t>
            </a:r>
            <a:r>
              <a:rPr lang="en-US" sz="3600" dirty="0">
                <a:solidFill>
                  <a:schemeClr val="bg1"/>
                </a:solidFill>
              </a:rPr>
              <a:t> • non • </a:t>
            </a:r>
            <a:r>
              <a:rPr lang="en-US" sz="3600" dirty="0" err="1">
                <a:solidFill>
                  <a:schemeClr val="bg1"/>
                </a:solidFill>
              </a:rPr>
              <a:t>tenvit</a:t>
            </a:r>
            <a:r>
              <a:rPr lang="en-US" sz="3600" dirty="0">
                <a:solidFill>
                  <a:schemeClr val="bg1"/>
                </a:solidFill>
              </a:rPr>
              <a:t> • </a:t>
            </a:r>
            <a:r>
              <a:rPr lang="en-US" sz="3600" dirty="0" err="1">
                <a:solidFill>
                  <a:schemeClr val="bg1"/>
                </a:solidFill>
              </a:rPr>
              <a:t>magnis</a:t>
            </a:r>
            <a:r>
              <a:rPr lang="en-US" sz="3600" dirty="0">
                <a:solidFill>
                  <a:schemeClr val="bg1"/>
                </a:solidFill>
              </a:rPr>
              <a:t> • </a:t>
            </a:r>
            <a:r>
              <a:rPr lang="en-US" sz="3600" dirty="0" err="1">
                <a:solidFill>
                  <a:schemeClr val="bg1"/>
                </a:solidFill>
              </a:rPr>
              <a:t>tamen</a:t>
            </a:r>
            <a:r>
              <a:rPr lang="en-US" sz="3600" dirty="0">
                <a:solidFill>
                  <a:schemeClr val="bg1"/>
                </a:solidFill>
              </a:rPr>
              <a:t> • </a:t>
            </a:r>
            <a:r>
              <a:rPr lang="en-US" sz="3600" dirty="0" err="1">
                <a:solidFill>
                  <a:schemeClr val="bg1"/>
                </a:solidFill>
              </a:rPr>
              <a:t>excidit</a:t>
            </a:r>
            <a:r>
              <a:rPr lang="en-US" sz="3600" dirty="0">
                <a:solidFill>
                  <a:schemeClr val="bg1"/>
                </a:solidFill>
              </a:rPr>
              <a:t> • </a:t>
            </a:r>
            <a:r>
              <a:rPr lang="en-US" sz="3600" dirty="0" err="1">
                <a:solidFill>
                  <a:schemeClr val="bg1"/>
                </a:solidFill>
              </a:rPr>
              <a:t>avsis</a:t>
            </a:r>
            <a:endParaRPr lang="en-US" sz="3600" dirty="0">
              <a:solidFill>
                <a:schemeClr val="bg1"/>
              </a:solidFill>
            </a:endParaRPr>
          </a:p>
        </p:txBody>
      </p:sp>
      <p:sp>
        <p:nvSpPr>
          <p:cNvPr id="3" name="Rechthoek 2"/>
          <p:cNvSpPr/>
          <p:nvPr/>
        </p:nvSpPr>
        <p:spPr>
          <a:xfrm>
            <a:off x="94735" y="4936178"/>
            <a:ext cx="12002529" cy="1456809"/>
          </a:xfrm>
          <a:prstGeom prst="rect">
            <a:avLst/>
          </a:prstGeom>
        </p:spPr>
        <p:txBody>
          <a:bodyPr wrap="square">
            <a:spAutoFit/>
          </a:bodyPr>
          <a:lstStyle/>
          <a:p>
            <a:pPr>
              <a:spcAft>
                <a:spcPts val="1000"/>
              </a:spcAft>
            </a:pPr>
            <a:r>
              <a:rPr lang="en-US" sz="2400" dirty="0">
                <a:solidFill>
                  <a:srgbClr val="00B0F0"/>
                </a:solidFill>
              </a:rPr>
              <a:t>===========</a:t>
            </a:r>
          </a:p>
          <a:p>
            <a:pPr>
              <a:spcAft>
                <a:spcPts val="1000"/>
              </a:spcAft>
            </a:pPr>
            <a:r>
              <a:rPr lang="nl-NL" sz="2400" dirty="0" smtClean="0">
                <a:solidFill>
                  <a:srgbClr val="00B0F0"/>
                </a:solidFill>
              </a:rPr>
              <a:t>HIER </a:t>
            </a:r>
            <a:r>
              <a:rPr lang="nl-NL" sz="2400" dirty="0">
                <a:solidFill>
                  <a:srgbClr val="00B0F0"/>
                </a:solidFill>
              </a:rPr>
              <a:t>IS PHAETHON GELEGEN WAGENMENNER VAN DE WAGEN VAN ZIJN </a:t>
            </a:r>
            <a:r>
              <a:rPr lang="nl-NL" sz="2400" dirty="0" smtClean="0">
                <a:solidFill>
                  <a:srgbClr val="00B0F0"/>
                </a:solidFill>
              </a:rPr>
              <a:t>VADER</a:t>
            </a:r>
          </a:p>
          <a:p>
            <a:pPr>
              <a:spcAft>
                <a:spcPts val="1000"/>
              </a:spcAft>
            </a:pPr>
            <a:r>
              <a:rPr lang="nl-NL" sz="2400" dirty="0" smtClean="0">
                <a:solidFill>
                  <a:srgbClr val="00B0F0"/>
                </a:solidFill>
              </a:rPr>
              <a:t> EN OOK AL HIELD HIJ DIE NIET IN BEDWANG TOCH BEZWEEK HIJ DOOR EEN GROOT WAAGSTUK</a:t>
            </a:r>
            <a:endParaRPr lang="en-US" sz="2400" dirty="0">
              <a:solidFill>
                <a:srgbClr val="00B0F0"/>
              </a:solidFill>
            </a:endParaRPr>
          </a:p>
        </p:txBody>
      </p:sp>
      <p:pic>
        <p:nvPicPr>
          <p:cNvPr id="7" name="Afbeelding 6"/>
          <p:cNvPicPr>
            <a:picLocks noChangeAspect="1"/>
          </p:cNvPicPr>
          <p:nvPr/>
        </p:nvPicPr>
        <p:blipFill>
          <a:blip r:embed="rId3"/>
          <a:stretch>
            <a:fillRect/>
          </a:stretch>
        </p:blipFill>
        <p:spPr>
          <a:xfrm>
            <a:off x="8599143" y="2650836"/>
            <a:ext cx="3122914" cy="2637735"/>
          </a:xfrm>
          <a:prstGeom prst="rect">
            <a:avLst/>
          </a:prstGeom>
        </p:spPr>
      </p:pic>
      <p:pic>
        <p:nvPicPr>
          <p:cNvPr id="9" name="Afbeelding 8"/>
          <p:cNvPicPr>
            <a:picLocks noChangeAspect="1"/>
          </p:cNvPicPr>
          <p:nvPr/>
        </p:nvPicPr>
        <p:blipFill rotWithShape="1">
          <a:blip r:embed="rId4">
            <a:extLst>
              <a:ext uri="{BEBA8EAE-BF5A-486C-A8C5-ECC9F3942E4B}">
                <a14:imgProps xmlns:a14="http://schemas.microsoft.com/office/drawing/2010/main">
                  <a14:imgLayer r:embed="rId5">
                    <a14:imgEffect>
                      <a14:backgroundRemoval t="5267" b="93800" l="21000" r="79267"/>
                    </a14:imgEffect>
                  </a14:imgLayer>
                </a14:imgProps>
              </a:ext>
            </a:extLst>
          </a:blip>
          <a:srcRect l="22562" t="4812" r="23045" b="8783"/>
          <a:stretch/>
        </p:blipFill>
        <p:spPr>
          <a:xfrm>
            <a:off x="263860" y="2313314"/>
            <a:ext cx="1733113" cy="2753078"/>
          </a:xfrm>
          <a:prstGeom prst="rect">
            <a:avLst/>
          </a:prstGeom>
        </p:spPr>
      </p:pic>
      <p:sp>
        <p:nvSpPr>
          <p:cNvPr id="10" name="Toelichting met afgeronde rechthoek 9"/>
          <p:cNvSpPr/>
          <p:nvPr/>
        </p:nvSpPr>
        <p:spPr>
          <a:xfrm>
            <a:off x="2166098" y="2022747"/>
            <a:ext cx="6433045" cy="1228436"/>
          </a:xfrm>
          <a:prstGeom prst="wedgeRoundRectCallout">
            <a:avLst>
              <a:gd name="adj1" fmla="val -65629"/>
              <a:gd name="adj2" fmla="val 68515"/>
              <a:gd name="adj3" fmla="val 16667"/>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nl-NL" sz="2400" dirty="0" smtClean="0"/>
              <a:t>Hee gast, hier leg </a:t>
            </a:r>
            <a:r>
              <a:rPr lang="nl-NL" sz="2400" dirty="0" err="1" smtClean="0"/>
              <a:t>Phaëthon</a:t>
            </a:r>
            <a:r>
              <a:rPr lang="nl-NL" sz="2400" dirty="0" smtClean="0"/>
              <a:t>, dat </a:t>
            </a:r>
            <a:r>
              <a:rPr lang="nl-NL" sz="2400" dirty="0" err="1" smtClean="0"/>
              <a:t>ègenwèze</a:t>
            </a:r>
            <a:r>
              <a:rPr lang="nl-NL" sz="2400" dirty="0" smtClean="0"/>
              <a:t> </a:t>
            </a:r>
            <a:r>
              <a:rPr lang="nl-NL" sz="2400" dirty="0" err="1" smtClean="0"/>
              <a:t>èkeltje</a:t>
            </a:r>
            <a:endParaRPr lang="en-US" sz="2400" dirty="0"/>
          </a:p>
        </p:txBody>
      </p:sp>
    </p:spTree>
    <p:extLst>
      <p:ext uri="{BB962C8B-B14F-4D97-AF65-F5344CB8AC3E}">
        <p14:creationId xmlns:p14="http://schemas.microsoft.com/office/powerpoint/2010/main" val="29656624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96</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p:cNvSpPr txBox="1"/>
          <p:nvPr/>
        </p:nvSpPr>
        <p:spPr>
          <a:xfrm>
            <a:off x="168875" y="168875"/>
            <a:ext cx="11858368" cy="5632311"/>
          </a:xfrm>
          <a:prstGeom prst="rect">
            <a:avLst/>
          </a:prstGeom>
          <a:noFill/>
        </p:spPr>
        <p:txBody>
          <a:bodyPr wrap="square" rtlCol="0">
            <a:spAutoFit/>
          </a:bodyPr>
          <a:lstStyle/>
          <a:p>
            <a:r>
              <a:rPr lang="nl-NL" sz="3600" dirty="0" smtClean="0">
                <a:solidFill>
                  <a:srgbClr val="FF99FF"/>
                </a:solidFill>
              </a:rPr>
              <a:t>VRAAG   23  </a:t>
            </a:r>
            <a:br>
              <a:rPr lang="nl-NL" sz="3600" dirty="0" smtClean="0">
                <a:solidFill>
                  <a:srgbClr val="FF99FF"/>
                </a:solidFill>
              </a:rPr>
            </a:br>
            <a:r>
              <a:rPr lang="nl-NL" sz="3600" dirty="0" smtClean="0">
                <a:solidFill>
                  <a:srgbClr val="FF99FF"/>
                </a:solidFill>
              </a:rPr>
              <a:t>------</a:t>
            </a:r>
          </a:p>
          <a:p>
            <a:r>
              <a:rPr lang="nl-NL" sz="3200" dirty="0" smtClean="0">
                <a:solidFill>
                  <a:schemeClr val="bg1"/>
                </a:solidFill>
              </a:rPr>
              <a:t>Welke stelling n.a.v. het </a:t>
            </a:r>
            <a:r>
              <a:rPr lang="nl-NL" sz="3200" dirty="0" err="1" smtClean="0">
                <a:solidFill>
                  <a:schemeClr val="bg1"/>
                </a:solidFill>
              </a:rPr>
              <a:t>Phaëthonverhaal</a:t>
            </a:r>
            <a:r>
              <a:rPr lang="nl-NL" sz="3200" dirty="0" smtClean="0">
                <a:solidFill>
                  <a:schemeClr val="bg1"/>
                </a:solidFill>
              </a:rPr>
              <a:t> is ONJUIST?</a:t>
            </a:r>
          </a:p>
          <a:p>
            <a:endParaRPr lang="nl-NL" sz="3200" dirty="0">
              <a:solidFill>
                <a:srgbClr val="92D050"/>
              </a:solidFill>
            </a:endParaRPr>
          </a:p>
          <a:p>
            <a:r>
              <a:rPr lang="nl-NL" sz="3200" dirty="0" smtClean="0">
                <a:solidFill>
                  <a:srgbClr val="92D050"/>
                </a:solidFill>
              </a:rPr>
              <a:t>A	</a:t>
            </a:r>
            <a:r>
              <a:rPr lang="nl-NL" sz="3200" dirty="0" err="1" smtClean="0">
                <a:solidFill>
                  <a:srgbClr val="92D050"/>
                </a:solidFill>
              </a:rPr>
              <a:t>Phaëthon</a:t>
            </a:r>
            <a:r>
              <a:rPr lang="nl-NL" sz="3200" dirty="0" smtClean="0">
                <a:solidFill>
                  <a:srgbClr val="92D050"/>
                </a:solidFill>
              </a:rPr>
              <a:t> wilde iets dat boven zijn petje ging</a:t>
            </a:r>
          </a:p>
          <a:p>
            <a:endParaRPr lang="nl-NL" sz="3200" dirty="0">
              <a:solidFill>
                <a:srgbClr val="92D050"/>
              </a:solidFill>
            </a:endParaRPr>
          </a:p>
          <a:p>
            <a:r>
              <a:rPr lang="nl-NL" sz="3200" dirty="0" smtClean="0">
                <a:solidFill>
                  <a:srgbClr val="92D050"/>
                </a:solidFill>
              </a:rPr>
              <a:t>B	</a:t>
            </a:r>
            <a:r>
              <a:rPr lang="nl-NL" sz="3200" dirty="0" err="1" smtClean="0">
                <a:solidFill>
                  <a:srgbClr val="92D050"/>
                </a:solidFill>
              </a:rPr>
              <a:t>Phaëthon</a:t>
            </a:r>
            <a:r>
              <a:rPr lang="nl-NL" sz="3200" dirty="0" smtClean="0">
                <a:solidFill>
                  <a:srgbClr val="92D050"/>
                </a:solidFill>
              </a:rPr>
              <a:t> wilde zekerheid omtrent zijn vader</a:t>
            </a:r>
          </a:p>
          <a:p>
            <a:endParaRPr lang="nl-NL" sz="3200" dirty="0">
              <a:solidFill>
                <a:srgbClr val="92D050"/>
              </a:solidFill>
            </a:endParaRPr>
          </a:p>
          <a:p>
            <a:r>
              <a:rPr lang="nl-NL" sz="3200" dirty="0" smtClean="0">
                <a:solidFill>
                  <a:srgbClr val="92D050"/>
                </a:solidFill>
              </a:rPr>
              <a:t>C	</a:t>
            </a:r>
            <a:r>
              <a:rPr lang="nl-NL" sz="3200" dirty="0" err="1" smtClean="0">
                <a:solidFill>
                  <a:srgbClr val="92D050"/>
                </a:solidFill>
              </a:rPr>
              <a:t>Phaëthon</a:t>
            </a:r>
            <a:r>
              <a:rPr lang="nl-NL" sz="3200" dirty="0" smtClean="0">
                <a:solidFill>
                  <a:srgbClr val="92D050"/>
                </a:solidFill>
              </a:rPr>
              <a:t> wilde bewijzen dat de zon zijn vader was</a:t>
            </a:r>
          </a:p>
          <a:p>
            <a:endParaRPr lang="nl-NL" sz="3200" dirty="0">
              <a:solidFill>
                <a:srgbClr val="92D050"/>
              </a:solidFill>
            </a:endParaRPr>
          </a:p>
          <a:p>
            <a:r>
              <a:rPr lang="nl-NL" sz="3200" dirty="0" smtClean="0">
                <a:solidFill>
                  <a:srgbClr val="92D050"/>
                </a:solidFill>
              </a:rPr>
              <a:t>D	</a:t>
            </a:r>
            <a:r>
              <a:rPr lang="nl-NL" sz="3200" dirty="0" err="1" smtClean="0">
                <a:solidFill>
                  <a:srgbClr val="92D050"/>
                </a:solidFill>
              </a:rPr>
              <a:t>Phaëthon</a:t>
            </a:r>
            <a:r>
              <a:rPr lang="nl-NL" sz="3200" dirty="0" smtClean="0">
                <a:solidFill>
                  <a:srgbClr val="92D050"/>
                </a:solidFill>
              </a:rPr>
              <a:t> was een trieste persoon, voorbestemd voor ellende</a:t>
            </a:r>
            <a:endParaRPr lang="en-US" sz="2800" dirty="0">
              <a:solidFill>
                <a:srgbClr val="92D050"/>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7243" y="168875"/>
            <a:ext cx="720000" cy="720000"/>
          </a:xfrm>
          <a:prstGeom prst="rect">
            <a:avLst/>
          </a:prstGeom>
        </p:spPr>
      </p:pic>
    </p:spTree>
    <p:extLst>
      <p:ext uri="{BB962C8B-B14F-4D97-AF65-F5344CB8AC3E}">
        <p14:creationId xmlns:p14="http://schemas.microsoft.com/office/powerpoint/2010/main" val="8413502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97</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elmatige vijfhoek 6"/>
          <p:cNvSpPr/>
          <p:nvPr/>
        </p:nvSpPr>
        <p:spPr>
          <a:xfrm>
            <a:off x="2273643" y="1524000"/>
            <a:ext cx="7010400" cy="4193059"/>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smtClean="0"/>
              <a:t>219 dia’s te gaan</a:t>
            </a:r>
            <a:endParaRPr lang="en-US" sz="4800" dirty="0"/>
          </a:p>
        </p:txBody>
      </p:sp>
    </p:spTree>
    <p:extLst>
      <p:ext uri="{BB962C8B-B14F-4D97-AF65-F5344CB8AC3E}">
        <p14:creationId xmlns:p14="http://schemas.microsoft.com/office/powerpoint/2010/main" val="12831815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98</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1"/>
          <p:cNvSpPr txBox="1">
            <a:spLocks/>
          </p:cNvSpPr>
          <p:nvPr/>
        </p:nvSpPr>
        <p:spPr>
          <a:xfrm>
            <a:off x="793921" y="1361903"/>
            <a:ext cx="10604157" cy="13730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8000" dirty="0" smtClean="0">
                <a:solidFill>
                  <a:schemeClr val="bg1"/>
                </a:solidFill>
                <a:latin typeface="+mn-lt"/>
              </a:rPr>
              <a:t>Narcissus</a:t>
            </a:r>
            <a:endParaRPr lang="en-US" sz="8000" dirty="0">
              <a:solidFill>
                <a:schemeClr val="bg1"/>
              </a:solidFill>
              <a:latin typeface="+mn-lt"/>
            </a:endParaRPr>
          </a:p>
        </p:txBody>
      </p:sp>
      <p:pic>
        <p:nvPicPr>
          <p:cNvPr id="2050" name="Picture 2" descr="http://www.ovidius2014.nl/wp-content/uploads/2013/06/Narcissus.jpg"/>
          <p:cNvPicPr>
            <a:picLocks noChangeAspect="1" noChangeArrowheads="1"/>
          </p:cNvPicPr>
          <p:nvPr/>
        </p:nvPicPr>
        <p:blipFill rotWithShape="1">
          <a:blip r:embed="rId3">
            <a:extLst>
              <a:ext uri="{28A0092B-C50C-407E-A947-70E740481C1C}">
                <a14:useLocalDpi xmlns:a14="http://schemas.microsoft.com/office/drawing/2010/main" val="0"/>
              </a:ext>
            </a:extLst>
          </a:blip>
          <a:srcRect t="4609"/>
          <a:stretch/>
        </p:blipFill>
        <p:spPr bwMode="auto">
          <a:xfrm>
            <a:off x="3393989" y="2833815"/>
            <a:ext cx="5296929" cy="371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1981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a:xfrm>
            <a:off x="4038600" y="6575254"/>
            <a:ext cx="4114800" cy="365125"/>
          </a:xfrm>
        </p:spPr>
        <p:txBody>
          <a:bodyPr/>
          <a:lstStyle/>
          <a:p>
            <a:r>
              <a:rPr lang="en-US" sz="800" dirty="0" err="1">
                <a:solidFill>
                  <a:schemeClr val="bg1"/>
                </a:solidFill>
              </a:rPr>
              <a:t>Latijnmarathon</a:t>
            </a:r>
            <a:r>
              <a:rPr lang="en-US" sz="800" dirty="0">
                <a:solidFill>
                  <a:schemeClr val="bg1"/>
                </a:solidFill>
              </a:rPr>
              <a:t> 6 </a:t>
            </a:r>
            <a:r>
              <a:rPr lang="en-US" sz="800" dirty="0" err="1">
                <a:solidFill>
                  <a:schemeClr val="bg1"/>
                </a:solidFill>
              </a:rPr>
              <a:t>mei</a:t>
            </a:r>
            <a:r>
              <a:rPr lang="en-US" sz="800" dirty="0">
                <a:solidFill>
                  <a:schemeClr val="bg1"/>
                </a:solidFill>
              </a:rPr>
              <a:t> 2014	</a:t>
            </a:r>
            <a:r>
              <a:rPr lang="en-US" sz="800" dirty="0" err="1">
                <a:solidFill>
                  <a:schemeClr val="bg1"/>
                </a:solidFill>
              </a:rPr>
              <a:t>Ovidius</a:t>
            </a:r>
            <a:r>
              <a:rPr lang="en-US" sz="800" dirty="0">
                <a:solidFill>
                  <a:schemeClr val="bg1"/>
                </a:solidFill>
              </a:rPr>
              <a:t>, CSE 2014  --  M. de Hoon</a:t>
            </a:r>
          </a:p>
        </p:txBody>
      </p:sp>
      <p:sp>
        <p:nvSpPr>
          <p:cNvPr id="5" name="Tijdelijke aanduiding voor dianummer 4"/>
          <p:cNvSpPr>
            <a:spLocks noGrp="1"/>
          </p:cNvSpPr>
          <p:nvPr>
            <p:ph type="sldNum" sz="quarter" idx="12"/>
          </p:nvPr>
        </p:nvSpPr>
        <p:spPr>
          <a:xfrm>
            <a:off x="11605054" y="6492875"/>
            <a:ext cx="586946" cy="365125"/>
          </a:xfrm>
        </p:spPr>
        <p:txBody>
          <a:bodyPr/>
          <a:lstStyle/>
          <a:p>
            <a:fld id="{8C47C70A-BE25-4201-9670-1BA46F4286D7}" type="slidenum">
              <a:rPr lang="en-US" smtClean="0">
                <a:solidFill>
                  <a:schemeClr val="bg1"/>
                </a:solidFill>
              </a:rPr>
              <a:t>99</a:t>
            </a:fld>
            <a:endParaRPr lang="en-US" dirty="0">
              <a:solidFill>
                <a:schemeClr val="bg1"/>
              </a:solidFill>
            </a:endParaRPr>
          </a:p>
        </p:txBody>
      </p:sp>
      <p:sp>
        <p:nvSpPr>
          <p:cNvPr id="8" name="Rechthoekige driehoek 7"/>
          <p:cNvSpPr/>
          <p:nvPr/>
        </p:nvSpPr>
        <p:spPr>
          <a:xfrm rot="10800000">
            <a:off x="1184910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hoekige driehoek 5"/>
          <p:cNvSpPr/>
          <p:nvPr/>
        </p:nvSpPr>
        <p:spPr>
          <a:xfrm rot="5400000">
            <a:off x="0" y="0"/>
            <a:ext cx="337751" cy="337751"/>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168875" y="168875"/>
            <a:ext cx="11858368" cy="3359061"/>
          </a:xfrm>
          <a:prstGeom prst="rect">
            <a:avLst/>
          </a:prstGeom>
        </p:spPr>
        <p:txBody>
          <a:bodyPr wrap="square">
            <a:spAutoFit/>
          </a:bodyPr>
          <a:lstStyle/>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Er was een helder meer met zilverachtig, glanzend water,</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nog nooit door herdersvolk ontdekt, ook nooit door geiten die</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in ’t bergland grazen, nooit door ander vee; nooit had een vogel</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of roofdier het verstoord, zelfs nooit een afgewaaide tak.</a:t>
            </a:r>
            <a:endParaRPr lang="en-US" sz="2400" dirty="0">
              <a:ea typeface="Times New Roman" panose="02020603050405020304" pitchFamily="18" charset="0"/>
              <a:cs typeface="Times New Roman" panose="02020603050405020304" pitchFamily="18" charset="0"/>
            </a:endParaRPr>
          </a:p>
          <a:p>
            <a:pPr>
              <a:lnSpc>
                <a:spcPct val="150000"/>
              </a:lnSpc>
              <a:spcAft>
                <a:spcPts val="0"/>
              </a:spcAft>
            </a:pPr>
            <a:r>
              <a:rPr lang="nl-NL" sz="2400" dirty="0">
                <a:solidFill>
                  <a:srgbClr val="FFFFFF"/>
                </a:solidFill>
                <a:ea typeface="Times New Roman" panose="02020603050405020304" pitchFamily="18" charset="0"/>
                <a:cs typeface="Arial" panose="020B0604020202020204" pitchFamily="34" charset="0"/>
              </a:rPr>
              <a:t>Rondom veel groen, goed fris gehouden door ’t nabije water,</a:t>
            </a:r>
            <a:endParaRPr lang="en-US" sz="2400" dirty="0">
              <a:ea typeface="Times New Roman" panose="02020603050405020304" pitchFamily="18" charset="0"/>
              <a:cs typeface="Times New Roman" panose="02020603050405020304" pitchFamily="18" charset="0"/>
            </a:endParaRPr>
          </a:p>
          <a:p>
            <a:pPr>
              <a:lnSpc>
                <a:spcPct val="150000"/>
              </a:lnSpc>
            </a:pPr>
            <a:r>
              <a:rPr lang="nl-NL" sz="2400" dirty="0">
                <a:solidFill>
                  <a:srgbClr val="FFFFFF"/>
                </a:solidFill>
                <a:ea typeface="Times New Roman" panose="02020603050405020304" pitchFamily="18" charset="0"/>
                <a:cs typeface="Arial" panose="020B0604020202020204" pitchFamily="34" charset="0"/>
              </a:rPr>
              <a:t>en bomen die de plek beschutten tegen warme zon.</a:t>
            </a:r>
            <a:endParaRPr lang="en-US" sz="2400" dirty="0"/>
          </a:p>
        </p:txBody>
      </p:sp>
      <p:pic>
        <p:nvPicPr>
          <p:cNvPr id="3" name="Afbeelding 2"/>
          <p:cNvPicPr>
            <a:picLocks noChangeAspect="1"/>
          </p:cNvPicPr>
          <p:nvPr/>
        </p:nvPicPr>
        <p:blipFill>
          <a:blip r:embed="rId3"/>
          <a:stretch>
            <a:fillRect/>
          </a:stretch>
        </p:blipFill>
        <p:spPr>
          <a:xfrm>
            <a:off x="7230762" y="2963563"/>
            <a:ext cx="4374292" cy="3280719"/>
          </a:xfrm>
          <a:prstGeom prst="rect">
            <a:avLst/>
          </a:prstGeom>
        </p:spPr>
      </p:pic>
    </p:spTree>
    <p:extLst>
      <p:ext uri="{BB962C8B-B14F-4D97-AF65-F5344CB8AC3E}">
        <p14:creationId xmlns:p14="http://schemas.microsoft.com/office/powerpoint/2010/main" val="1136538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4691</TotalTime>
  <Words>17007</Words>
  <Application>Microsoft Office PowerPoint</Application>
  <PresentationFormat>Breedbeeld</PresentationFormat>
  <Paragraphs>3520</Paragraphs>
  <Slides>316</Slides>
  <Notes>316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316</vt:i4>
      </vt:variant>
    </vt:vector>
  </HeadingPairs>
  <TitlesOfParts>
    <vt:vector size="325" baseType="lpstr">
      <vt:lpstr>Arial</vt:lpstr>
      <vt:lpstr>Calibri</vt:lpstr>
      <vt:lpstr>Calibri Light</vt:lpstr>
      <vt:lpstr>Courier New</vt:lpstr>
      <vt:lpstr>Helvetica</vt:lpstr>
      <vt:lpstr>Times New Roman</vt:lpstr>
      <vt:lpstr>Wingdings</vt:lpstr>
      <vt:lpstr>Wingdings 3</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Marc de Hoon</dc:creator>
  <cp:lastModifiedBy>Marc de Hoon</cp:lastModifiedBy>
  <cp:revision>405</cp:revision>
  <dcterms:created xsi:type="dcterms:W3CDTF">2014-02-19T15:35:18Z</dcterms:created>
  <dcterms:modified xsi:type="dcterms:W3CDTF">2014-05-06T19:53:32Z</dcterms:modified>
</cp:coreProperties>
</file>