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961" r:id="rId6"/>
    <p:sldId id="870" r:id="rId7"/>
    <p:sldId id="892" r:id="rId8"/>
    <p:sldId id="1037" r:id="rId9"/>
    <p:sldId id="1039" r:id="rId10"/>
    <p:sldId id="1038" r:id="rId11"/>
    <p:sldId id="954" r:id="rId12"/>
    <p:sldId id="257" r:id="rId13"/>
    <p:sldId id="895" r:id="rId14"/>
    <p:sldId id="1040" r:id="rId15"/>
    <p:sldId id="977" r:id="rId16"/>
    <p:sldId id="1041" r:id="rId17"/>
    <p:sldId id="1045" r:id="rId18"/>
    <p:sldId id="1046" r:id="rId19"/>
    <p:sldId id="968" r:id="rId20"/>
    <p:sldId id="978" r:id="rId21"/>
    <p:sldId id="979" r:id="rId22"/>
    <p:sldId id="980" r:id="rId23"/>
    <p:sldId id="969" r:id="rId24"/>
    <p:sldId id="981" r:id="rId25"/>
    <p:sldId id="970" r:id="rId26"/>
    <p:sldId id="982" r:id="rId27"/>
    <p:sldId id="983" r:id="rId28"/>
    <p:sldId id="984" r:id="rId29"/>
    <p:sldId id="971" r:id="rId30"/>
    <p:sldId id="985" r:id="rId31"/>
    <p:sldId id="986" r:id="rId32"/>
    <p:sldId id="972" r:id="rId33"/>
    <p:sldId id="987" r:id="rId34"/>
    <p:sldId id="988" r:id="rId35"/>
    <p:sldId id="1044" r:id="rId36"/>
    <p:sldId id="989" r:id="rId37"/>
    <p:sldId id="990" r:id="rId38"/>
    <p:sldId id="991" r:id="rId39"/>
    <p:sldId id="973" r:id="rId40"/>
    <p:sldId id="992" r:id="rId41"/>
    <p:sldId id="993" r:id="rId42"/>
    <p:sldId id="994" r:id="rId43"/>
    <p:sldId id="974" r:id="rId44"/>
    <p:sldId id="995" r:id="rId45"/>
    <p:sldId id="996" r:id="rId46"/>
    <p:sldId id="975" r:id="rId47"/>
    <p:sldId id="997" r:id="rId48"/>
    <p:sldId id="998" r:id="rId49"/>
    <p:sldId id="999" r:id="rId50"/>
    <p:sldId id="1047" r:id="rId51"/>
    <p:sldId id="1048" r:id="rId52"/>
    <p:sldId id="976" r:id="rId53"/>
    <p:sldId id="1000" r:id="rId54"/>
    <p:sldId id="1001" r:id="rId55"/>
    <p:sldId id="1002" r:id="rId56"/>
    <p:sldId id="1003" r:id="rId57"/>
    <p:sldId id="1042" r:id="rId58"/>
    <p:sldId id="1004" r:id="rId59"/>
    <p:sldId id="1043" r:id="rId60"/>
    <p:sldId id="1005" r:id="rId61"/>
    <p:sldId id="1006" r:id="rId62"/>
    <p:sldId id="1007" r:id="rId63"/>
    <p:sldId id="1008" r:id="rId64"/>
    <p:sldId id="1009" r:id="rId65"/>
    <p:sldId id="1010" r:id="rId66"/>
    <p:sldId id="1011" r:id="rId67"/>
    <p:sldId id="1012" r:id="rId68"/>
    <p:sldId id="1013" r:id="rId69"/>
    <p:sldId id="1014" r:id="rId70"/>
    <p:sldId id="1015" r:id="rId71"/>
    <p:sldId id="1016" r:id="rId72"/>
    <p:sldId id="1017" r:id="rId73"/>
    <p:sldId id="1018" r:id="rId74"/>
    <p:sldId id="1019" r:id="rId75"/>
    <p:sldId id="1020" r:id="rId76"/>
    <p:sldId id="1021" r:id="rId77"/>
    <p:sldId id="1022" r:id="rId78"/>
    <p:sldId id="1023" r:id="rId79"/>
    <p:sldId id="1024" r:id="rId80"/>
    <p:sldId id="1025" r:id="rId81"/>
    <p:sldId id="1026" r:id="rId82"/>
    <p:sldId id="1027" r:id="rId83"/>
    <p:sldId id="1028" r:id="rId84"/>
    <p:sldId id="1029" r:id="rId85"/>
    <p:sldId id="1030" r:id="rId86"/>
    <p:sldId id="1031" r:id="rId87"/>
    <p:sldId id="1032" r:id="rId88"/>
    <p:sldId id="1033" r:id="rId89"/>
    <p:sldId id="1034" r:id="rId90"/>
    <p:sldId id="1035" r:id="rId91"/>
    <p:sldId id="1036" r:id="rId9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ADC"/>
    <a:srgbClr val="0E1509"/>
    <a:srgbClr val="17230F"/>
    <a:srgbClr val="00153E"/>
    <a:srgbClr val="2032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631D0-551E-435A-B36C-C26D7F86ADC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3F49154-E792-43EE-AB6A-479CFAB11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56B890-24A5-4804-B7B1-D26A3071C320}"/>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BE78874D-E539-41FE-B59A-A7447D155D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BD6816-2732-4DA3-9D7C-20EBC83CB4F6}"/>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1014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45F12-4B64-4D36-978E-D4C8D7575D0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F57B199-B01B-4E03-9270-EE80993186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D2668-8462-4210-B539-CCA0DAF0AC73}"/>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6447CDC7-C120-42E7-A407-C1CFFE6B4F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F065A7-E4AC-477D-8D06-950C8B70C8D0}"/>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11522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3486E89-DAD0-42C4-8BA5-8B0A8EA2020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0E435CE-AF2B-45A5-9018-2B8410563E0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7794A8-96DD-48FC-B8BF-398913217711}"/>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E8577B18-20DC-4BFE-AEC2-BBC0E2717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BAE2CA-8DEC-4EC6-8F40-6A7613593D12}"/>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99263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79EA0-F5BC-45CE-BC14-5CC11DD49D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CB711CC-AECB-4CD3-9FF1-C1B7CD0C3FC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BD225-8C01-45D9-B321-B49452336CC5}"/>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14C965CE-1A82-4286-9DCB-D4ED205F18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C41297-4547-4F5C-B086-31A3005EBA87}"/>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405098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41C15-0BC7-44E9-A4B9-917E63D9008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5CFBC80-D0DD-4308-8C1A-FDFBC0B28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6923D66-868E-4361-B522-7995E12244C0}"/>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DF22838D-CC29-413D-8F0B-EF4F2C2E5B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588B3C-F046-4943-9D29-3F1E2A0CAE48}"/>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14136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1D23-FC35-499B-B863-4F362CA7E2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11BCCB-6985-4D6C-AAD9-B110ABE9196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ACFE614-56D1-4B3E-A95A-C3D4F4E35DD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F9072E7-80EF-4C01-A95E-7579AFBB9E16}"/>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700BCB19-8F45-4B99-9EAF-605B3B1D9B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DDB1D3-C79B-43DF-B72F-D933D37A3358}"/>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12591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39BDA-73D7-44F9-852A-7F0864163F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2EC7C0-1EB3-4187-BEEA-2EC14DB83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1359F64-6DE4-4615-B914-27E44A0E9C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7AD085F-6811-4B1D-9195-6000B2FA9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28B1C1-9210-4511-A263-070B26FD8DD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6AE2B29-136A-4A3F-9ABE-A418E80935F3}"/>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8" name="Tijdelijke aanduiding voor voettekst 7">
            <a:extLst>
              <a:ext uri="{FF2B5EF4-FFF2-40B4-BE49-F238E27FC236}">
                <a16:creationId xmlns:a16="http://schemas.microsoft.com/office/drawing/2014/main" id="{1571DAD1-EC1F-4709-BCDA-509BD93C87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B72332-381E-4C8C-A123-D305987AF667}"/>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99156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94275-CC98-42DA-A667-1B831FD9A67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BC0A26B-1BD9-4F1F-8058-9507E2DAA699}"/>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4" name="Tijdelijke aanduiding voor voettekst 3">
            <a:extLst>
              <a:ext uri="{FF2B5EF4-FFF2-40B4-BE49-F238E27FC236}">
                <a16:creationId xmlns:a16="http://schemas.microsoft.com/office/drawing/2014/main" id="{221375FC-4C6D-407A-A221-749D6DFF81F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1F244E4-0DED-428D-94A3-C1F659273FEB}"/>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05380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8132CC-720F-429D-9344-73B8CB39DF1D}"/>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3" name="Tijdelijke aanduiding voor voettekst 2">
            <a:extLst>
              <a:ext uri="{FF2B5EF4-FFF2-40B4-BE49-F238E27FC236}">
                <a16:creationId xmlns:a16="http://schemas.microsoft.com/office/drawing/2014/main" id="{9DB49BC5-0800-4D92-B686-E08819AC97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E912677-AFCA-4131-B85D-C4EBC16A307A}"/>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09122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24426-8CF3-4267-822D-D7C26FBB1C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021DFF9-A027-48EE-9896-53BCB4E03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ADEE55-1F62-45FF-8525-15C8C96E2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D667AB-047B-4041-93F7-8492880BBA4A}"/>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D3EFDCB8-D610-4CA1-AFC5-DC9C7C62DD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6C8D05-AEDC-4406-925D-6EE64EC9DAFD}"/>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73338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E8E5B-3AF0-4FD4-B18C-06B92B4285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6B711A5-61C0-40B8-9F99-2162C1D44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8EFEFC-AD68-461A-BC82-A937FB3A7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78593-0359-4C54-982C-6F62B7D49E99}"/>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4D168D0F-6F5B-43C5-84DD-73D11CA145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C4D069-6DB8-47EE-9B1D-1481BEC94EA6}"/>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94235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099E713-CA24-4D3A-BA6B-48EC9A3CF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AD95E49-55B4-449A-9AA3-A3D85C7CE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52523B-F900-4F18-9D30-0ABF13D35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2CB391D3-04D0-4EA1-A874-E3FB89AA9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70599E8-AD10-4939-AD88-AB28713D4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E6393-BC79-45A7-A9E3-97E9B3CD8832}" type="slidenum">
              <a:rPr lang="nl-NL" smtClean="0"/>
              <a:t>‹nr.›</a:t>
            </a:fld>
            <a:endParaRPr lang="nl-NL"/>
          </a:p>
        </p:txBody>
      </p:sp>
    </p:spTree>
    <p:extLst>
      <p:ext uri="{BB962C8B-B14F-4D97-AF65-F5344CB8AC3E}">
        <p14:creationId xmlns:p14="http://schemas.microsoft.com/office/powerpoint/2010/main" val="283758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slide" Target="slide6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 Target="slide6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 Target="slide6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7.xml"/><Relationship Id="rId18" Type="http://schemas.openxmlformats.org/officeDocument/2006/relationships/slide" Target="slide83.xml"/><Relationship Id="rId3" Type="http://schemas.openxmlformats.org/officeDocument/2006/relationships/slide" Target="slide4.xml"/><Relationship Id="rId21" Type="http://schemas.openxmlformats.org/officeDocument/2006/relationships/slide" Target="slide52.xml"/><Relationship Id="rId7" Type="http://schemas.openxmlformats.org/officeDocument/2006/relationships/slide" Target="slide36.xml"/><Relationship Id="rId12" Type="http://schemas.openxmlformats.org/officeDocument/2006/relationships/slide" Target="slide29.xml"/><Relationship Id="rId17" Type="http://schemas.openxmlformats.org/officeDocument/2006/relationships/slide" Target="slide76.xml"/><Relationship Id="rId2" Type="http://schemas.openxmlformats.org/officeDocument/2006/relationships/slide" Target="slide16.xml"/><Relationship Id="rId16" Type="http://schemas.openxmlformats.org/officeDocument/2006/relationships/slide" Target="slide67.xml"/><Relationship Id="rId20" Type="http://schemas.openxmlformats.org/officeDocument/2006/relationships/slide" Target="slide80.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9.xml"/><Relationship Id="rId5" Type="http://schemas.openxmlformats.org/officeDocument/2006/relationships/slide" Target="slide22.xml"/><Relationship Id="rId15" Type="http://schemas.openxmlformats.org/officeDocument/2006/relationships/slide" Target="slide63.xml"/><Relationship Id="rId10" Type="http://schemas.openxmlformats.org/officeDocument/2006/relationships/slide" Target="slide40.xml"/><Relationship Id="rId19" Type="http://schemas.openxmlformats.org/officeDocument/2006/relationships/slide" Target="slide87.xml"/><Relationship Id="rId4" Type="http://schemas.openxmlformats.org/officeDocument/2006/relationships/slide" Target="slide20.xml"/><Relationship Id="rId9" Type="http://schemas.openxmlformats.org/officeDocument/2006/relationships/slide" Target="slide49.xml"/><Relationship Id="rId14" Type="http://schemas.openxmlformats.org/officeDocument/2006/relationships/slide" Target="slide61.xml"/><Relationship Id="rId22" Type="http://schemas.openxmlformats.org/officeDocument/2006/relationships/slide" Target="slide70.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slide" Target="slide7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7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5.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8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5.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3.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8.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6.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5" name="Tekstvak 4">
            <a:extLst>
              <a:ext uri="{FF2B5EF4-FFF2-40B4-BE49-F238E27FC236}">
                <a16:creationId xmlns:a16="http://schemas.microsoft.com/office/drawing/2014/main" id="{70D431BB-BFBF-43FA-9D1D-77D9FF66BB2F}"/>
              </a:ext>
            </a:extLst>
          </p:cNvPr>
          <p:cNvSpPr txBox="1"/>
          <p:nvPr/>
        </p:nvSpPr>
        <p:spPr>
          <a:xfrm>
            <a:off x="3454520" y="715715"/>
            <a:ext cx="6772555" cy="3847207"/>
          </a:xfrm>
          <a:prstGeom prst="rect">
            <a:avLst/>
          </a:prstGeom>
          <a:noFill/>
        </p:spPr>
        <p:txBody>
          <a:bodyPr wrap="square" rtlCol="0">
            <a:spAutoFit/>
          </a:bodyPr>
          <a:lstStyle/>
          <a:p>
            <a:r>
              <a:rPr lang="nl-NL" sz="4800">
                <a:solidFill>
                  <a:schemeClr val="accent4">
                    <a:lumMod val="20000"/>
                    <a:lumOff val="80000"/>
                  </a:schemeClr>
                </a:solidFill>
              </a:rPr>
              <a:t>Quintus Horatius </a:t>
            </a:r>
            <a:r>
              <a:rPr lang="nl-NL" sz="4800" err="1">
                <a:solidFill>
                  <a:schemeClr val="accent4">
                    <a:lumMod val="20000"/>
                    <a:lumOff val="80000"/>
                  </a:schemeClr>
                </a:solidFill>
              </a:rPr>
              <a:t>Flaccus</a:t>
            </a:r>
            <a:endParaRPr lang="nl-NL" sz="4800">
              <a:solidFill>
                <a:schemeClr val="accent4">
                  <a:lumMod val="20000"/>
                  <a:lumOff val="80000"/>
                </a:schemeClr>
              </a:solidFill>
            </a:endParaRPr>
          </a:p>
          <a:p>
            <a:endParaRPr lang="nl-NL">
              <a:solidFill>
                <a:schemeClr val="accent4">
                  <a:lumMod val="20000"/>
                  <a:lumOff val="80000"/>
                </a:schemeClr>
              </a:solidFill>
            </a:endParaRPr>
          </a:p>
          <a:p>
            <a:r>
              <a:rPr lang="nl-NL" sz="3200" err="1">
                <a:solidFill>
                  <a:schemeClr val="accent4">
                    <a:lumMod val="20000"/>
                    <a:lumOff val="80000"/>
                  </a:schemeClr>
                </a:solidFill>
              </a:rPr>
              <a:t>Carmina</a:t>
            </a:r>
            <a:r>
              <a:rPr lang="nl-NL" sz="3200">
                <a:solidFill>
                  <a:schemeClr val="accent4">
                    <a:lumMod val="20000"/>
                    <a:lumOff val="80000"/>
                  </a:schemeClr>
                </a:solidFill>
              </a:rPr>
              <a:t> (Oden)</a:t>
            </a:r>
          </a:p>
          <a:p>
            <a:r>
              <a:rPr lang="nl-NL" sz="3200">
                <a:solidFill>
                  <a:schemeClr val="accent4">
                    <a:lumMod val="20000"/>
                    <a:lumOff val="80000"/>
                  </a:schemeClr>
                </a:solidFill>
              </a:rPr>
              <a:t>I,5 – I,9 – I,11 – I,22 – I,23 – 1.37 </a:t>
            </a:r>
          </a:p>
          <a:p>
            <a:endParaRPr lang="nl-NL" sz="3200">
              <a:solidFill>
                <a:schemeClr val="accent4">
                  <a:lumMod val="20000"/>
                  <a:lumOff val="80000"/>
                </a:schemeClr>
              </a:solidFill>
            </a:endParaRPr>
          </a:p>
          <a:p>
            <a:r>
              <a:rPr lang="nl-NL" sz="3200">
                <a:solidFill>
                  <a:srgbClr val="FFFF00"/>
                </a:solidFill>
              </a:rPr>
              <a:t>(III,9 – III,20)</a:t>
            </a:r>
            <a:r>
              <a:rPr lang="nl-NL" sz="3200">
                <a:solidFill>
                  <a:schemeClr val="accent4">
                    <a:lumMod val="20000"/>
                    <a:lumOff val="80000"/>
                  </a:schemeClr>
                </a:solidFill>
              </a:rPr>
              <a:t> – III,30 – </a:t>
            </a:r>
            <a:r>
              <a:rPr lang="nl-NL" sz="3200">
                <a:solidFill>
                  <a:srgbClr val="FFFF00"/>
                </a:solidFill>
              </a:rPr>
              <a:t>(IV,10)</a:t>
            </a:r>
          </a:p>
          <a:p>
            <a:r>
              <a:rPr lang="nl-NL" sz="3200">
                <a:solidFill>
                  <a:srgbClr val="FFFF00"/>
                </a:solidFill>
              </a:rPr>
              <a:t>programma ingekort</a:t>
            </a:r>
            <a:endParaRPr lang="nl-NL">
              <a:solidFill>
                <a:srgbClr val="FFFF00"/>
              </a:solidFill>
            </a:endParaRPr>
          </a:p>
          <a:p>
            <a:endParaRPr lang="nl-NL">
              <a:solidFill>
                <a:schemeClr val="accent4">
                  <a:lumMod val="20000"/>
                  <a:lumOff val="80000"/>
                </a:schemeClr>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7" name="AutoShape 4" descr="S, Carpe Diem transparent background PNG clipart | HiClipart">
            <a:extLst>
              <a:ext uri="{FF2B5EF4-FFF2-40B4-BE49-F238E27FC236}">
                <a16:creationId xmlns:a16="http://schemas.microsoft.com/office/drawing/2014/main" id="{4F36DDAE-AF77-4938-B71D-DF393E651E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S, Carpe Diem transparent background PNG clipart | HiClipart">
            <a:extLst>
              <a:ext uri="{FF2B5EF4-FFF2-40B4-BE49-F238E27FC236}">
                <a16:creationId xmlns:a16="http://schemas.microsoft.com/office/drawing/2014/main" id="{57C707C8-151A-4E4B-8622-887070440C2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B7BAF1C0-9D65-4166-934C-C364A7E5B1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5050" y="538307"/>
            <a:ext cx="3094038" cy="4225959"/>
          </a:xfrm>
          <a:prstGeom prst="rect">
            <a:avLst/>
          </a:prstGeom>
        </p:spPr>
      </p:pic>
    </p:spTree>
    <p:extLst>
      <p:ext uri="{BB962C8B-B14F-4D97-AF65-F5344CB8AC3E}">
        <p14:creationId xmlns:p14="http://schemas.microsoft.com/office/powerpoint/2010/main" val="46370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(1-8)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945615"/>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Quis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multa</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gracilis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te</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puer</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rosa</a:t>
            </a:r>
            <a:endParaRPr lang="nl-NL" sz="2400">
              <a:solidFill>
                <a:schemeClr val="accent4">
                  <a:lumMod val="20000"/>
                  <a:lumOff val="8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perfusus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liquidis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urget</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odoribus</a:t>
            </a:r>
            <a:b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grato, Pyrrha, sub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antro</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b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C</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ui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flavam</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religas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comam</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2400">
              <a:solidFill>
                <a:schemeClr val="accent4">
                  <a:lumMod val="20000"/>
                  <a:lumOff val="80000"/>
                </a:schemeClr>
              </a:solidFill>
              <a:effectLst/>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10</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43647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(1-8)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943563"/>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simplex munditiis? Heu quotiens fidem</a:t>
            </a:r>
            <a:b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mutatosque deos flebit et aspera</a:t>
            </a:r>
            <a:b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nigris aequora ventis</a:t>
            </a:r>
            <a:b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chemeClr val="accent4">
                    <a:lumMod val="20000"/>
                    <a:lumOff val="80000"/>
                  </a:schemeClr>
                </a:solidFill>
                <a:effectLst/>
                <a:latin typeface="Calibri" panose="020F0502020204030204" pitchFamily="34" charset="0"/>
                <a:ea typeface="Calibri" panose="020F0502020204030204" pitchFamily="34" charset="0"/>
              </a:rPr>
              <a:t>emirabitur insolens,</a:t>
            </a:r>
            <a:endParaRPr lang="nl-NL" sz="36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11</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99394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(9-16)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943563"/>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qui nunc te fruitur credulus aurea,</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10	qui semper vacuam, semper amabilem</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sperat, nescius aurae</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fallacis. Miseri, quibus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12</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4332A046-FACB-4917-808D-6A67588D7AE8}"/>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36070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(9-16)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943563"/>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intemptata nites. Me tabula sacer</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votiva paries indicat uvida</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15	     suspendisse potenti</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vestimenta maris deo. </a:t>
            </a:r>
            <a:endParaRPr lang="nl-NL" sz="36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13</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4332A046-FACB-4917-808D-6A67588D7AE8}"/>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54555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(9-16)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332759"/>
          </a:xfrm>
          <a:prstGeom prst="rect">
            <a:avLst/>
          </a:prstGeom>
          <a:noFill/>
        </p:spPr>
        <p:txBody>
          <a:bodyPr wrap="square">
            <a:spAutoFit/>
          </a:bodyPr>
          <a:lstStyle/>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Wie is het ditmaal, de ranke knaap die jou in een weelde van rozen</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druipnat van parfums in zijn armen drukt,</a:t>
            </a:r>
          </a:p>
          <a:p>
            <a:pPr marL="304800" marR="304800">
              <a:lnSpc>
                <a:spcPct val="150000"/>
              </a:lnSpc>
            </a:pPr>
            <a:r>
              <a:rPr lang="nl-NL" sz="1600" dirty="0" err="1">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Pyrrha</a:t>
            </a: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onder je favoriete grotgewelf?</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Voor wie bind je een lint in je gouden haar,</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geraffineerd eenvoudig? Ach, hoe vaak zal hij nog om trouw</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wenen en om goden die zich bedacht hebben, en bij het geweld</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van een zee vol donkere stormwinden</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sprakeloos staan en onervaren,</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hij die jou nu van hem noemt, lichtgelovig en verblind door gouden schijn,</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die een altijd gereed, een altijd hunkerend meisje</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voor ogen heeft maar de wind niet kent,</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bedrieglijk. Sukkelaars, voor wie</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jij straalt terwijl ze je niet kennen. Ik - een gewijde muur</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met een </a:t>
            </a:r>
            <a:r>
              <a:rPr lang="nl-NL" sz="1600" dirty="0" err="1">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votiefschilderijtje</a:t>
            </a: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ertegen laat zien dat ik kletsnatte</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kleren heb opgehangen voor de machtige</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god van de zee.</a:t>
            </a:r>
          </a:p>
          <a:p>
            <a:pPr marL="304800" marR="304800">
              <a:lnSpc>
                <a:spcPct val="150000"/>
              </a:lnSpc>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P. Schrijvers</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4332A046-FACB-4917-808D-6A67588D7AE8}"/>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38544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(9-16)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6032421"/>
          </a:xfrm>
          <a:prstGeom prst="rect">
            <a:avLst/>
          </a:prstGeom>
          <a:noFill/>
        </p:spPr>
        <p:txBody>
          <a:bodyPr wrap="square">
            <a:spAutoFit/>
          </a:bodyPr>
          <a:lstStyle/>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Welke tengere knaap onder de rozenhaag,</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overgoten met geur, poogt in het tuinprieel,</a:t>
            </a:r>
          </a:p>
          <a:p>
            <a:pPr marL="304800" marR="304800">
              <a:spcBef>
                <a:spcPts val="300"/>
              </a:spcBef>
            </a:pPr>
            <a:r>
              <a:rPr lang="nl-NL" sz="1600" dirty="0" err="1">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Pyrrha</a:t>
            </a: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jou te belagen?</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Voor wie vlecht je het blonde haar,</a:t>
            </a:r>
          </a:p>
          <a:p>
            <a:pPr marL="304800" marR="304800">
              <a:spcBef>
                <a:spcPts val="300"/>
              </a:spcBef>
            </a:pPr>
            <a:endPar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argeloos prachtvertoon? Ach, hij zal al te vaak</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tranen storten om trouw, </a:t>
            </a:r>
            <a:r>
              <a:rPr lang="nl-NL" sz="1600" dirty="0" err="1">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godlijke</a:t>
            </a: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grilligheid;</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zeeën zwart van de stormen</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zal hij verbijsterd gadeslaan,</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die goedhartig geniet van je vergulde glans,</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die jou altijd verliefd, altijd de zijne waant,</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onbekend met de draaiwind.</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Deerniswekkend is wie zich zont</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in jouw stralende schijn. Ik heb de tempelwand</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een </a:t>
            </a:r>
            <a:r>
              <a:rPr lang="nl-NL" sz="1600" dirty="0" err="1">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votiefplaat</a:t>
            </a: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gewijd, waar ik als drenkeling</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al mijn druipnatte kleren</a:t>
            </a: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geofferd heb aan de god der zee.</a:t>
            </a:r>
          </a:p>
          <a:p>
            <a:pPr marL="304800" marR="304800">
              <a:spcBef>
                <a:spcPts val="300"/>
              </a:spcBef>
            </a:pPr>
            <a:endPar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04800" marR="304800">
              <a:spcBef>
                <a:spcPts val="300"/>
              </a:spcBef>
            </a:pPr>
            <a:r>
              <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L. </a:t>
            </a:r>
            <a:r>
              <a:rPr lang="nl-NL" sz="1600" dirty="0" err="1">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Winckelmans</a:t>
            </a:r>
            <a:endParaRPr lang="nl-NL" sz="16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4332A046-FACB-4917-808D-6A67588D7AE8}"/>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43718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16</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554545"/>
          </a:xfrm>
          <a:prstGeom prst="rect">
            <a:avLst/>
          </a:prstGeom>
          <a:noFill/>
        </p:spPr>
        <p:txBody>
          <a:bodyPr wrap="square" rtlCol="0">
            <a:spAutoFit/>
          </a:bodyPr>
          <a:lstStyle/>
          <a:p>
            <a:pPr algn="ctr"/>
            <a:r>
              <a:rPr lang="nl-NL" sz="8800">
                <a:solidFill>
                  <a:schemeClr val="accent4">
                    <a:lumMod val="20000"/>
                    <a:lumOff val="80000"/>
                  </a:schemeClr>
                </a:solidFill>
              </a:rPr>
              <a:t>I.9</a:t>
            </a:r>
          </a:p>
          <a:p>
            <a:pPr algn="ctr"/>
            <a:r>
              <a:rPr lang="nl-NL" sz="3600">
                <a:solidFill>
                  <a:schemeClr val="accent4">
                    <a:lumMod val="20000"/>
                    <a:lumOff val="80000"/>
                  </a:schemeClr>
                </a:solidFill>
              </a:rPr>
              <a:t>De genoegens van de winter</a:t>
            </a:r>
          </a:p>
        </p:txBody>
      </p:sp>
      <p:sp>
        <p:nvSpPr>
          <p:cNvPr id="7" name="Tijdelijke aanduiding voor voettekst 4">
            <a:extLst>
              <a:ext uri="{FF2B5EF4-FFF2-40B4-BE49-F238E27FC236}">
                <a16:creationId xmlns:a16="http://schemas.microsoft.com/office/drawing/2014/main" id="{B09CED4A-61F2-4D5F-B70B-E22B049C7210}"/>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026" name="Picture 2">
            <a:extLst>
              <a:ext uri="{FF2B5EF4-FFF2-40B4-BE49-F238E27FC236}">
                <a16:creationId xmlns:a16="http://schemas.microsoft.com/office/drawing/2014/main" id="{EF7F8300-48F3-4636-B585-D7365F1D65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22" t="22277" r="4456" b="26485"/>
          <a:stretch/>
        </p:blipFill>
        <p:spPr bwMode="auto">
          <a:xfrm>
            <a:off x="76031" y="542591"/>
            <a:ext cx="4816139" cy="205131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E5A529B4-10ED-43EC-906C-47101ABC1332}"/>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2</a:t>
            </a:r>
          </a:p>
        </p:txBody>
      </p:sp>
    </p:spTree>
    <p:extLst>
      <p:ext uri="{BB962C8B-B14F-4D97-AF65-F5344CB8AC3E}">
        <p14:creationId xmlns:p14="http://schemas.microsoft.com/office/powerpoint/2010/main" val="216192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p.139 (1-8)       I.9   De genoegens van de winter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	</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Vides ut alta stet nive candidum</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Soracte nec iam sustineant onus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silvae laborantes geluque</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flumina constiterint acuto? </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Dissolve frigus ligna super foco</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large reponens atque benignius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deprome quadrimum Sabina,</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o Thaliarche, merum diota.</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17</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6625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p.139 (9-16)       I.9   De genoegens van de winter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Permitte divis cetera, qui simul</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10	stravere ventos aequore fervido</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deproeliantes, nec cupressi</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nec veteres agitantur orni. </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Quid sit futurum cras, fuge quaerere, et</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quem fors dierum cumque dabit, lucro</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15	     adpone nec dulces amores</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sperne, puer, neque tu choreas,</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48869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p.139 (17-24)       I.9   De genoegens van de winter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donec virenti canities abest</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morosa. Nunc et Campus et areae</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lenesque sub noctem susurri</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20	         composita repetantur hora, </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nunc et latentis proditor intimo</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gratus puellae risus ab angulo</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pignusque dereptum lacertis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aut digito male pertinaci.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19</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73816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a:t>
            </a:fld>
            <a:endParaRPr lang="nl-NL" b="1">
              <a:solidFill>
                <a:schemeClr val="accent4"/>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5450851"/>
          </a:xfrm>
          <a:prstGeom prst="rect">
            <a:avLst/>
          </a:prstGeom>
          <a:noFill/>
        </p:spPr>
        <p:txBody>
          <a:bodyPr wrap="square" rtlCol="0">
            <a:spAutoFit/>
          </a:bodyPr>
          <a:lstStyle/>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1	TEKST 1 LUCRETIA 		Tekst a (1)</a:t>
            </a: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2				Tekst a (2) en b (1)</a:t>
            </a: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3				Tekst b (2) en c (1)</a:t>
            </a: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4				Tekst c (2) en d (1)</a:t>
            </a: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5				Tekst d (2)</a:t>
            </a:r>
          </a:p>
          <a:p>
            <a:pPr>
              <a:lnSpc>
                <a:spcPct val="150000"/>
              </a:lnSpc>
            </a:pPr>
            <a:r>
              <a:rPr lang="nl-NL">
                <a:solidFill>
                  <a:schemeClr val="accent4">
                    <a:lumMod val="20000"/>
                    <a:lumOff val="80000"/>
                  </a:schemeClr>
                </a:solidFill>
              </a:rPr>
              <a:t>				Formatieve toets </a:t>
            </a:r>
            <a:r>
              <a:rPr lang="nl-NL" err="1">
                <a:solidFill>
                  <a:schemeClr val="accent4">
                    <a:lumMod val="20000"/>
                    <a:lumOff val="80000"/>
                  </a:schemeClr>
                </a:solidFill>
              </a:rPr>
              <a:t>Lucretia</a:t>
            </a:r>
            <a:endParaRPr lang="nl-NL">
              <a:solidFill>
                <a:schemeClr val="accent4">
                  <a:lumMod val="20000"/>
                  <a:lumOff val="80000"/>
                </a:schemeClr>
              </a:solidFill>
            </a:endParaRP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6	TEKST 2 SCAEVOLA:		Tekst a en b (1)</a:t>
            </a: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7				Tekst b (2) en c </a:t>
            </a:r>
          </a:p>
          <a:p>
            <a:pPr>
              <a:lnSpc>
                <a:spcPct val="150000"/>
              </a:lnSpc>
            </a:pPr>
            <a:r>
              <a:rPr lang="nl-NL">
                <a:solidFill>
                  <a:schemeClr val="accent4">
                    <a:lumMod val="20000"/>
                    <a:lumOff val="80000"/>
                  </a:schemeClr>
                </a:solidFill>
              </a:rPr>
              <a:t>Week 8: voorjaarsvakantie</a:t>
            </a: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9				Tekst d + </a:t>
            </a:r>
            <a:r>
              <a:rPr lang="nl-NL" err="1">
                <a:solidFill>
                  <a:schemeClr val="accent4">
                    <a:lumMod val="20000"/>
                    <a:lumOff val="80000"/>
                  </a:schemeClr>
                </a:solidFill>
              </a:rPr>
              <a:t>Cloelia</a:t>
            </a:r>
            <a:r>
              <a:rPr lang="nl-NL">
                <a:solidFill>
                  <a:schemeClr val="accent4">
                    <a:lumMod val="20000"/>
                    <a:lumOff val="80000"/>
                  </a:schemeClr>
                </a:solidFill>
              </a:rPr>
              <a:t> (</a:t>
            </a:r>
            <a:r>
              <a:rPr lang="nl-NL" err="1">
                <a:solidFill>
                  <a:schemeClr val="accent4">
                    <a:lumMod val="20000"/>
                    <a:lumOff val="80000"/>
                  </a:schemeClr>
                </a:solidFill>
              </a:rPr>
              <a:t>Cloelia</a:t>
            </a:r>
            <a:r>
              <a:rPr lang="nl-NL">
                <a:solidFill>
                  <a:schemeClr val="accent4">
                    <a:lumMod val="20000"/>
                    <a:lumOff val="80000"/>
                  </a:schemeClr>
                </a:solidFill>
              </a:rPr>
              <a:t>: Nederlandse vertaling naast het Latijn)</a:t>
            </a:r>
          </a:p>
          <a:p>
            <a:pPr>
              <a:lnSpc>
                <a:spcPct val="150000"/>
              </a:lnSpc>
            </a:pPr>
            <a:endParaRPr lang="nl-NL">
              <a:solidFill>
                <a:schemeClr val="accent4">
                  <a:lumMod val="20000"/>
                  <a:lumOff val="80000"/>
                </a:schemeClr>
              </a:solidFill>
            </a:endParaRP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10				Herhaling en verdieping</a:t>
            </a:r>
          </a:p>
          <a:p>
            <a:pPr>
              <a:lnSpc>
                <a:spcPct val="150000"/>
              </a:lnSpc>
            </a:pPr>
            <a:r>
              <a:rPr lang="nl-NL" err="1">
                <a:solidFill>
                  <a:schemeClr val="accent4">
                    <a:lumMod val="20000"/>
                    <a:lumOff val="80000"/>
                  </a:schemeClr>
                </a:solidFill>
              </a:rPr>
              <a:t>Wk</a:t>
            </a:r>
            <a:r>
              <a:rPr lang="nl-NL">
                <a:solidFill>
                  <a:schemeClr val="accent4">
                    <a:lumMod val="20000"/>
                    <a:lumOff val="80000"/>
                  </a:schemeClr>
                </a:solidFill>
              </a:rPr>
              <a:t> 11: toets</a:t>
            </a:r>
          </a:p>
        </p:txBody>
      </p:sp>
      <p:sp>
        <p:nvSpPr>
          <p:cNvPr id="3" name="Rechthoek 2">
            <a:extLst>
              <a:ext uri="{FF2B5EF4-FFF2-40B4-BE49-F238E27FC236}">
                <a16:creationId xmlns:a16="http://schemas.microsoft.com/office/drawing/2014/main" id="{A23B0800-860A-40C9-9945-C4737CE35019}"/>
              </a:ext>
            </a:extLst>
          </p:cNvPr>
          <p:cNvSpPr/>
          <p:nvPr/>
        </p:nvSpPr>
        <p:spPr>
          <a:xfrm>
            <a:off x="89540" y="-1758"/>
            <a:ext cx="3076804" cy="461665"/>
          </a:xfrm>
          <a:prstGeom prst="rect">
            <a:avLst/>
          </a:prstGeom>
        </p:spPr>
        <p:txBody>
          <a:bodyPr wrap="none">
            <a:spAutoFit/>
          </a:bodyPr>
          <a:lstStyle/>
          <a:p>
            <a:r>
              <a:rPr lang="nl-NL" sz="2400" b="1">
                <a:solidFill>
                  <a:srgbClr val="002060"/>
                </a:solidFill>
              </a:rPr>
              <a:t>Planning van de lessen</a:t>
            </a:r>
            <a:endParaRPr lang="nl-NL" sz="2400"/>
          </a:p>
        </p:txBody>
      </p:sp>
      <p:sp>
        <p:nvSpPr>
          <p:cNvPr id="12" name="Tijdelijke aanduiding voor voettekst 4">
            <a:extLst>
              <a:ext uri="{FF2B5EF4-FFF2-40B4-BE49-F238E27FC236}">
                <a16:creationId xmlns:a16="http://schemas.microsoft.com/office/drawing/2014/main" id="{1A869F8F-06A6-40B4-BF6A-9DB08BBCBB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3" name="Afbeelding 12">
            <a:hlinkClick r:id="rId2" action="ppaction://hlinksldjump"/>
            <a:extLst>
              <a:ext uri="{FF2B5EF4-FFF2-40B4-BE49-F238E27FC236}">
                <a16:creationId xmlns:a16="http://schemas.microsoft.com/office/drawing/2014/main" id="{C8CE93C9-3633-496D-93FF-2C1C91F1E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Tree>
    <p:extLst>
      <p:ext uri="{BB962C8B-B14F-4D97-AF65-F5344CB8AC3E}">
        <p14:creationId xmlns:p14="http://schemas.microsoft.com/office/powerpoint/2010/main" val="142768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20</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I.11</a:t>
            </a:r>
          </a:p>
          <a:p>
            <a:pPr algn="ctr"/>
            <a:r>
              <a:rPr lang="nl-NL" sz="3600">
                <a:solidFill>
                  <a:schemeClr val="accent4">
                    <a:lumMod val="20000"/>
                    <a:lumOff val="80000"/>
                  </a:schemeClr>
                </a:solidFill>
              </a:rPr>
              <a:t>Pluk de dag!</a:t>
            </a:r>
          </a:p>
        </p:txBody>
      </p:sp>
      <p:sp>
        <p:nvSpPr>
          <p:cNvPr id="7" name="Tijdelijke aanduiding voor voettekst 4">
            <a:extLst>
              <a:ext uri="{FF2B5EF4-FFF2-40B4-BE49-F238E27FC236}">
                <a16:creationId xmlns:a16="http://schemas.microsoft.com/office/drawing/2014/main" id="{1594C877-98D5-4A4C-A9B1-5042A21279D0}"/>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8" name="Tekstvak 7">
            <a:extLst>
              <a:ext uri="{FF2B5EF4-FFF2-40B4-BE49-F238E27FC236}">
                <a16:creationId xmlns:a16="http://schemas.microsoft.com/office/drawing/2014/main" id="{E4C15A5C-275A-4A64-95AD-FD6347CF4833}"/>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3</a:t>
            </a:r>
          </a:p>
        </p:txBody>
      </p:sp>
    </p:spTree>
    <p:extLst>
      <p:ext uri="{BB962C8B-B14F-4D97-AF65-F5344CB8AC3E}">
        <p14:creationId xmlns:p14="http://schemas.microsoft.com/office/powerpoint/2010/main" val="295462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(1-8)       I.11   Pluk de dag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898218"/>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	Tu ne quaesieris (scire nefas) quem mihi, quem tibi</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finem di dederint, Leuconoe, nec Babylonios</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temptaris numeros. Ut melius quicquid erit pati!</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Seu plures hiemes seu tribuit Iuppiter ultimam,</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quae nunc oppositis debilitat pumicibus mare</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Tyrrhenum, sapias, vina liques et spatio brevi</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spem longam reseces. Dum loquimur, fugerit invida</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aetas: carpe diem, quam minimum credula postero.</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21</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86018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22</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03505" cy="2554545"/>
          </a:xfrm>
          <a:prstGeom prst="rect">
            <a:avLst/>
          </a:prstGeom>
          <a:noFill/>
        </p:spPr>
        <p:txBody>
          <a:bodyPr wrap="square" rtlCol="0">
            <a:spAutoFit/>
          </a:bodyPr>
          <a:lstStyle/>
          <a:p>
            <a:pPr algn="ctr"/>
            <a:r>
              <a:rPr lang="nl-NL" sz="8800">
                <a:solidFill>
                  <a:schemeClr val="accent4">
                    <a:lumMod val="20000"/>
                    <a:lumOff val="80000"/>
                  </a:schemeClr>
                </a:solidFill>
              </a:rPr>
              <a:t>I.22</a:t>
            </a:r>
          </a:p>
          <a:p>
            <a:pPr algn="ctr"/>
            <a:r>
              <a:rPr lang="nl-NL" sz="3600">
                <a:solidFill>
                  <a:schemeClr val="accent4">
                    <a:lumMod val="20000"/>
                    <a:lumOff val="80000"/>
                  </a:schemeClr>
                </a:solidFill>
              </a:rPr>
              <a:t>Waar dan ook hou ik van haar</a:t>
            </a:r>
            <a:endParaRPr lang="nl-NL" sz="8800">
              <a:solidFill>
                <a:schemeClr val="accent4">
                  <a:lumMod val="20000"/>
                  <a:lumOff val="80000"/>
                </a:schemeClr>
              </a:solidFill>
            </a:endParaRPr>
          </a:p>
        </p:txBody>
      </p:sp>
      <p:sp>
        <p:nvSpPr>
          <p:cNvPr id="7" name="Tijdelijke aanduiding voor voettekst 4">
            <a:extLst>
              <a:ext uri="{FF2B5EF4-FFF2-40B4-BE49-F238E27FC236}">
                <a16:creationId xmlns:a16="http://schemas.microsoft.com/office/drawing/2014/main" id="{FA86857D-9219-4A64-8628-25E1EFBA11C3}"/>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8" name="Tekstvak 7">
            <a:extLst>
              <a:ext uri="{FF2B5EF4-FFF2-40B4-BE49-F238E27FC236}">
                <a16:creationId xmlns:a16="http://schemas.microsoft.com/office/drawing/2014/main" id="{9B2E9A69-6B9D-454E-8A35-9F6D0CE801A2}"/>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4</a:t>
            </a:r>
          </a:p>
        </p:txBody>
      </p:sp>
    </p:spTree>
    <p:extLst>
      <p:ext uri="{BB962C8B-B14F-4D97-AF65-F5344CB8AC3E}">
        <p14:creationId xmlns:p14="http://schemas.microsoft.com/office/powerpoint/2010/main" val="3006193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(1-8)       I.22   Waar dan ook hou ik van haar</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	Integer vitae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scelerisque</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purus</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non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eget</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Mauris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iaculis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neque</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arcu</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nec</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venenatis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gravida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sagittis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Fusce</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pharetra, </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sive</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per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Syrtes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iter</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aestuosas</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sive</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facturus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per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inhospitalem</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Caucasum</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vel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quae</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loca</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fabulosus</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lambit</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Hydaspes</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23</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55192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(9-16)       I.22   Waar dan ook hou ik van haar</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Namque me silva lupus in Sabina,</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10	dum meam canto Lalagen et ultra</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terminum curis vagor expeditis,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fugit inermem, </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quale portentum neque militaris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Daunias latis alit aesculetis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15	nec Iubae tellus generat, leonum</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arida nutrix.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07326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(17-24)       I.22   Waar dan ook hou ik van haar</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5930452"/>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Pone me pigris ubi nulla campis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arbor aestiva recreatur aura,</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quod latus mundi nebulae malusque</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20	     Iuppiter urget;</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pone sub curru nimium propinqui</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solis in terra domibus negata:</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dulce ridentem* Lalagen amabo,</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dulce loquentem.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FE3E071D-3A4C-4970-81B8-ED6FDF8860C2}"/>
              </a:ext>
            </a:extLst>
          </p:cNvPr>
          <p:cNvSpPr txBox="1"/>
          <p:nvPr/>
        </p:nvSpPr>
        <p:spPr>
          <a:xfrm>
            <a:off x="7424280" y="588612"/>
            <a:ext cx="4289183" cy="5909310"/>
          </a:xfrm>
          <a:prstGeom prst="rect">
            <a:avLst/>
          </a:prstGeom>
          <a:noFill/>
        </p:spPr>
        <p:txBody>
          <a:bodyPr wrap="square" rtlCol="0">
            <a:spAutoFit/>
          </a:bodyPr>
          <a:lstStyle/>
          <a:p>
            <a:pPr algn="l"/>
            <a:r>
              <a:rPr lang="nl-NL" b="1" i="0">
                <a:solidFill>
                  <a:srgbClr val="8FAADC"/>
                </a:solidFill>
                <a:effectLst/>
              </a:rPr>
              <a:t>*Catullus </a:t>
            </a:r>
            <a:r>
              <a:rPr lang="nl-NL" i="0">
                <a:solidFill>
                  <a:srgbClr val="8FAADC"/>
                </a:solidFill>
                <a:effectLst/>
              </a:rPr>
              <a:t>(84-54)</a:t>
            </a:r>
            <a:r>
              <a:rPr lang="nl-NL" b="1" i="0">
                <a:solidFill>
                  <a:srgbClr val="8FAADC"/>
                </a:solidFill>
                <a:effectLst/>
              </a:rPr>
              <a:t> carmen 51</a:t>
            </a:r>
            <a:endParaRPr lang="nl-NL" b="0" i="0">
              <a:solidFill>
                <a:srgbClr val="8FAADC"/>
              </a:solidFill>
              <a:effectLst/>
            </a:endParaRPr>
          </a:p>
          <a:p>
            <a:pPr algn="l"/>
            <a:r>
              <a:rPr lang="nl-NL" b="0" i="0">
                <a:solidFill>
                  <a:srgbClr val="FFC000"/>
                </a:solidFill>
                <a:effectLst/>
              </a:rPr>
              <a:t>Ille mi par esse deo videtur,</a:t>
            </a:r>
            <a:br>
              <a:rPr lang="nl-NL" b="0" i="0">
                <a:solidFill>
                  <a:srgbClr val="FFC000"/>
                </a:solidFill>
                <a:effectLst/>
              </a:rPr>
            </a:br>
            <a:r>
              <a:rPr lang="nl-NL" b="0" i="0">
                <a:solidFill>
                  <a:srgbClr val="FFC000"/>
                </a:solidFill>
                <a:effectLst/>
              </a:rPr>
              <a:t>ille, si fas est, superare divos,</a:t>
            </a:r>
            <a:br>
              <a:rPr lang="nl-NL" b="0" i="0">
                <a:solidFill>
                  <a:srgbClr val="FFC000"/>
                </a:solidFill>
                <a:effectLst/>
              </a:rPr>
            </a:br>
            <a:r>
              <a:rPr lang="nl-NL" b="0" i="0">
                <a:solidFill>
                  <a:srgbClr val="FFC000"/>
                </a:solidFill>
                <a:effectLst/>
              </a:rPr>
              <a:t>qui sedens adversus identidem te</a:t>
            </a:r>
            <a:br>
              <a:rPr lang="nl-NL" b="0" i="0">
                <a:solidFill>
                  <a:srgbClr val="FFC000"/>
                </a:solidFill>
                <a:effectLst/>
              </a:rPr>
            </a:br>
            <a:r>
              <a:rPr lang="nl-NL" b="0" i="0">
                <a:solidFill>
                  <a:srgbClr val="FFC000"/>
                </a:solidFill>
                <a:effectLst/>
              </a:rPr>
              <a:t>spectat et audit</a:t>
            </a:r>
            <a:br>
              <a:rPr lang="nl-NL" b="0" i="0">
                <a:solidFill>
                  <a:srgbClr val="FFC000"/>
                </a:solidFill>
                <a:effectLst/>
              </a:rPr>
            </a:br>
            <a:r>
              <a:rPr lang="nl-NL" b="0" i="0">
                <a:solidFill>
                  <a:srgbClr val="FFC000"/>
                </a:solidFill>
                <a:effectLst/>
              </a:rPr>
              <a:t>dulce ridentem, misero quod omnis</a:t>
            </a:r>
            <a:br>
              <a:rPr lang="nl-NL" b="0" i="0">
                <a:solidFill>
                  <a:srgbClr val="FFC000"/>
                </a:solidFill>
                <a:effectLst/>
              </a:rPr>
            </a:br>
            <a:r>
              <a:rPr lang="nl-NL" b="0" i="0">
                <a:solidFill>
                  <a:srgbClr val="FFC000"/>
                </a:solidFill>
                <a:effectLst/>
              </a:rPr>
              <a:t>eripit sensus mihi;</a:t>
            </a:r>
          </a:p>
          <a:p>
            <a:pPr algn="l"/>
            <a:endParaRPr lang="nl-NL">
              <a:solidFill>
                <a:srgbClr val="FFC000"/>
              </a:solidFill>
            </a:endParaRPr>
          </a:p>
          <a:p>
            <a:pPr algn="l"/>
            <a:r>
              <a:rPr lang="en-US" b="1" i="0">
                <a:solidFill>
                  <a:srgbClr val="8FAADC"/>
                </a:solidFill>
                <a:effectLst/>
              </a:rPr>
              <a:t>Sappho</a:t>
            </a:r>
            <a:r>
              <a:rPr lang="en-US" i="0">
                <a:solidFill>
                  <a:srgbClr val="8FAADC"/>
                </a:solidFill>
                <a:effectLst/>
              </a:rPr>
              <a:t> (630-570?) in the original Greek)</a:t>
            </a:r>
          </a:p>
          <a:p>
            <a:pPr algn="l"/>
            <a:endParaRPr lang="en-US" b="0" i="0">
              <a:solidFill>
                <a:srgbClr val="FFC000"/>
              </a:solidFill>
              <a:effectLst/>
            </a:endParaRPr>
          </a:p>
          <a:p>
            <a:pPr algn="l"/>
            <a:endParaRPr lang="en-US" b="0" i="0">
              <a:solidFill>
                <a:srgbClr val="FFC000"/>
              </a:solidFill>
              <a:effectLst/>
            </a:endParaRPr>
          </a:p>
          <a:p>
            <a:pPr algn="l"/>
            <a:endParaRPr lang="en-US" b="0" i="0">
              <a:solidFill>
                <a:srgbClr val="FFC000"/>
              </a:solidFill>
              <a:effectLst/>
            </a:endParaRPr>
          </a:p>
          <a:p>
            <a:pPr algn="l"/>
            <a:endParaRPr lang="en-US">
              <a:solidFill>
                <a:srgbClr val="FFC000"/>
              </a:solidFill>
            </a:endParaRPr>
          </a:p>
          <a:p>
            <a:pPr algn="l"/>
            <a:endParaRPr lang="en-US" b="0" i="0">
              <a:solidFill>
                <a:srgbClr val="FFC000"/>
              </a:solidFill>
              <a:effectLst/>
            </a:endParaRPr>
          </a:p>
          <a:p>
            <a:pPr algn="l"/>
            <a:endParaRPr lang="en-US">
              <a:solidFill>
                <a:srgbClr val="FFC000"/>
              </a:solidFill>
            </a:endParaRPr>
          </a:p>
          <a:p>
            <a:pPr algn="l"/>
            <a:r>
              <a:rPr lang="en-US" b="0" i="0">
                <a:solidFill>
                  <a:srgbClr val="8FAADC"/>
                </a:solidFill>
                <a:effectLst/>
              </a:rPr>
              <a:t>Or, in plain English</a:t>
            </a:r>
            <a:r>
              <a:rPr lang="en-US" b="0" i="0">
                <a:solidFill>
                  <a:srgbClr val="FFC000"/>
                </a:solidFill>
                <a:effectLst/>
              </a:rPr>
              <a:t>:</a:t>
            </a:r>
          </a:p>
          <a:p>
            <a:pPr algn="l"/>
            <a:r>
              <a:rPr lang="en-US" b="0" i="0">
                <a:solidFill>
                  <a:srgbClr val="FFC000"/>
                </a:solidFill>
                <a:effectLst/>
              </a:rPr>
              <a:t>To me he appears on a par with gods,</a:t>
            </a:r>
          </a:p>
          <a:p>
            <a:pPr algn="l"/>
            <a:r>
              <a:rPr lang="en-US" b="0" i="0">
                <a:solidFill>
                  <a:srgbClr val="FFC000"/>
                </a:solidFill>
                <a:effectLst/>
              </a:rPr>
              <a:t>the man who opposite you</a:t>
            </a:r>
          </a:p>
          <a:p>
            <a:pPr algn="l"/>
            <a:r>
              <a:rPr lang="en-US" b="0" i="0">
                <a:solidFill>
                  <a:srgbClr val="FFC000"/>
                </a:solidFill>
                <a:effectLst/>
              </a:rPr>
              <a:t>sits and bends his ear close to catch</a:t>
            </a:r>
          </a:p>
          <a:p>
            <a:pPr algn="l"/>
            <a:r>
              <a:rPr lang="en-US" b="0" i="0">
                <a:solidFill>
                  <a:srgbClr val="FFC000"/>
                </a:solidFill>
                <a:effectLst/>
              </a:rPr>
              <a:t>you sweetly speaking</a:t>
            </a:r>
          </a:p>
          <a:p>
            <a:pPr algn="l"/>
            <a:r>
              <a:rPr lang="en-US" b="0" i="0">
                <a:solidFill>
                  <a:srgbClr val="FFC000"/>
                </a:solidFill>
                <a:effectLst/>
              </a:rPr>
              <a:t>and delightfully laughing. </a:t>
            </a:r>
            <a:endParaRPr lang="nl-NL" b="0" i="0">
              <a:solidFill>
                <a:srgbClr val="FFC000"/>
              </a:solidFill>
              <a:effectLst/>
            </a:endParaRPr>
          </a:p>
        </p:txBody>
      </p:sp>
      <p:pic>
        <p:nvPicPr>
          <p:cNvPr id="7" name="Afbeelding 6">
            <a:extLst>
              <a:ext uri="{FF2B5EF4-FFF2-40B4-BE49-F238E27FC236}">
                <a16:creationId xmlns:a16="http://schemas.microsoft.com/office/drawing/2014/main" id="{18CDE1E4-0BCA-408D-BE01-72EE24483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656" y="3217926"/>
            <a:ext cx="3505200" cy="1409700"/>
          </a:xfrm>
          <a:prstGeom prst="rect">
            <a:avLst/>
          </a:prstGeom>
        </p:spPr>
      </p:pic>
    </p:spTree>
    <p:extLst>
      <p:ext uri="{BB962C8B-B14F-4D97-AF65-F5344CB8AC3E}">
        <p14:creationId xmlns:p14="http://schemas.microsoft.com/office/powerpoint/2010/main" val="102571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26</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00548"/>
          </a:xfrm>
          <a:prstGeom prst="rect">
            <a:avLst/>
          </a:prstGeom>
          <a:noFill/>
        </p:spPr>
        <p:txBody>
          <a:bodyPr wrap="square" rtlCol="0">
            <a:spAutoFit/>
          </a:bodyPr>
          <a:lstStyle/>
          <a:p>
            <a:pPr algn="ctr"/>
            <a:r>
              <a:rPr lang="nl-NL" sz="8800">
                <a:solidFill>
                  <a:schemeClr val="accent4">
                    <a:lumMod val="20000"/>
                    <a:lumOff val="80000"/>
                  </a:schemeClr>
                </a:solidFill>
              </a:rPr>
              <a:t>I.23</a:t>
            </a:r>
          </a:p>
          <a:p>
            <a:pPr algn="ctr"/>
            <a:r>
              <a:rPr lang="nl-NL" sz="3600">
                <a:solidFill>
                  <a:schemeClr val="accent4">
                    <a:lumMod val="20000"/>
                    <a:lumOff val="80000"/>
                  </a:schemeClr>
                </a:solidFill>
              </a:rPr>
              <a:t>Kom nu eindelijk bij mij</a:t>
            </a:r>
          </a:p>
        </p:txBody>
      </p:sp>
      <p:sp>
        <p:nvSpPr>
          <p:cNvPr id="7" name="Tijdelijke aanduiding voor voettekst 4">
            <a:extLst>
              <a:ext uri="{FF2B5EF4-FFF2-40B4-BE49-F238E27FC236}">
                <a16:creationId xmlns:a16="http://schemas.microsoft.com/office/drawing/2014/main" id="{338FBC1A-0C2F-4DE8-8BB4-D0E9484D2133}"/>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8" name="Tekstvak 7">
            <a:extLst>
              <a:ext uri="{FF2B5EF4-FFF2-40B4-BE49-F238E27FC236}">
                <a16:creationId xmlns:a16="http://schemas.microsoft.com/office/drawing/2014/main" id="{BCA99BF1-17BB-4245-91C2-F609AC0EEF9A}"/>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5</a:t>
            </a:r>
          </a:p>
        </p:txBody>
      </p:sp>
    </p:spTree>
    <p:extLst>
      <p:ext uri="{BB962C8B-B14F-4D97-AF65-F5344CB8AC3E}">
        <p14:creationId xmlns:p14="http://schemas.microsoft.com/office/powerpoint/2010/main" val="1879629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(1-8)       I.23   Kom nu eindelijk bij mij</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	Vitas inuleo me similis, Chloe,</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quaerenti pavidam montibus aviis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matrem non sine vano</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aurarum et silvae metu. </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Nam seu mobilibus veris inhorruit</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adventus foliis, seu virides rubum</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dimovere lacertae,</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et corde et genibus tremit.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27</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026" name="Picture 2" descr="Nieuwsbrief westerwold 2011">
            <a:extLst>
              <a:ext uri="{FF2B5EF4-FFF2-40B4-BE49-F238E27FC236}">
                <a16:creationId xmlns:a16="http://schemas.microsoft.com/office/drawing/2014/main" id="{87A91509-8C0D-4ED4-89B2-D73C1232B8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351"/>
          <a:stretch/>
        </p:blipFill>
        <p:spPr bwMode="auto">
          <a:xfrm>
            <a:off x="8980398" y="596524"/>
            <a:ext cx="3010150" cy="1820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ostelijke smaragdhagedis - Wikipedia">
            <a:extLst>
              <a:ext uri="{FF2B5EF4-FFF2-40B4-BE49-F238E27FC236}">
                <a16:creationId xmlns:a16="http://schemas.microsoft.com/office/drawing/2014/main" id="{4D581CFB-08B1-43E0-B76A-ED6F5ED484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21" t="44444" r="5432"/>
          <a:stretch/>
        </p:blipFill>
        <p:spPr bwMode="auto">
          <a:xfrm>
            <a:off x="8975125" y="4749282"/>
            <a:ext cx="3016245" cy="156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5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(9-12)       I.23   Kom nu eindelijk bij mij</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943563"/>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Atqui non ego te, tigris ut aspera</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10	Gaetulusve leo, frangere persequor:</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tandem desine matrem</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tempestiva sequi viro.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2050" name="Picture 2" descr="Informatie over de leeuw - DIERENSTUFF.NL |">
            <a:extLst>
              <a:ext uri="{FF2B5EF4-FFF2-40B4-BE49-F238E27FC236}">
                <a16:creationId xmlns:a16="http://schemas.microsoft.com/office/drawing/2014/main" id="{D8C016B5-403D-4390-A1D8-CC57B13C31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77" r="28471"/>
          <a:stretch/>
        </p:blipFill>
        <p:spPr bwMode="auto">
          <a:xfrm>
            <a:off x="9364654" y="696389"/>
            <a:ext cx="2575249" cy="28213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beste plaatsen om tijgers in het wild te spotten -">
            <a:extLst>
              <a:ext uri="{FF2B5EF4-FFF2-40B4-BE49-F238E27FC236}">
                <a16:creationId xmlns:a16="http://schemas.microsoft.com/office/drawing/2014/main" id="{84297676-E6C7-47E9-B4CC-35DEF8AA9A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712" y="696389"/>
            <a:ext cx="3324117" cy="282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9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29</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00548"/>
          </a:xfrm>
          <a:prstGeom prst="rect">
            <a:avLst/>
          </a:prstGeom>
          <a:noFill/>
        </p:spPr>
        <p:txBody>
          <a:bodyPr wrap="square" rtlCol="0">
            <a:spAutoFit/>
          </a:bodyPr>
          <a:lstStyle/>
          <a:p>
            <a:pPr algn="ctr"/>
            <a:r>
              <a:rPr lang="nl-NL" sz="8800">
                <a:solidFill>
                  <a:schemeClr val="accent4">
                    <a:lumMod val="20000"/>
                    <a:lumOff val="80000"/>
                  </a:schemeClr>
                </a:solidFill>
              </a:rPr>
              <a:t>I.37</a:t>
            </a:r>
          </a:p>
          <a:p>
            <a:pPr algn="ctr"/>
            <a:r>
              <a:rPr lang="nl-NL" sz="3600">
                <a:solidFill>
                  <a:schemeClr val="accent4">
                    <a:lumMod val="20000"/>
                    <a:lumOff val="80000"/>
                  </a:schemeClr>
                </a:solidFill>
              </a:rPr>
              <a:t>Nunc est bibendum</a:t>
            </a:r>
            <a:endParaRPr lang="nl-NL" sz="8800">
              <a:solidFill>
                <a:schemeClr val="accent4">
                  <a:lumMod val="20000"/>
                  <a:lumOff val="80000"/>
                </a:schemeClr>
              </a:solidFill>
            </a:endParaRPr>
          </a:p>
        </p:txBody>
      </p:sp>
      <p:sp>
        <p:nvSpPr>
          <p:cNvPr id="7" name="Tijdelijke aanduiding voor voettekst 4">
            <a:extLst>
              <a:ext uri="{FF2B5EF4-FFF2-40B4-BE49-F238E27FC236}">
                <a16:creationId xmlns:a16="http://schemas.microsoft.com/office/drawing/2014/main" id="{80FD1772-8CD8-4AFD-BACD-B9C0B1CCC6A2}"/>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3" name="Tekstvak 2">
            <a:extLst>
              <a:ext uri="{FF2B5EF4-FFF2-40B4-BE49-F238E27FC236}">
                <a16:creationId xmlns:a16="http://schemas.microsoft.com/office/drawing/2014/main" id="{12707D33-C923-4C84-86A5-D4575BB171AF}"/>
              </a:ext>
            </a:extLst>
          </p:cNvPr>
          <p:cNvSpPr txBox="1"/>
          <p:nvPr/>
        </p:nvSpPr>
        <p:spPr>
          <a:xfrm>
            <a:off x="142042" y="634334"/>
            <a:ext cx="3979901" cy="523220"/>
          </a:xfrm>
          <a:prstGeom prst="rect">
            <a:avLst/>
          </a:prstGeom>
          <a:noFill/>
        </p:spPr>
        <p:txBody>
          <a:bodyPr wrap="square" rtlCol="0">
            <a:spAutoFit/>
          </a:bodyPr>
          <a:lstStyle/>
          <a:p>
            <a:r>
              <a:rPr lang="nl-NL" sz="2800">
                <a:solidFill>
                  <a:schemeClr val="accent4">
                    <a:lumMod val="60000"/>
                    <a:lumOff val="40000"/>
                  </a:schemeClr>
                </a:solidFill>
              </a:rPr>
              <a:t>Datum van de ode? </a:t>
            </a:r>
            <a:r>
              <a:rPr lang="nl-NL" sz="2800" err="1">
                <a:solidFill>
                  <a:schemeClr val="accent4">
                    <a:lumMod val="60000"/>
                    <a:lumOff val="40000"/>
                  </a:schemeClr>
                </a:solidFill>
              </a:rPr>
              <a:t>Sja</a:t>
            </a:r>
            <a:r>
              <a:rPr lang="nl-NL" sz="2800">
                <a:solidFill>
                  <a:schemeClr val="accent4">
                    <a:lumMod val="60000"/>
                    <a:lumOff val="40000"/>
                  </a:schemeClr>
                </a:solidFill>
              </a:rPr>
              <a:t>… </a:t>
            </a:r>
          </a:p>
        </p:txBody>
      </p:sp>
      <p:pic>
        <p:nvPicPr>
          <p:cNvPr id="1026" name="Picture 2" descr="Slag bij Actium - Wikipedia">
            <a:extLst>
              <a:ext uri="{FF2B5EF4-FFF2-40B4-BE49-F238E27FC236}">
                <a16:creationId xmlns:a16="http://schemas.microsoft.com/office/drawing/2014/main" id="{7C6ED0AF-EE31-4C74-8775-F3332351B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8553" y="634334"/>
            <a:ext cx="3979901" cy="279836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CDD7855-9D98-4212-A5F7-5AFBAB0A1B5F}"/>
              </a:ext>
            </a:extLst>
          </p:cNvPr>
          <p:cNvSpPr txBox="1"/>
          <p:nvPr/>
        </p:nvSpPr>
        <p:spPr>
          <a:xfrm>
            <a:off x="7878552" y="3436583"/>
            <a:ext cx="3979901" cy="369332"/>
          </a:xfrm>
          <a:prstGeom prst="rect">
            <a:avLst/>
          </a:prstGeom>
          <a:noFill/>
        </p:spPr>
        <p:txBody>
          <a:bodyPr wrap="square" rtlCol="0">
            <a:spAutoFit/>
          </a:bodyPr>
          <a:lstStyle/>
          <a:p>
            <a:r>
              <a:rPr lang="nl-NL">
                <a:solidFill>
                  <a:schemeClr val="bg1"/>
                </a:solidFill>
              </a:rPr>
              <a:t>Slag bij </a:t>
            </a:r>
            <a:r>
              <a:rPr lang="nl-NL" err="1">
                <a:solidFill>
                  <a:schemeClr val="bg1"/>
                </a:solidFill>
              </a:rPr>
              <a:t>Actium</a:t>
            </a:r>
            <a:r>
              <a:rPr lang="nl-NL">
                <a:solidFill>
                  <a:schemeClr val="bg1"/>
                </a:solidFill>
              </a:rPr>
              <a:t> 2 sep 31</a:t>
            </a:r>
            <a:endParaRPr lang="nl-NL"/>
          </a:p>
        </p:txBody>
      </p:sp>
      <p:pic>
        <p:nvPicPr>
          <p:cNvPr id="1028" name="Picture 4" descr="Cleopatra, Koningin van Egypte - Pluk de Liefde">
            <a:extLst>
              <a:ext uri="{FF2B5EF4-FFF2-40B4-BE49-F238E27FC236}">
                <a16:creationId xmlns:a16="http://schemas.microsoft.com/office/drawing/2014/main" id="{1C380454-035F-488F-934A-C166EA4AB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43" y="4260550"/>
            <a:ext cx="1678242" cy="232745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98B31487-3791-417D-9B5B-23D72ADE72C6}"/>
              </a:ext>
            </a:extLst>
          </p:cNvPr>
          <p:cNvSpPr txBox="1"/>
          <p:nvPr/>
        </p:nvSpPr>
        <p:spPr>
          <a:xfrm>
            <a:off x="1833942" y="5994208"/>
            <a:ext cx="2352583" cy="646331"/>
          </a:xfrm>
          <a:prstGeom prst="rect">
            <a:avLst/>
          </a:prstGeom>
          <a:noFill/>
        </p:spPr>
        <p:txBody>
          <a:bodyPr wrap="square" rtlCol="0">
            <a:spAutoFit/>
          </a:bodyPr>
          <a:lstStyle/>
          <a:p>
            <a:r>
              <a:rPr lang="nl-NL">
                <a:solidFill>
                  <a:schemeClr val="bg1"/>
                </a:solidFill>
              </a:rPr>
              <a:t>Zelfdoding Cleopatra: 10 augustus 30</a:t>
            </a:r>
          </a:p>
        </p:txBody>
      </p:sp>
      <p:pic>
        <p:nvPicPr>
          <p:cNvPr id="1030" name="Picture 6" descr="Keizer Augustus (4): de weg naar ultieme macht | Goede keizers, slechte  keizers">
            <a:extLst>
              <a:ext uri="{FF2B5EF4-FFF2-40B4-BE49-F238E27FC236}">
                <a16:creationId xmlns:a16="http://schemas.microsoft.com/office/drawing/2014/main" id="{C97D25DC-51FA-40BF-86C1-EFC879A87B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94" t="3309" r="4055" b="12116"/>
          <a:stretch/>
        </p:blipFill>
        <p:spPr bwMode="auto">
          <a:xfrm>
            <a:off x="7878552" y="3895534"/>
            <a:ext cx="3984847" cy="239873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6F1FDC7A-23E9-4EE7-82CB-246AEBA4C6AC}"/>
              </a:ext>
            </a:extLst>
          </p:cNvPr>
          <p:cNvSpPr txBox="1"/>
          <p:nvPr/>
        </p:nvSpPr>
        <p:spPr>
          <a:xfrm>
            <a:off x="5571169" y="4542242"/>
            <a:ext cx="2541346" cy="646331"/>
          </a:xfrm>
          <a:prstGeom prst="rect">
            <a:avLst/>
          </a:prstGeom>
          <a:noFill/>
        </p:spPr>
        <p:txBody>
          <a:bodyPr wrap="square" rtlCol="0">
            <a:spAutoFit/>
          </a:bodyPr>
          <a:lstStyle/>
          <a:p>
            <a:r>
              <a:rPr lang="nl-NL">
                <a:solidFill>
                  <a:schemeClr val="bg1"/>
                </a:solidFill>
              </a:rPr>
              <a:t>triomftocht Octavianus augustus 29</a:t>
            </a:r>
          </a:p>
        </p:txBody>
      </p:sp>
      <p:pic>
        <p:nvPicPr>
          <p:cNvPr id="11" name="Afbeelding 10">
            <a:extLst>
              <a:ext uri="{FF2B5EF4-FFF2-40B4-BE49-F238E27FC236}">
                <a16:creationId xmlns:a16="http://schemas.microsoft.com/office/drawing/2014/main" id="{4A6CC921-428D-4742-A5BD-7FC12CC746B8}"/>
              </a:ext>
            </a:extLst>
          </p:cNvPr>
          <p:cNvPicPr>
            <a:picLocks noChangeAspect="1"/>
          </p:cNvPicPr>
          <p:nvPr/>
        </p:nvPicPr>
        <p:blipFill>
          <a:blip r:embed="rId7"/>
          <a:stretch>
            <a:fillRect/>
          </a:stretch>
        </p:blipFill>
        <p:spPr>
          <a:xfrm>
            <a:off x="142041" y="1136900"/>
            <a:ext cx="3277815" cy="3057708"/>
          </a:xfrm>
          <a:prstGeom prst="rect">
            <a:avLst/>
          </a:prstGeom>
        </p:spPr>
      </p:pic>
      <p:sp>
        <p:nvSpPr>
          <p:cNvPr id="15" name="Tekstvak 14">
            <a:extLst>
              <a:ext uri="{FF2B5EF4-FFF2-40B4-BE49-F238E27FC236}">
                <a16:creationId xmlns:a16="http://schemas.microsoft.com/office/drawing/2014/main" id="{6BFD6D5D-30D1-46E1-ADB9-EF4838D5D9CC}"/>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6</a:t>
            </a:r>
          </a:p>
        </p:txBody>
      </p:sp>
    </p:spTree>
    <p:extLst>
      <p:ext uri="{BB962C8B-B14F-4D97-AF65-F5344CB8AC3E}">
        <p14:creationId xmlns:p14="http://schemas.microsoft.com/office/powerpoint/2010/main" val="324975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680FB11-58AF-4B74-8874-9113CA3C3B55}"/>
              </a:ext>
            </a:extLst>
          </p:cNvPr>
          <p:cNvSpPr>
            <a:spLocks noGrp="1"/>
          </p:cNvSpPr>
          <p:nvPr>
            <p:ph type="sldNum" sz="quarter" idx="12"/>
          </p:nvPr>
        </p:nvSpPr>
        <p:spPr>
          <a:xfrm>
            <a:off x="11739600" y="6494400"/>
            <a:ext cx="453600" cy="365125"/>
          </a:xfrm>
        </p:spPr>
        <p:txBody>
          <a:bodyPr/>
          <a:lstStyle/>
          <a:p>
            <a:fld id="{E0CEE2E9-FCC7-4062-BFD6-AA3D78AF4135}" type="slidenum">
              <a:rPr lang="nl-NL" sz="1050" b="1" smtClean="0">
                <a:solidFill>
                  <a:srgbClr val="0070C0"/>
                </a:solidFill>
              </a:rPr>
              <a:t>3</a:t>
            </a:fld>
            <a:endParaRPr lang="nl-NL" sz="1050" b="1">
              <a:solidFill>
                <a:srgbClr val="0070C0"/>
              </a:solidFill>
            </a:endParaRPr>
          </a:p>
        </p:txBody>
      </p:sp>
      <p:sp>
        <p:nvSpPr>
          <p:cNvPr id="8" name="Rechthoek: afgeronde hoeken 7">
            <a:hlinkClick r:id="rId2" action="ppaction://hlinksldjump"/>
            <a:extLst>
              <a:ext uri="{FF2B5EF4-FFF2-40B4-BE49-F238E27FC236}">
                <a16:creationId xmlns:a16="http://schemas.microsoft.com/office/drawing/2014/main" id="{95B8734F-E859-446A-99B8-A32FCBC1C44D}"/>
              </a:ext>
            </a:extLst>
          </p:cNvPr>
          <p:cNvSpPr>
            <a:spLocks/>
          </p:cNvSpPr>
          <p:nvPr/>
        </p:nvSpPr>
        <p:spPr>
          <a:xfrm>
            <a:off x="360000" y="1872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I.9 (De genoegens van de winter)</a:t>
            </a:r>
          </a:p>
          <a:p>
            <a:endParaRPr lang="nl-NL" sz="2000"/>
          </a:p>
        </p:txBody>
      </p:sp>
      <p:sp>
        <p:nvSpPr>
          <p:cNvPr id="22" name="Rechthoek: afgeronde hoeken 21">
            <a:extLst>
              <a:ext uri="{FF2B5EF4-FFF2-40B4-BE49-F238E27FC236}">
                <a16:creationId xmlns:a16="http://schemas.microsoft.com/office/drawing/2014/main" id="{2D12C312-57D7-487E-A96B-3BD52DBEE5C1}"/>
              </a:ext>
            </a:extLst>
          </p:cNvPr>
          <p:cNvSpPr/>
          <p:nvPr/>
        </p:nvSpPr>
        <p:spPr>
          <a:xfrm>
            <a:off x="360000" y="792000"/>
            <a:ext cx="5400000" cy="324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LATIJNSE  TEKSTEN</a:t>
            </a:r>
          </a:p>
        </p:txBody>
      </p:sp>
      <p:sp>
        <p:nvSpPr>
          <p:cNvPr id="23" name="Rechthoek: afgeronde hoeken 22">
            <a:extLst>
              <a:ext uri="{FF2B5EF4-FFF2-40B4-BE49-F238E27FC236}">
                <a16:creationId xmlns:a16="http://schemas.microsoft.com/office/drawing/2014/main" id="{5B8E52C5-583E-4F4C-A767-191CF20579BB}"/>
              </a:ext>
            </a:extLst>
          </p:cNvPr>
          <p:cNvSpPr/>
          <p:nvPr/>
        </p:nvSpPr>
        <p:spPr>
          <a:xfrm>
            <a:off x="6480000" y="792000"/>
            <a:ext cx="5400000" cy="324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VERTALINGEN</a:t>
            </a:r>
          </a:p>
        </p:txBody>
      </p:sp>
      <p:sp>
        <p:nvSpPr>
          <p:cNvPr id="7" name="Rechthoek: afgeronde hoeken 6">
            <a:hlinkClick r:id="rId3" action="ppaction://hlinksldjump"/>
            <a:extLst>
              <a:ext uri="{FF2B5EF4-FFF2-40B4-BE49-F238E27FC236}">
                <a16:creationId xmlns:a16="http://schemas.microsoft.com/office/drawing/2014/main" id="{1712CEB9-BB51-45D7-A70A-002522A33D32}"/>
              </a:ext>
            </a:extLst>
          </p:cNvPr>
          <p:cNvSpPr/>
          <p:nvPr/>
        </p:nvSpPr>
        <p:spPr>
          <a:xfrm>
            <a:off x="360000" y="360000"/>
            <a:ext cx="5400000" cy="324000"/>
          </a:xfrm>
          <a:prstGeom prst="roundRect">
            <a:avLst/>
          </a:prstGeom>
          <a:solidFill>
            <a:schemeClr val="accent4">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2000">
                <a:solidFill>
                  <a:schemeClr val="bg1"/>
                </a:solidFill>
              </a:rPr>
              <a:t>INLEIDING HORATIUS – Carmina</a:t>
            </a:r>
          </a:p>
        </p:txBody>
      </p:sp>
      <p:sp>
        <p:nvSpPr>
          <p:cNvPr id="16" name="Rechthoek: afgeronde hoeken 15">
            <a:hlinkClick r:id="rId4" action="ppaction://hlinksldjump"/>
            <a:extLst>
              <a:ext uri="{FF2B5EF4-FFF2-40B4-BE49-F238E27FC236}">
                <a16:creationId xmlns:a16="http://schemas.microsoft.com/office/drawing/2014/main" id="{F1F93F68-9CFC-446D-85E1-53B391FE6A4A}"/>
              </a:ext>
            </a:extLst>
          </p:cNvPr>
          <p:cNvSpPr>
            <a:spLocks/>
          </p:cNvSpPr>
          <p:nvPr/>
        </p:nvSpPr>
        <p:spPr>
          <a:xfrm>
            <a:off x="360000" y="2376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I.11 (Pluk de dag)</a:t>
            </a:r>
          </a:p>
          <a:p>
            <a:endParaRPr lang="nl-NL" sz="2000"/>
          </a:p>
        </p:txBody>
      </p:sp>
      <p:sp>
        <p:nvSpPr>
          <p:cNvPr id="17" name="Rechthoek: afgeronde hoeken 16">
            <a:hlinkClick r:id="rId5" action="ppaction://hlinksldjump"/>
            <a:extLst>
              <a:ext uri="{FF2B5EF4-FFF2-40B4-BE49-F238E27FC236}">
                <a16:creationId xmlns:a16="http://schemas.microsoft.com/office/drawing/2014/main" id="{88692B0C-F1DE-4FDE-94E4-3F426B29487D}"/>
              </a:ext>
            </a:extLst>
          </p:cNvPr>
          <p:cNvSpPr>
            <a:spLocks/>
          </p:cNvSpPr>
          <p:nvPr/>
        </p:nvSpPr>
        <p:spPr>
          <a:xfrm>
            <a:off x="360000" y="2880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I.22 (Waar dan ook hou ik van haar)</a:t>
            </a:r>
          </a:p>
          <a:p>
            <a:endParaRPr lang="nl-NL" sz="2000"/>
          </a:p>
        </p:txBody>
      </p:sp>
      <p:sp>
        <p:nvSpPr>
          <p:cNvPr id="18" name="Rechthoek: afgeronde hoeken 17">
            <a:hlinkClick r:id="rId6" action="ppaction://hlinksldjump"/>
            <a:extLst>
              <a:ext uri="{FF2B5EF4-FFF2-40B4-BE49-F238E27FC236}">
                <a16:creationId xmlns:a16="http://schemas.microsoft.com/office/drawing/2014/main" id="{DF6A5AAF-2FDF-4886-97FF-577BD8DEAB8A}"/>
              </a:ext>
            </a:extLst>
          </p:cNvPr>
          <p:cNvSpPr>
            <a:spLocks/>
          </p:cNvSpPr>
          <p:nvPr/>
        </p:nvSpPr>
        <p:spPr>
          <a:xfrm>
            <a:off x="360000" y="3384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I.23 (Kom nu eindelijk bij mij)</a:t>
            </a:r>
          </a:p>
          <a:p>
            <a:endParaRPr lang="nl-NL" sz="2000"/>
          </a:p>
        </p:txBody>
      </p:sp>
      <p:sp>
        <p:nvSpPr>
          <p:cNvPr id="19" name="Rechthoek: afgeronde hoeken 18">
            <a:hlinkClick r:id="rId7" action="ppaction://hlinksldjump"/>
            <a:extLst>
              <a:ext uri="{FF2B5EF4-FFF2-40B4-BE49-F238E27FC236}">
                <a16:creationId xmlns:a16="http://schemas.microsoft.com/office/drawing/2014/main" id="{B1507765-2ED3-4406-8AA7-75A44994FCE7}"/>
              </a:ext>
            </a:extLst>
          </p:cNvPr>
          <p:cNvSpPr>
            <a:spLocks/>
          </p:cNvSpPr>
          <p:nvPr/>
        </p:nvSpPr>
        <p:spPr>
          <a:xfrm>
            <a:off x="360000" y="4392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III.9 (Verzoening)</a:t>
            </a:r>
          </a:p>
          <a:p>
            <a:endParaRPr lang="nl-NL" sz="2000"/>
          </a:p>
        </p:txBody>
      </p:sp>
      <p:sp>
        <p:nvSpPr>
          <p:cNvPr id="24" name="Rechthoek: afgeronde hoeken 23">
            <a:hlinkClick r:id="rId8" action="ppaction://hlinksldjump"/>
            <a:extLst>
              <a:ext uri="{FF2B5EF4-FFF2-40B4-BE49-F238E27FC236}">
                <a16:creationId xmlns:a16="http://schemas.microsoft.com/office/drawing/2014/main" id="{B53F9510-D9A5-4237-87C8-CFBFFB2B7EB6}"/>
              </a:ext>
            </a:extLst>
          </p:cNvPr>
          <p:cNvSpPr>
            <a:spLocks/>
          </p:cNvSpPr>
          <p:nvPr/>
        </p:nvSpPr>
        <p:spPr>
          <a:xfrm>
            <a:off x="360000" y="5400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III.30 (Mijn werk is fenomenaal)</a:t>
            </a:r>
          </a:p>
          <a:p>
            <a:endParaRPr lang="nl-NL" sz="2000"/>
          </a:p>
        </p:txBody>
      </p:sp>
      <p:sp>
        <p:nvSpPr>
          <p:cNvPr id="25" name="Rechthoek: afgeronde hoeken 24">
            <a:hlinkClick r:id="rId9" action="ppaction://hlinksldjump"/>
            <a:extLst>
              <a:ext uri="{FF2B5EF4-FFF2-40B4-BE49-F238E27FC236}">
                <a16:creationId xmlns:a16="http://schemas.microsoft.com/office/drawing/2014/main" id="{0CB855E1-578D-4ADB-80C3-145903138141}"/>
              </a:ext>
            </a:extLst>
          </p:cNvPr>
          <p:cNvSpPr>
            <a:spLocks/>
          </p:cNvSpPr>
          <p:nvPr/>
        </p:nvSpPr>
        <p:spPr>
          <a:xfrm>
            <a:off x="360000" y="5904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IV.10 (schoonheid vergaat)</a:t>
            </a:r>
          </a:p>
          <a:p>
            <a:endParaRPr lang="nl-NL" sz="2000"/>
          </a:p>
        </p:txBody>
      </p:sp>
      <p:sp>
        <p:nvSpPr>
          <p:cNvPr id="26" name="Rechthoek: afgeronde hoeken 25">
            <a:hlinkClick r:id="rId10" action="ppaction://hlinksldjump"/>
            <a:extLst>
              <a:ext uri="{FF2B5EF4-FFF2-40B4-BE49-F238E27FC236}">
                <a16:creationId xmlns:a16="http://schemas.microsoft.com/office/drawing/2014/main" id="{7F964E9C-2FAA-4D00-A3F1-86A2AEE0E782}"/>
              </a:ext>
            </a:extLst>
          </p:cNvPr>
          <p:cNvSpPr>
            <a:spLocks/>
          </p:cNvSpPr>
          <p:nvPr/>
        </p:nvSpPr>
        <p:spPr>
          <a:xfrm>
            <a:off x="360000" y="4896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III.20 (Rivaliteit)</a:t>
            </a:r>
          </a:p>
          <a:p>
            <a:endParaRPr lang="nl-NL" sz="2000"/>
          </a:p>
        </p:txBody>
      </p:sp>
      <p:sp>
        <p:nvSpPr>
          <p:cNvPr id="27" name="Rechthoek: afgeronde hoeken 26">
            <a:hlinkClick r:id="rId11" action="ppaction://hlinksldjump"/>
            <a:extLst>
              <a:ext uri="{FF2B5EF4-FFF2-40B4-BE49-F238E27FC236}">
                <a16:creationId xmlns:a16="http://schemas.microsoft.com/office/drawing/2014/main" id="{C98A56A4-D708-47C0-9B99-CFBA55D6E9EA}"/>
              </a:ext>
            </a:extLst>
          </p:cNvPr>
          <p:cNvSpPr/>
          <p:nvPr/>
        </p:nvSpPr>
        <p:spPr>
          <a:xfrm>
            <a:off x="360000" y="1368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Carmen I.5 (Aan een ontrouwe geliefde)</a:t>
            </a:r>
          </a:p>
        </p:txBody>
      </p:sp>
      <p:sp>
        <p:nvSpPr>
          <p:cNvPr id="28" name="Rechthoek: afgeronde hoeken 27">
            <a:hlinkClick r:id="rId12" action="ppaction://hlinksldjump"/>
            <a:extLst>
              <a:ext uri="{FF2B5EF4-FFF2-40B4-BE49-F238E27FC236}">
                <a16:creationId xmlns:a16="http://schemas.microsoft.com/office/drawing/2014/main" id="{06BA8FC3-B3C7-48AC-96E1-0FE2FD78776D}"/>
              </a:ext>
            </a:extLst>
          </p:cNvPr>
          <p:cNvSpPr/>
          <p:nvPr/>
        </p:nvSpPr>
        <p:spPr>
          <a:xfrm>
            <a:off x="360000" y="3888000"/>
            <a:ext cx="5400000" cy="46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Carmen I.37 (Nunc est bibendum)</a:t>
            </a:r>
          </a:p>
        </p:txBody>
      </p:sp>
      <p:sp>
        <p:nvSpPr>
          <p:cNvPr id="39" name="Tijdelijke aanduiding voor voettekst 4">
            <a:extLst>
              <a:ext uri="{FF2B5EF4-FFF2-40B4-BE49-F238E27FC236}">
                <a16:creationId xmlns:a16="http://schemas.microsoft.com/office/drawing/2014/main" id="{FB90ED30-2687-41FC-9EB6-AC09AADB99A3}"/>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40" name="Rechthoek: afgeronde hoeken 39">
            <a:hlinkClick r:id="rId13" action="ppaction://hlinksldjump"/>
            <a:extLst>
              <a:ext uri="{FF2B5EF4-FFF2-40B4-BE49-F238E27FC236}">
                <a16:creationId xmlns:a16="http://schemas.microsoft.com/office/drawing/2014/main" id="{BFB8A293-39CD-474B-8AED-DE1195A55CFD}"/>
              </a:ext>
            </a:extLst>
          </p:cNvPr>
          <p:cNvSpPr>
            <a:spLocks/>
          </p:cNvSpPr>
          <p:nvPr/>
        </p:nvSpPr>
        <p:spPr>
          <a:xfrm>
            <a:off x="6432000" y="1868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I.9 (De genoegens van de winter)</a:t>
            </a:r>
          </a:p>
          <a:p>
            <a:endParaRPr lang="nl-NL" sz="2000"/>
          </a:p>
        </p:txBody>
      </p:sp>
      <p:sp>
        <p:nvSpPr>
          <p:cNvPr id="42" name="Rechthoek: afgeronde hoeken 41">
            <a:hlinkClick r:id="rId14" action="ppaction://hlinksldjump"/>
            <a:extLst>
              <a:ext uri="{FF2B5EF4-FFF2-40B4-BE49-F238E27FC236}">
                <a16:creationId xmlns:a16="http://schemas.microsoft.com/office/drawing/2014/main" id="{2FF04A62-EFDC-4F94-92E8-9742D6BCDBEC}"/>
              </a:ext>
            </a:extLst>
          </p:cNvPr>
          <p:cNvSpPr>
            <a:spLocks/>
          </p:cNvSpPr>
          <p:nvPr/>
        </p:nvSpPr>
        <p:spPr>
          <a:xfrm>
            <a:off x="6432000" y="2372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I.11 (Pluk de dag)</a:t>
            </a:r>
          </a:p>
          <a:p>
            <a:endParaRPr lang="nl-NL" sz="2000"/>
          </a:p>
        </p:txBody>
      </p:sp>
      <p:sp>
        <p:nvSpPr>
          <p:cNvPr id="43" name="Rechthoek: afgeronde hoeken 42">
            <a:hlinkClick r:id="rId15" action="ppaction://hlinksldjump"/>
            <a:extLst>
              <a:ext uri="{FF2B5EF4-FFF2-40B4-BE49-F238E27FC236}">
                <a16:creationId xmlns:a16="http://schemas.microsoft.com/office/drawing/2014/main" id="{FA42606B-A625-4D9A-BC69-8DAF6F6A75A3}"/>
              </a:ext>
            </a:extLst>
          </p:cNvPr>
          <p:cNvSpPr>
            <a:spLocks/>
          </p:cNvSpPr>
          <p:nvPr/>
        </p:nvSpPr>
        <p:spPr>
          <a:xfrm>
            <a:off x="6432000" y="2876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I.22 (Waar dan ook hou ik van haar)</a:t>
            </a:r>
          </a:p>
          <a:p>
            <a:endParaRPr lang="nl-NL" sz="2000"/>
          </a:p>
        </p:txBody>
      </p:sp>
      <p:sp>
        <p:nvSpPr>
          <p:cNvPr id="44" name="Rechthoek: afgeronde hoeken 43">
            <a:hlinkClick r:id="rId16" action="ppaction://hlinksldjump"/>
            <a:extLst>
              <a:ext uri="{FF2B5EF4-FFF2-40B4-BE49-F238E27FC236}">
                <a16:creationId xmlns:a16="http://schemas.microsoft.com/office/drawing/2014/main" id="{75781AC5-3195-4040-A082-1E71BC76B85F}"/>
              </a:ext>
            </a:extLst>
          </p:cNvPr>
          <p:cNvSpPr>
            <a:spLocks/>
          </p:cNvSpPr>
          <p:nvPr/>
        </p:nvSpPr>
        <p:spPr>
          <a:xfrm>
            <a:off x="6432000" y="3380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I.23 (Kom nu eindelijk bij mij)</a:t>
            </a:r>
          </a:p>
          <a:p>
            <a:endParaRPr lang="nl-NL" sz="2000"/>
          </a:p>
        </p:txBody>
      </p:sp>
      <p:sp>
        <p:nvSpPr>
          <p:cNvPr id="45" name="Rechthoek: afgeronde hoeken 44">
            <a:hlinkClick r:id="rId17" action="ppaction://hlinksldjump"/>
            <a:extLst>
              <a:ext uri="{FF2B5EF4-FFF2-40B4-BE49-F238E27FC236}">
                <a16:creationId xmlns:a16="http://schemas.microsoft.com/office/drawing/2014/main" id="{A8633DEF-1F83-4B85-8AFB-2A69BEDA8DC1}"/>
              </a:ext>
            </a:extLst>
          </p:cNvPr>
          <p:cNvSpPr>
            <a:spLocks/>
          </p:cNvSpPr>
          <p:nvPr/>
        </p:nvSpPr>
        <p:spPr>
          <a:xfrm>
            <a:off x="6432000" y="4388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III.9 (Verzoening)</a:t>
            </a:r>
          </a:p>
          <a:p>
            <a:endParaRPr lang="nl-NL" sz="2000"/>
          </a:p>
        </p:txBody>
      </p:sp>
      <p:sp>
        <p:nvSpPr>
          <p:cNvPr id="46" name="Rechthoek: afgeronde hoeken 45">
            <a:hlinkClick r:id="rId18" action="ppaction://hlinksldjump"/>
            <a:extLst>
              <a:ext uri="{FF2B5EF4-FFF2-40B4-BE49-F238E27FC236}">
                <a16:creationId xmlns:a16="http://schemas.microsoft.com/office/drawing/2014/main" id="{B24B2AD2-1CF8-426E-B2CE-25F6D3D4CB48}"/>
              </a:ext>
            </a:extLst>
          </p:cNvPr>
          <p:cNvSpPr>
            <a:spLocks/>
          </p:cNvSpPr>
          <p:nvPr/>
        </p:nvSpPr>
        <p:spPr>
          <a:xfrm>
            <a:off x="6432000" y="5396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III.30 (Mijn werk is fenomenaal)</a:t>
            </a:r>
          </a:p>
          <a:p>
            <a:endParaRPr lang="nl-NL" sz="2000"/>
          </a:p>
        </p:txBody>
      </p:sp>
      <p:sp>
        <p:nvSpPr>
          <p:cNvPr id="47" name="Rechthoek: afgeronde hoeken 46">
            <a:hlinkClick r:id="rId19" action="ppaction://hlinksldjump"/>
            <a:extLst>
              <a:ext uri="{FF2B5EF4-FFF2-40B4-BE49-F238E27FC236}">
                <a16:creationId xmlns:a16="http://schemas.microsoft.com/office/drawing/2014/main" id="{8D8B4128-0EFB-48BE-9BB2-CC8623D23EFF}"/>
              </a:ext>
            </a:extLst>
          </p:cNvPr>
          <p:cNvSpPr>
            <a:spLocks/>
          </p:cNvSpPr>
          <p:nvPr/>
        </p:nvSpPr>
        <p:spPr>
          <a:xfrm>
            <a:off x="6432000" y="5900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IV.10 (schoonheid vergaat)</a:t>
            </a:r>
          </a:p>
          <a:p>
            <a:endParaRPr lang="nl-NL" sz="2000"/>
          </a:p>
        </p:txBody>
      </p:sp>
      <p:sp>
        <p:nvSpPr>
          <p:cNvPr id="48" name="Rechthoek: afgeronde hoeken 47">
            <a:hlinkClick r:id="rId20" action="ppaction://hlinksldjump"/>
            <a:extLst>
              <a:ext uri="{FF2B5EF4-FFF2-40B4-BE49-F238E27FC236}">
                <a16:creationId xmlns:a16="http://schemas.microsoft.com/office/drawing/2014/main" id="{CFF39E8C-359C-4FEE-84F9-7B347D373249}"/>
              </a:ext>
            </a:extLst>
          </p:cNvPr>
          <p:cNvSpPr>
            <a:spLocks/>
          </p:cNvSpPr>
          <p:nvPr/>
        </p:nvSpPr>
        <p:spPr>
          <a:xfrm>
            <a:off x="6432000" y="4892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nl-NL" sz="2000"/>
              <a:t>Carmen III.20 (Rivaliteit)</a:t>
            </a:r>
          </a:p>
          <a:p>
            <a:endParaRPr lang="nl-NL" sz="2000"/>
          </a:p>
        </p:txBody>
      </p:sp>
      <p:sp>
        <p:nvSpPr>
          <p:cNvPr id="49" name="Rechthoek: afgeronde hoeken 48">
            <a:hlinkClick r:id="rId21" action="ppaction://hlinksldjump"/>
            <a:extLst>
              <a:ext uri="{FF2B5EF4-FFF2-40B4-BE49-F238E27FC236}">
                <a16:creationId xmlns:a16="http://schemas.microsoft.com/office/drawing/2014/main" id="{A8DE3F40-52EE-4A01-96D5-571946336938}"/>
              </a:ext>
            </a:extLst>
          </p:cNvPr>
          <p:cNvSpPr/>
          <p:nvPr/>
        </p:nvSpPr>
        <p:spPr>
          <a:xfrm>
            <a:off x="6432000" y="1364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Carmen I.5 (Aan een ontrouwe geliefde)</a:t>
            </a:r>
          </a:p>
        </p:txBody>
      </p:sp>
      <p:sp>
        <p:nvSpPr>
          <p:cNvPr id="50" name="Rechthoek: afgeronde hoeken 49">
            <a:hlinkClick r:id="rId22" action="ppaction://hlinksldjump"/>
            <a:extLst>
              <a:ext uri="{FF2B5EF4-FFF2-40B4-BE49-F238E27FC236}">
                <a16:creationId xmlns:a16="http://schemas.microsoft.com/office/drawing/2014/main" id="{16A0257B-9409-4E5A-B000-6FD91A8E8D00}"/>
              </a:ext>
            </a:extLst>
          </p:cNvPr>
          <p:cNvSpPr/>
          <p:nvPr/>
        </p:nvSpPr>
        <p:spPr>
          <a:xfrm>
            <a:off x="6432000" y="3884400"/>
            <a:ext cx="5400000" cy="4680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2000"/>
              <a:t>Carmen I.37 (Nunc est bibendum)</a:t>
            </a:r>
          </a:p>
        </p:txBody>
      </p:sp>
    </p:spTree>
    <p:extLst>
      <p:ext uri="{BB962C8B-B14F-4D97-AF65-F5344CB8AC3E}">
        <p14:creationId xmlns:p14="http://schemas.microsoft.com/office/powerpoint/2010/main" val="163579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(1-4)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2943563"/>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	Nunc est bibendum, nunc pede libero</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pulsanda tellus, nunc Saliaribus</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ornare pulvinar deorum</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tempus erat dapibus, sodales.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30</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Rechthoek 1">
            <a:extLst>
              <a:ext uri="{FF2B5EF4-FFF2-40B4-BE49-F238E27FC236}">
                <a16:creationId xmlns:a16="http://schemas.microsoft.com/office/drawing/2014/main" id="{B523B750-6EFD-429D-BB73-BC0FC7864383}"/>
              </a:ext>
            </a:extLst>
          </p:cNvPr>
          <p:cNvSpPr/>
          <p:nvPr/>
        </p:nvSpPr>
        <p:spPr>
          <a:xfrm>
            <a:off x="4261283" y="4317667"/>
            <a:ext cx="7748486" cy="1938992"/>
          </a:xfrm>
          <a:prstGeom prst="rect">
            <a:avLst/>
          </a:prstGeom>
        </p:spPr>
        <p:txBody>
          <a:bodyPr wrap="square">
            <a:spAutoFit/>
          </a:bodyPr>
          <a:lstStyle/>
          <a:p>
            <a:r>
              <a:rPr lang="el-GR" sz="2400">
                <a:solidFill>
                  <a:schemeClr val="bg1"/>
                </a:solidFill>
                <a:latin typeface="Lucida Grande"/>
              </a:rPr>
              <a:t>νῦν χρῆ μεθύσθην καί τινα πὲρ βίαν</a:t>
            </a:r>
            <a:br>
              <a:rPr lang="el-GR" sz="2400">
                <a:solidFill>
                  <a:schemeClr val="bg1"/>
                </a:solidFill>
                <a:latin typeface="Lucida Grande"/>
              </a:rPr>
            </a:br>
            <a:r>
              <a:rPr lang="el-GR" sz="2400">
                <a:solidFill>
                  <a:schemeClr val="bg1"/>
                </a:solidFill>
                <a:latin typeface="Lucida Grande"/>
              </a:rPr>
              <a:t>πώνην, ἐπεὶ δὴ κάτθανε Μύρσιλος.</a:t>
            </a:r>
            <a:r>
              <a:rPr lang="nl-NL" sz="2400">
                <a:solidFill>
                  <a:schemeClr val="bg1"/>
                </a:solidFill>
                <a:latin typeface="Lucida Grande"/>
              </a:rPr>
              <a:t> (</a:t>
            </a:r>
            <a:r>
              <a:rPr lang="nl-NL" sz="2400" err="1">
                <a:solidFill>
                  <a:schemeClr val="bg1"/>
                </a:solidFill>
                <a:latin typeface="Lucida Grande"/>
              </a:rPr>
              <a:t>Alcaeus</a:t>
            </a:r>
            <a:r>
              <a:rPr lang="nl-NL" sz="2400">
                <a:solidFill>
                  <a:schemeClr val="bg1"/>
                </a:solidFill>
                <a:latin typeface="Lucida Grande"/>
              </a:rPr>
              <a:t> fr. 332)</a:t>
            </a:r>
            <a:endParaRPr lang="el-GR" sz="2400">
              <a:solidFill>
                <a:schemeClr val="bg1"/>
              </a:solidFill>
              <a:latin typeface="Lucida Grande"/>
            </a:endParaRPr>
          </a:p>
          <a:p>
            <a:endParaRPr lang="nl-NL" sz="2400">
              <a:solidFill>
                <a:schemeClr val="bg1"/>
              </a:solidFill>
              <a:latin typeface="Lucida Grande"/>
            </a:endParaRPr>
          </a:p>
          <a:p>
            <a:r>
              <a:rPr lang="nl-NL" sz="2400" err="1">
                <a:solidFill>
                  <a:schemeClr val="bg1"/>
                </a:solidFill>
                <a:latin typeface="Lucida Grande"/>
              </a:rPr>
              <a:t>Now</a:t>
            </a:r>
            <a:r>
              <a:rPr lang="nl-NL" sz="2400">
                <a:solidFill>
                  <a:schemeClr val="bg1"/>
                </a:solidFill>
                <a:latin typeface="Lucida Grande"/>
              </a:rPr>
              <a:t> </a:t>
            </a:r>
            <a:r>
              <a:rPr lang="nl-NL" sz="2400" err="1">
                <a:solidFill>
                  <a:schemeClr val="bg1"/>
                </a:solidFill>
                <a:latin typeface="Lucida Grande"/>
              </a:rPr>
              <a:t>one</a:t>
            </a:r>
            <a:r>
              <a:rPr lang="nl-NL" sz="2400">
                <a:solidFill>
                  <a:schemeClr val="bg1"/>
                </a:solidFill>
                <a:latin typeface="Lucida Grande"/>
              </a:rPr>
              <a:t> must get </a:t>
            </a:r>
            <a:r>
              <a:rPr lang="nl-NL" sz="2400" err="1">
                <a:solidFill>
                  <a:schemeClr val="bg1"/>
                </a:solidFill>
                <a:latin typeface="Lucida Grande"/>
              </a:rPr>
              <a:t>drunk</a:t>
            </a:r>
            <a:r>
              <a:rPr lang="nl-NL" sz="2400">
                <a:solidFill>
                  <a:schemeClr val="bg1"/>
                </a:solidFill>
                <a:latin typeface="Lucida Grande"/>
              </a:rPr>
              <a:t> </a:t>
            </a:r>
            <a:r>
              <a:rPr lang="nl-NL" sz="2400" err="1">
                <a:solidFill>
                  <a:schemeClr val="bg1"/>
                </a:solidFill>
                <a:latin typeface="Lucida Grande"/>
              </a:rPr>
              <a:t>and</a:t>
            </a:r>
            <a:r>
              <a:rPr lang="nl-NL" sz="2400">
                <a:solidFill>
                  <a:schemeClr val="bg1"/>
                </a:solidFill>
                <a:latin typeface="Lucida Grande"/>
              </a:rPr>
              <a:t> drink </a:t>
            </a:r>
          </a:p>
          <a:p>
            <a:r>
              <a:rPr lang="nl-NL" sz="2400" err="1">
                <a:solidFill>
                  <a:schemeClr val="bg1"/>
                </a:solidFill>
                <a:latin typeface="Lucida Grande"/>
              </a:rPr>
              <a:t>with</a:t>
            </a:r>
            <a:r>
              <a:rPr lang="nl-NL" sz="2400">
                <a:solidFill>
                  <a:schemeClr val="bg1"/>
                </a:solidFill>
                <a:latin typeface="Lucida Grande"/>
              </a:rPr>
              <a:t> </a:t>
            </a:r>
            <a:r>
              <a:rPr lang="nl-NL" sz="2400" err="1">
                <a:solidFill>
                  <a:schemeClr val="bg1"/>
                </a:solidFill>
                <a:latin typeface="Lucida Grande"/>
              </a:rPr>
              <a:t>all</a:t>
            </a:r>
            <a:r>
              <a:rPr lang="nl-NL" sz="2400">
                <a:solidFill>
                  <a:schemeClr val="bg1"/>
                </a:solidFill>
                <a:latin typeface="Lucida Grande"/>
              </a:rPr>
              <a:t> </a:t>
            </a:r>
            <a:r>
              <a:rPr lang="nl-NL" sz="2400" err="1">
                <a:solidFill>
                  <a:schemeClr val="bg1"/>
                </a:solidFill>
                <a:latin typeface="Lucida Grande"/>
              </a:rPr>
              <a:t>one’s</a:t>
            </a:r>
            <a:r>
              <a:rPr lang="nl-NL" sz="2400">
                <a:solidFill>
                  <a:schemeClr val="bg1"/>
                </a:solidFill>
                <a:latin typeface="Lucida Grande"/>
              </a:rPr>
              <a:t> </a:t>
            </a:r>
            <a:r>
              <a:rPr lang="nl-NL" sz="2400" err="1">
                <a:solidFill>
                  <a:schemeClr val="bg1"/>
                </a:solidFill>
                <a:latin typeface="Lucida Grande"/>
              </a:rPr>
              <a:t>might</a:t>
            </a:r>
            <a:r>
              <a:rPr lang="nl-NL" sz="2400">
                <a:solidFill>
                  <a:schemeClr val="bg1"/>
                </a:solidFill>
                <a:latin typeface="Lucida Grande"/>
              </a:rPr>
              <a:t>, </a:t>
            </a:r>
            <a:r>
              <a:rPr lang="nl-NL" sz="2400" err="1">
                <a:solidFill>
                  <a:schemeClr val="bg1"/>
                </a:solidFill>
                <a:latin typeface="Lucida Grande"/>
              </a:rPr>
              <a:t>since</a:t>
            </a:r>
            <a:r>
              <a:rPr lang="nl-NL" sz="2400">
                <a:solidFill>
                  <a:schemeClr val="bg1"/>
                </a:solidFill>
                <a:latin typeface="Lucida Grande"/>
              </a:rPr>
              <a:t> </a:t>
            </a:r>
            <a:r>
              <a:rPr lang="nl-NL" sz="2400" err="1">
                <a:solidFill>
                  <a:schemeClr val="bg1"/>
                </a:solidFill>
                <a:latin typeface="Lucida Grande"/>
              </a:rPr>
              <a:t>Myrsilus</a:t>
            </a:r>
            <a:r>
              <a:rPr lang="nl-NL" sz="2400">
                <a:solidFill>
                  <a:schemeClr val="bg1"/>
                </a:solidFill>
                <a:latin typeface="Lucida Grande"/>
              </a:rPr>
              <a:t> has </a:t>
            </a:r>
            <a:r>
              <a:rPr lang="nl-NL" sz="2400" err="1">
                <a:solidFill>
                  <a:schemeClr val="bg1"/>
                </a:solidFill>
                <a:latin typeface="Lucida Grande"/>
              </a:rPr>
              <a:t>died</a:t>
            </a:r>
            <a:r>
              <a:rPr lang="nl-NL" sz="2400">
                <a:solidFill>
                  <a:schemeClr val="bg1"/>
                </a:solidFill>
                <a:latin typeface="Lucida Grande"/>
              </a:rPr>
              <a:t>.</a:t>
            </a:r>
            <a:endParaRPr lang="nl-NL" sz="2400" b="0" i="0">
              <a:solidFill>
                <a:schemeClr val="bg1"/>
              </a:solidFill>
              <a:effectLst/>
              <a:latin typeface="Lucida Grande"/>
            </a:endParaRPr>
          </a:p>
        </p:txBody>
      </p:sp>
    </p:spTree>
    <p:extLst>
      <p:ext uri="{BB962C8B-B14F-4D97-AF65-F5344CB8AC3E}">
        <p14:creationId xmlns:p14="http://schemas.microsoft.com/office/powerpoint/2010/main" val="329234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(5-12)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Antehac nefas depromere Caecubum</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cellis avitis, dum Capitolio</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regina dementes ruinas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funus et imperio parabat </a:t>
            </a:r>
          </a:p>
          <a:p>
            <a:pPr marL="304800" marR="304800" algn="l">
              <a:lnSpc>
                <a:spcPts val="5000"/>
              </a:lnSpc>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contaminato cum grege turpium</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10	morbo virorum, quidlibet impotens</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sperare fortunaque dulci</a:t>
            </a:r>
          </a:p>
          <a:p>
            <a:pPr marL="304800" marR="304800" algn="l">
              <a:lnSpc>
                <a:spcPts val="5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ebria. Sed minuit furorem</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31</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903247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(5-12)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32</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6" name="Afbeelding 15">
            <a:extLst>
              <a:ext uri="{FF2B5EF4-FFF2-40B4-BE49-F238E27FC236}">
                <a16:creationId xmlns:a16="http://schemas.microsoft.com/office/drawing/2014/main" id="{F84DF238-846C-4BFD-B4F2-87EA9CA83C11}"/>
              </a:ext>
            </a:extLst>
          </p:cNvPr>
          <p:cNvPicPr>
            <a:picLocks noChangeAspect="1"/>
          </p:cNvPicPr>
          <p:nvPr/>
        </p:nvPicPr>
        <p:blipFill>
          <a:blip r:embed="rId4"/>
          <a:stretch>
            <a:fillRect/>
          </a:stretch>
        </p:blipFill>
        <p:spPr>
          <a:xfrm>
            <a:off x="104946" y="542591"/>
            <a:ext cx="9596980" cy="6045409"/>
          </a:xfrm>
          <a:prstGeom prst="rect">
            <a:avLst/>
          </a:prstGeom>
        </p:spPr>
      </p:pic>
      <p:cxnSp>
        <p:nvCxnSpPr>
          <p:cNvPr id="18" name="Rechte verbindingslijn met pijl 17">
            <a:extLst>
              <a:ext uri="{FF2B5EF4-FFF2-40B4-BE49-F238E27FC236}">
                <a16:creationId xmlns:a16="http://schemas.microsoft.com/office/drawing/2014/main" id="{46841864-B3A3-4CAE-BF1E-E5133D937A54}"/>
              </a:ext>
            </a:extLst>
          </p:cNvPr>
          <p:cNvCxnSpPr>
            <a:cxnSpLocks/>
          </p:cNvCxnSpPr>
          <p:nvPr/>
        </p:nvCxnSpPr>
        <p:spPr>
          <a:xfrm>
            <a:off x="2340864" y="1078991"/>
            <a:ext cx="704088"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0FF53409-7E22-414E-BE9C-C4EF905C6644}"/>
              </a:ext>
            </a:extLst>
          </p:cNvPr>
          <p:cNvSpPr txBox="1"/>
          <p:nvPr/>
        </p:nvSpPr>
        <p:spPr>
          <a:xfrm>
            <a:off x="1333551" y="790415"/>
            <a:ext cx="1536439" cy="523220"/>
          </a:xfrm>
          <a:prstGeom prst="rect">
            <a:avLst/>
          </a:prstGeom>
          <a:noFill/>
        </p:spPr>
        <p:txBody>
          <a:bodyPr wrap="square" rtlCol="0">
            <a:spAutoFit/>
          </a:bodyPr>
          <a:lstStyle/>
          <a:p>
            <a:r>
              <a:rPr lang="nl-NL" sz="1400">
                <a:solidFill>
                  <a:srgbClr val="FF0000"/>
                </a:solidFill>
              </a:rPr>
              <a:t>Ambracische golf (Actium)</a:t>
            </a:r>
          </a:p>
        </p:txBody>
      </p:sp>
      <p:pic>
        <p:nvPicPr>
          <p:cNvPr id="22" name="Afbeelding 21">
            <a:extLst>
              <a:ext uri="{FF2B5EF4-FFF2-40B4-BE49-F238E27FC236}">
                <a16:creationId xmlns:a16="http://schemas.microsoft.com/office/drawing/2014/main" id="{8CAE1AC8-A856-4C29-81B6-9FE1A9F36A01}"/>
              </a:ext>
            </a:extLst>
          </p:cNvPr>
          <p:cNvPicPr>
            <a:picLocks noChangeAspect="1"/>
          </p:cNvPicPr>
          <p:nvPr/>
        </p:nvPicPr>
        <p:blipFill>
          <a:blip r:embed="rId5"/>
          <a:stretch>
            <a:fillRect/>
          </a:stretch>
        </p:blipFill>
        <p:spPr>
          <a:xfrm>
            <a:off x="2146588" y="2071498"/>
            <a:ext cx="4972744" cy="2715004"/>
          </a:xfrm>
          <a:prstGeom prst="rect">
            <a:avLst/>
          </a:prstGeom>
          <a:ln w="19050">
            <a:solidFill>
              <a:srgbClr val="FF0000"/>
            </a:solidFill>
          </a:ln>
        </p:spPr>
      </p:pic>
      <p:cxnSp>
        <p:nvCxnSpPr>
          <p:cNvPr id="24" name="Rechte verbindingslijn met pijl 23">
            <a:extLst>
              <a:ext uri="{FF2B5EF4-FFF2-40B4-BE49-F238E27FC236}">
                <a16:creationId xmlns:a16="http://schemas.microsoft.com/office/drawing/2014/main" id="{C9D9A13E-740D-4FD8-AF9F-F9E050DB3524}"/>
              </a:ext>
            </a:extLst>
          </p:cNvPr>
          <p:cNvCxnSpPr/>
          <p:nvPr/>
        </p:nvCxnSpPr>
        <p:spPr>
          <a:xfrm flipH="1">
            <a:off x="4032504" y="3813048"/>
            <a:ext cx="576072" cy="502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al 24">
            <a:extLst>
              <a:ext uri="{FF2B5EF4-FFF2-40B4-BE49-F238E27FC236}">
                <a16:creationId xmlns:a16="http://schemas.microsoft.com/office/drawing/2014/main" id="{5D298669-451F-4AF3-9FB1-2BF64FEB508F}"/>
              </a:ext>
            </a:extLst>
          </p:cNvPr>
          <p:cNvSpPr/>
          <p:nvPr/>
        </p:nvSpPr>
        <p:spPr>
          <a:xfrm>
            <a:off x="5797296" y="3108960"/>
            <a:ext cx="1106424" cy="585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30" name="Picture 6" descr="Slag bij Actium - Wikipedia">
            <a:extLst>
              <a:ext uri="{FF2B5EF4-FFF2-40B4-BE49-F238E27FC236}">
                <a16:creationId xmlns:a16="http://schemas.microsoft.com/office/drawing/2014/main" id="{C6510FCB-4132-406C-A21C-4DDBC354B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1473" y="523492"/>
            <a:ext cx="4999086" cy="371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49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(13-20)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838586"/>
          </a:xfrm>
          <a:prstGeom prst="rect">
            <a:avLst/>
          </a:prstGeom>
          <a:noFill/>
        </p:spPr>
        <p:txBody>
          <a:bodyPr wrap="square">
            <a:spAutoFit/>
          </a:bodyPr>
          <a:lstStyle/>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vix una sospes navis ab ignibus,</a:t>
            </a:r>
          </a:p>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mentemque lymphatam Mareotico</a:t>
            </a:r>
          </a:p>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15	     redegit in veros timores</a:t>
            </a:r>
          </a:p>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Caesar, ab Italia volantem </a:t>
            </a:r>
          </a:p>
          <a:p>
            <a:pPr marL="304800" marR="304800" algn="l">
              <a:lnSpc>
                <a:spcPts val="4500"/>
              </a:lnSpc>
              <a:spcAft>
                <a:spcPts val="600"/>
              </a:spcAft>
            </a:pP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remis adurgens, accipiter velut</a:t>
            </a:r>
          </a:p>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molles columbas aut leporem citus</a:t>
            </a:r>
          </a:p>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venator in campis nivalis</a:t>
            </a:r>
          </a:p>
          <a:p>
            <a:pPr marL="304800" marR="304800" algn="l">
              <a:lnSpc>
                <a:spcPts val="4500"/>
              </a:lnSpc>
              <a:spcAft>
                <a:spcPts val="600"/>
              </a:spcAft>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20	         Haemoniae, daret ut catenis</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33</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3" name="Afbeelding 2">
            <a:extLst>
              <a:ext uri="{FF2B5EF4-FFF2-40B4-BE49-F238E27FC236}">
                <a16:creationId xmlns:a16="http://schemas.microsoft.com/office/drawing/2014/main" id="{67C08E8D-B721-4342-A646-85A1AE22D502}"/>
              </a:ext>
            </a:extLst>
          </p:cNvPr>
          <p:cNvPicPr>
            <a:picLocks noChangeAspect="1"/>
          </p:cNvPicPr>
          <p:nvPr/>
        </p:nvPicPr>
        <p:blipFill>
          <a:blip r:embed="rId5"/>
          <a:stretch>
            <a:fillRect/>
          </a:stretch>
        </p:blipFill>
        <p:spPr>
          <a:xfrm>
            <a:off x="8355353" y="3839106"/>
            <a:ext cx="3584550" cy="2612883"/>
          </a:xfrm>
          <a:prstGeom prst="rect">
            <a:avLst/>
          </a:prstGeom>
        </p:spPr>
      </p:pic>
      <p:cxnSp>
        <p:nvCxnSpPr>
          <p:cNvPr id="9" name="Rechte verbindingslijn met pijl 8">
            <a:extLst>
              <a:ext uri="{FF2B5EF4-FFF2-40B4-BE49-F238E27FC236}">
                <a16:creationId xmlns:a16="http://schemas.microsoft.com/office/drawing/2014/main" id="{00B1F90E-8A41-4F0B-86F5-510211BBC830}"/>
              </a:ext>
            </a:extLst>
          </p:cNvPr>
          <p:cNvCxnSpPr/>
          <p:nvPr/>
        </p:nvCxnSpPr>
        <p:spPr>
          <a:xfrm flipH="1">
            <a:off x="10195560" y="3255264"/>
            <a:ext cx="512064" cy="108813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2FA1F23-EA9E-4440-B49F-2E346C6D418E}"/>
              </a:ext>
            </a:extLst>
          </p:cNvPr>
          <p:cNvSpPr txBox="1"/>
          <p:nvPr/>
        </p:nvSpPr>
        <p:spPr>
          <a:xfrm>
            <a:off x="10451592" y="2885932"/>
            <a:ext cx="1051560" cy="369332"/>
          </a:xfrm>
          <a:prstGeom prst="rect">
            <a:avLst/>
          </a:prstGeom>
          <a:noFill/>
        </p:spPr>
        <p:txBody>
          <a:bodyPr wrap="square" rtlCol="0">
            <a:spAutoFit/>
          </a:bodyPr>
          <a:lstStyle/>
          <a:p>
            <a:r>
              <a:rPr lang="nl-NL">
                <a:solidFill>
                  <a:schemeClr val="accent4">
                    <a:lumMod val="20000"/>
                    <a:lumOff val="80000"/>
                  </a:schemeClr>
                </a:solidFill>
              </a:rPr>
              <a:t>Achilles</a:t>
            </a:r>
          </a:p>
        </p:txBody>
      </p:sp>
    </p:spTree>
    <p:extLst>
      <p:ext uri="{BB962C8B-B14F-4D97-AF65-F5344CB8AC3E}">
        <p14:creationId xmlns:p14="http://schemas.microsoft.com/office/powerpoint/2010/main" val="55909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(21-28)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328831"/>
          </a:xfrm>
          <a:prstGeom prst="rect">
            <a:avLst/>
          </a:prstGeom>
          <a:noFill/>
        </p:spPr>
        <p:txBody>
          <a:bodyPr wrap="square">
            <a:spAutoFit/>
          </a:bodyPr>
          <a:lstStyle/>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21	</a:t>
            </a: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fatale monstrum. </a:t>
            </a: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Quae generosius</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perire quaerens nec muliebriter</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expavit ensem nec latentes</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classe cita reparavit oras,</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25	ausa et iacentem visere regiam</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vultu sereno, fortis et asperas</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tractare serpentes, ut atrum</a:t>
            </a:r>
          </a:p>
          <a:p>
            <a:pPr marL="304800" marR="304800" algn="l">
              <a:lnSpc>
                <a:spcPct val="150000"/>
              </a:lnSpc>
              <a:spcAft>
                <a:spcPts val="3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corpore conbiberet venenum,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420338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(29-32)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3174395"/>
          </a:xfrm>
          <a:prstGeom prst="rect">
            <a:avLst/>
          </a:prstGeom>
          <a:noFill/>
        </p:spPr>
        <p:txBody>
          <a:bodyPr wrap="square">
            <a:spAutoFit/>
          </a:bodyPr>
          <a:lstStyle/>
          <a:p>
            <a:pPr marL="304800" marR="304800" algn="l">
              <a:lnSpc>
                <a:spcPct val="200000"/>
              </a:lnSpc>
              <a:spcAft>
                <a:spcPts val="6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deliberata morte ferocior,</a:t>
            </a:r>
          </a:p>
          <a:p>
            <a:pPr marL="304800" marR="304800" algn="l">
              <a:lnSpc>
                <a:spcPct val="200000"/>
              </a:lnSpc>
              <a:spcAft>
                <a:spcPts val="6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30	saevis Liburnis scilicet invidens</a:t>
            </a:r>
          </a:p>
          <a:p>
            <a:pPr marL="304800" marR="304800" algn="l">
              <a:lnSpc>
                <a:spcPct val="200000"/>
              </a:lnSpc>
              <a:spcAft>
                <a:spcPts val="6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privata deduci superbo,</a:t>
            </a:r>
          </a:p>
          <a:p>
            <a:pPr marL="304800" marR="304800" algn="l">
              <a:lnSpc>
                <a:spcPct val="200000"/>
              </a:lnSpc>
              <a:spcAft>
                <a:spcPts val="600"/>
              </a:spcAft>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non humilis mulier, triumpho.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928512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36</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III.9</a:t>
            </a:r>
          </a:p>
          <a:p>
            <a:pPr algn="ctr"/>
            <a:r>
              <a:rPr lang="nl-NL" sz="3600">
                <a:solidFill>
                  <a:schemeClr val="accent4">
                    <a:lumMod val="20000"/>
                    <a:lumOff val="80000"/>
                  </a:schemeClr>
                </a:solidFill>
              </a:rPr>
              <a:t>Verzoening</a:t>
            </a:r>
          </a:p>
        </p:txBody>
      </p:sp>
      <p:sp>
        <p:nvSpPr>
          <p:cNvPr id="7" name="Tijdelijke aanduiding voor voettekst 4">
            <a:extLst>
              <a:ext uri="{FF2B5EF4-FFF2-40B4-BE49-F238E27FC236}">
                <a16:creationId xmlns:a16="http://schemas.microsoft.com/office/drawing/2014/main" id="{14269BF2-9E91-4EAD-A737-38570705DD4B}"/>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8" name="Tekstvak 7">
            <a:extLst>
              <a:ext uri="{FF2B5EF4-FFF2-40B4-BE49-F238E27FC236}">
                <a16:creationId xmlns:a16="http://schemas.microsoft.com/office/drawing/2014/main" id="{BC483A6B-8DF0-446B-AEED-5A674B59D106}"/>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7</a:t>
            </a:r>
          </a:p>
        </p:txBody>
      </p:sp>
    </p:spTree>
    <p:extLst>
      <p:ext uri="{BB962C8B-B14F-4D97-AF65-F5344CB8AC3E}">
        <p14:creationId xmlns:p14="http://schemas.microsoft.com/office/powerpoint/2010/main" val="339586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p.140 (1-8)       III.9   Verzoening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898218"/>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	'Donec gratus eram tibi</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nec quisquam potior bracchia candidae</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cervici iuvenis dabat,</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Persarum vigui rege beatior.’</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5	'Donec non alia magis</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arsisti neque erat Lydia post Chloen,</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multi Lydia nominis,</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Romana vigui clarior Ilia.'</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37</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61119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p.140 (9-16)       III.9   Verzoening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898218"/>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'Me nunc Thressa Chloe regit,</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10	dulces docta modos et citharae sciens,</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pro qua non metuam mori,</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si parcent animae fata superstiti.’</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'Me torret face mutua</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Thurini Calais filius Ornyti,</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15	pro quo bis patiar mori,</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si parcent puero fata superstiti.'</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63669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p.140 (17-24)       III.9   Verzoening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898218"/>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'Quid si prisca redit Venus</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diductosque iugo cogit aeneo,</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si flava excutitur Chloe</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20	reiectaeque patet ianua Lydiae?’</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'Quamquam sidere pulchrior</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ille est, tu levior cortice et inprobo</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iracundior Hadria,</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tecum vivere amem, tecum obeam libens.'</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39</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55864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a:t>
            </a:fld>
            <a:endParaRPr lang="nl-NL" b="1">
              <a:solidFill>
                <a:schemeClr val="accent4"/>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5262979"/>
          </a:xfrm>
          <a:prstGeom prst="rect">
            <a:avLst/>
          </a:prstGeom>
          <a:noFill/>
        </p:spPr>
        <p:txBody>
          <a:bodyPr wrap="square" rtlCol="0">
            <a:spAutoFit/>
          </a:bodyPr>
          <a:lstStyle/>
          <a:p>
            <a:r>
              <a:rPr lang="nl-NL" sz="2800">
                <a:solidFill>
                  <a:schemeClr val="accent4">
                    <a:lumMod val="20000"/>
                    <a:lumOff val="80000"/>
                  </a:schemeClr>
                </a:solidFill>
              </a:rPr>
              <a:t>Quintus Horatius </a:t>
            </a:r>
            <a:r>
              <a:rPr lang="nl-NL" sz="2800" err="1">
                <a:solidFill>
                  <a:schemeClr val="accent4">
                    <a:lumMod val="20000"/>
                    <a:lumOff val="80000"/>
                  </a:schemeClr>
                </a:solidFill>
              </a:rPr>
              <a:t>Flaccus</a:t>
            </a:r>
            <a:r>
              <a:rPr lang="nl-NL" sz="2800">
                <a:solidFill>
                  <a:schemeClr val="accent4">
                    <a:lumMod val="20000"/>
                    <a:lumOff val="80000"/>
                  </a:schemeClr>
                </a:solidFill>
              </a:rPr>
              <a:t> (65 - 8 voor Christus)</a:t>
            </a: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endParaRPr lang="nl-NL" sz="2800">
              <a:solidFill>
                <a:schemeClr val="accent4">
                  <a:lumMod val="20000"/>
                  <a:lumOff val="80000"/>
                </a:schemeClr>
              </a:solidFill>
            </a:endParaRPr>
          </a:p>
          <a:p>
            <a:r>
              <a:rPr lang="nl-NL" sz="2800">
                <a:solidFill>
                  <a:schemeClr val="accent4">
                    <a:lumMod val="20000"/>
                    <a:lumOff val="80000"/>
                  </a:schemeClr>
                </a:solidFill>
              </a:rPr>
              <a:t>Satiren (</a:t>
            </a:r>
            <a:r>
              <a:rPr lang="nl-NL" sz="2800" err="1">
                <a:solidFill>
                  <a:schemeClr val="accent4">
                    <a:lumMod val="20000"/>
                    <a:lumOff val="80000"/>
                  </a:schemeClr>
                </a:solidFill>
              </a:rPr>
              <a:t>Sermones</a:t>
            </a:r>
            <a:r>
              <a:rPr lang="nl-NL" sz="2800">
                <a:solidFill>
                  <a:schemeClr val="accent4">
                    <a:lumMod val="20000"/>
                    <a:lumOff val="80000"/>
                  </a:schemeClr>
                </a:solidFill>
              </a:rPr>
              <a:t>): poëtische gesprekken over alledaagse dingen</a:t>
            </a:r>
          </a:p>
          <a:p>
            <a:r>
              <a:rPr lang="nl-NL" sz="2800">
                <a:solidFill>
                  <a:schemeClr val="accent4">
                    <a:lumMod val="20000"/>
                    <a:lumOff val="80000"/>
                  </a:schemeClr>
                </a:solidFill>
              </a:rPr>
              <a:t>Epoden (</a:t>
            </a:r>
            <a:r>
              <a:rPr lang="nl-NL" sz="2800" err="1">
                <a:solidFill>
                  <a:schemeClr val="accent4">
                    <a:lumMod val="20000"/>
                    <a:lumOff val="80000"/>
                  </a:schemeClr>
                </a:solidFill>
              </a:rPr>
              <a:t>Iambi</a:t>
            </a:r>
            <a:r>
              <a:rPr lang="nl-NL" sz="2800">
                <a:solidFill>
                  <a:schemeClr val="accent4">
                    <a:lumMod val="20000"/>
                    <a:lumOff val="80000"/>
                  </a:schemeClr>
                </a:solidFill>
              </a:rPr>
              <a:t>): gebaseerd op jambische spotgedichten van </a:t>
            </a:r>
            <a:r>
              <a:rPr lang="nl-NL" sz="2800" err="1">
                <a:solidFill>
                  <a:schemeClr val="accent4">
                    <a:lumMod val="20000"/>
                    <a:lumOff val="80000"/>
                  </a:schemeClr>
                </a:solidFill>
              </a:rPr>
              <a:t>Archilogos</a:t>
            </a:r>
            <a:endParaRPr lang="nl-NL" sz="2800">
              <a:solidFill>
                <a:schemeClr val="accent4">
                  <a:lumMod val="20000"/>
                  <a:lumOff val="80000"/>
                </a:schemeClr>
              </a:solidFill>
            </a:endParaRPr>
          </a:p>
          <a:p>
            <a:r>
              <a:rPr lang="nl-NL" sz="2800">
                <a:solidFill>
                  <a:schemeClr val="accent4">
                    <a:lumMod val="20000"/>
                    <a:lumOff val="80000"/>
                  </a:schemeClr>
                </a:solidFill>
              </a:rPr>
              <a:t>Oden (</a:t>
            </a:r>
            <a:r>
              <a:rPr lang="nl-NL" sz="2800" err="1">
                <a:solidFill>
                  <a:schemeClr val="accent4">
                    <a:lumMod val="20000"/>
                    <a:lumOff val="80000"/>
                  </a:schemeClr>
                </a:solidFill>
              </a:rPr>
              <a:t>Carmina</a:t>
            </a:r>
            <a:r>
              <a:rPr lang="nl-NL" sz="2800">
                <a:solidFill>
                  <a:schemeClr val="accent4">
                    <a:lumMod val="20000"/>
                    <a:lumOff val="80000"/>
                  </a:schemeClr>
                </a:solidFill>
              </a:rPr>
              <a:t>): onderwerpen die Horatius persoonlijk raken</a:t>
            </a:r>
          </a:p>
          <a:p>
            <a:r>
              <a:rPr lang="nl-NL" sz="2800">
                <a:solidFill>
                  <a:schemeClr val="accent4">
                    <a:lumMod val="20000"/>
                    <a:lumOff val="80000"/>
                  </a:schemeClr>
                </a:solidFill>
              </a:rPr>
              <a:t>Brieven (</a:t>
            </a:r>
            <a:r>
              <a:rPr lang="nl-NL" sz="2800" err="1">
                <a:solidFill>
                  <a:schemeClr val="accent4">
                    <a:lumMod val="20000"/>
                    <a:lumOff val="80000"/>
                  </a:schemeClr>
                </a:solidFill>
              </a:rPr>
              <a:t>Epistulae</a:t>
            </a:r>
            <a:r>
              <a:rPr lang="nl-NL" sz="2800">
                <a:solidFill>
                  <a:schemeClr val="accent4">
                    <a:lumMod val="20000"/>
                    <a:lumOff val="80000"/>
                  </a:schemeClr>
                </a:solidFill>
              </a:rPr>
              <a:t>): poëtische brieven met levenslessen</a:t>
            </a:r>
          </a:p>
        </p:txBody>
      </p:sp>
      <p:sp>
        <p:nvSpPr>
          <p:cNvPr id="5" name="AutoShape 2" descr="Bisdom Melfi-Rapolla-Venosa - Wikipedia">
            <a:extLst>
              <a:ext uri="{FF2B5EF4-FFF2-40B4-BE49-F238E27FC236}">
                <a16:creationId xmlns:a16="http://schemas.microsoft.com/office/drawing/2014/main" id="{195C419B-35D3-4E90-854B-5EB3ACF60B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descr="Bisdom Melfi-Rapolla-Venosa - Wikipedia">
            <a:extLst>
              <a:ext uri="{FF2B5EF4-FFF2-40B4-BE49-F238E27FC236}">
                <a16:creationId xmlns:a16="http://schemas.microsoft.com/office/drawing/2014/main" id="{03092EFD-D677-4A11-8028-2A85656CA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236" y="1337536"/>
            <a:ext cx="1963092" cy="2466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Quintus Horatius Flaccus – Romeins dichter | Historiek">
            <a:extLst>
              <a:ext uri="{FF2B5EF4-FFF2-40B4-BE49-F238E27FC236}">
                <a16:creationId xmlns:a16="http://schemas.microsoft.com/office/drawing/2014/main" id="{FFC98792-163B-4D7C-973B-C3DE5BF8D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32" y="1129555"/>
            <a:ext cx="1086405" cy="214704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D3353D0-1EE2-4E62-859F-44765DC23950}"/>
              </a:ext>
            </a:extLst>
          </p:cNvPr>
          <p:cNvSpPr txBox="1"/>
          <p:nvPr/>
        </p:nvSpPr>
        <p:spPr>
          <a:xfrm>
            <a:off x="5025473" y="1340278"/>
            <a:ext cx="4543959" cy="1384995"/>
          </a:xfrm>
          <a:prstGeom prst="rect">
            <a:avLst/>
          </a:prstGeom>
          <a:noFill/>
        </p:spPr>
        <p:txBody>
          <a:bodyPr wrap="square" rtlCol="0">
            <a:spAutoFit/>
          </a:bodyPr>
          <a:lstStyle/>
          <a:p>
            <a:r>
              <a:rPr lang="nl-NL" sz="2800">
                <a:solidFill>
                  <a:schemeClr val="accent4">
                    <a:lumMod val="20000"/>
                    <a:lumOff val="80000"/>
                  </a:schemeClr>
                </a:solidFill>
              </a:rPr>
              <a:t>Geboren in Venusia )Venosa)</a:t>
            </a:r>
          </a:p>
          <a:p>
            <a:r>
              <a:rPr lang="nl-NL" sz="2800">
                <a:solidFill>
                  <a:schemeClr val="accent4">
                    <a:lumMod val="20000"/>
                    <a:lumOff val="80000"/>
                  </a:schemeClr>
                </a:solidFill>
              </a:rPr>
              <a:t> (midden/zuid-Italië)</a:t>
            </a:r>
          </a:p>
          <a:p>
            <a:endParaRPr lang="nl-NL" sz="2800"/>
          </a:p>
        </p:txBody>
      </p:sp>
      <p:sp>
        <p:nvSpPr>
          <p:cNvPr id="16" name="Tijdelijke aanduiding voor voettekst 4">
            <a:extLst>
              <a:ext uri="{FF2B5EF4-FFF2-40B4-BE49-F238E27FC236}">
                <a16:creationId xmlns:a16="http://schemas.microsoft.com/office/drawing/2014/main" id="{C37F825B-C644-4C73-B88A-495B16A051E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7" name="Afbeelding 16">
            <a:hlinkClick r:id="rId4" action="ppaction://hlinksldjump"/>
            <a:extLst>
              <a:ext uri="{FF2B5EF4-FFF2-40B4-BE49-F238E27FC236}">
                <a16:creationId xmlns:a16="http://schemas.microsoft.com/office/drawing/2014/main" id="{B8F4077B-9F08-43E8-AB4C-FA3F4D117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Tree>
    <p:extLst>
      <p:ext uri="{BB962C8B-B14F-4D97-AF65-F5344CB8AC3E}">
        <p14:creationId xmlns:p14="http://schemas.microsoft.com/office/powerpoint/2010/main" val="1794043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40</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III.20</a:t>
            </a:r>
          </a:p>
          <a:p>
            <a:pPr algn="ctr"/>
            <a:r>
              <a:rPr lang="nl-NL" sz="3600">
                <a:solidFill>
                  <a:schemeClr val="accent4">
                    <a:lumMod val="20000"/>
                    <a:lumOff val="80000"/>
                  </a:schemeClr>
                </a:solidFill>
              </a:rPr>
              <a:t>Rivaliteit</a:t>
            </a:r>
          </a:p>
        </p:txBody>
      </p:sp>
      <p:sp>
        <p:nvSpPr>
          <p:cNvPr id="7" name="Tijdelijke aanduiding voor voettekst 4">
            <a:extLst>
              <a:ext uri="{FF2B5EF4-FFF2-40B4-BE49-F238E27FC236}">
                <a16:creationId xmlns:a16="http://schemas.microsoft.com/office/drawing/2014/main" id="{CF6C9118-47C0-4E83-BDF7-AA8C0AF353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8" name="Tekstvak 7">
            <a:extLst>
              <a:ext uri="{FF2B5EF4-FFF2-40B4-BE49-F238E27FC236}">
                <a16:creationId xmlns:a16="http://schemas.microsoft.com/office/drawing/2014/main" id="{F8CA0E69-A4F3-45D7-9E24-7EBF0A587F8B}"/>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8</a:t>
            </a:r>
          </a:p>
        </p:txBody>
      </p:sp>
    </p:spTree>
    <p:extLst>
      <p:ext uri="{BB962C8B-B14F-4D97-AF65-F5344CB8AC3E}">
        <p14:creationId xmlns:p14="http://schemas.microsoft.com/office/powerpoint/2010/main" val="2626354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p.141 (1-8)       III.20   Rivaliteit</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	Non vides quanto moveas periclo,</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Pyrrhe, Gaetulae catulos leaenae?</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Dura post paulo fugies inaudax</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proelia raptor, </a:t>
            </a:r>
          </a:p>
          <a:p>
            <a:pPr marL="304800" marR="304800" algn="l">
              <a:lnSpc>
                <a:spcPts val="5000"/>
              </a:lnSpc>
            </a:pPr>
            <a:endPar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5	cum per obstantes iuvenum catervas</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ibit insignem repetens Nearchum:</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grande certamen tibi praeda cedat</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maior an illa.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41</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8F3E51DA-E3A9-4BCF-B807-84F82BFEF43C}"/>
              </a:ext>
            </a:extLst>
          </p:cNvPr>
          <p:cNvSpPr txBox="1"/>
          <p:nvPr/>
        </p:nvSpPr>
        <p:spPr>
          <a:xfrm>
            <a:off x="6300216" y="630936"/>
            <a:ext cx="5709552" cy="3274935"/>
          </a:xfrm>
          <a:prstGeom prst="rect">
            <a:avLst/>
          </a:prstGeom>
          <a:noFill/>
        </p:spPr>
        <p:txBody>
          <a:bodyPr wrap="square" rtlCol="0">
            <a:spAutoFit/>
          </a:bodyPr>
          <a:lstStyle/>
          <a:p>
            <a:pPr>
              <a:lnSpc>
                <a:spcPct val="107000"/>
              </a:lnSpc>
              <a:spcAft>
                <a:spcPts val="800"/>
              </a:spcAft>
            </a:pPr>
            <a:r>
              <a:rPr lang="nl-NL"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Homerus Ilias, </a:t>
            </a:r>
            <a:r>
              <a:rPr lang="el-GR"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a:t>
            </a:r>
            <a:r>
              <a:rPr lang="nl-NL"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(18), 318 - 324</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Hen ging Peleus' zoon voor in hevig geweeklaag,</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terwijl hij zijn mannenmoordende handen op de borst van zijn vriend hield,</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hartverscheurend steunend als een bebaarde leeuw</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waaraan een jager zijn welpen ontroofd heeft</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uit een dicht bos; - hij komt tot zijn spijt te laat terug,</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zwerft langs ravijnen op zoek naar de sporen van de man,</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de hoop ergens iets te vinden en een ontzettende woede vervult hem -</a:t>
            </a:r>
          </a:p>
          <a:p>
            <a:pPr>
              <a:lnSpc>
                <a:spcPct val="107000"/>
              </a:lnSpc>
              <a:spcAft>
                <a:spcPts val="800"/>
              </a:spcAft>
            </a:pPr>
            <a:r>
              <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zó liet Achilleus zich zwaar steunend horen tussen de Myrmidonen:</a:t>
            </a:r>
          </a:p>
          <a:p>
            <a:endParaRPr lang="nl-NL" sz="1200">
              <a:solidFill>
                <a:schemeClr val="bg1"/>
              </a:solidFill>
            </a:endParaRPr>
          </a:p>
        </p:txBody>
      </p:sp>
    </p:spTree>
    <p:extLst>
      <p:ext uri="{BB962C8B-B14F-4D97-AF65-F5344CB8AC3E}">
        <p14:creationId xmlns:p14="http://schemas.microsoft.com/office/powerpoint/2010/main" val="421002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p.141 (9-16)       III.20   Rivaliteit</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784084"/>
          </a:xfrm>
          <a:prstGeom prst="rect">
            <a:avLst/>
          </a:prstGeom>
          <a:noFill/>
        </p:spPr>
        <p:txBody>
          <a:bodyPr wrap="square">
            <a:spAutoFit/>
          </a:bodyPr>
          <a:lstStyle/>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Interim, dum tu celeres sagittas</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10	promis, haec dentes acuit timendos,</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arbiter pugnae posuisse nudo</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sub pede palmam </a:t>
            </a:r>
          </a:p>
          <a:p>
            <a:pPr marL="304800" marR="304800" algn="l">
              <a:lnSpc>
                <a:spcPts val="5000"/>
              </a:lnSpc>
            </a:pPr>
            <a:endPar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fertur, et leni recreare vento</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sparsum odoratis umerum capillis,</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15	qualis aut Nireus fuit aut aquosa</a:t>
            </a:r>
          </a:p>
          <a:p>
            <a:pPr marL="304800" marR="304800" algn="l">
              <a:lnSpc>
                <a:spcPts val="5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raptus ab Ida.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42</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499975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43</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554545"/>
          </a:xfrm>
          <a:prstGeom prst="rect">
            <a:avLst/>
          </a:prstGeom>
          <a:noFill/>
        </p:spPr>
        <p:txBody>
          <a:bodyPr wrap="square" rtlCol="0">
            <a:spAutoFit/>
          </a:bodyPr>
          <a:lstStyle/>
          <a:p>
            <a:pPr algn="ctr"/>
            <a:r>
              <a:rPr lang="nl-NL" sz="8800">
                <a:solidFill>
                  <a:schemeClr val="accent4">
                    <a:lumMod val="20000"/>
                    <a:lumOff val="80000"/>
                  </a:schemeClr>
                </a:solidFill>
              </a:rPr>
              <a:t>III.30</a:t>
            </a:r>
          </a:p>
          <a:p>
            <a:pPr algn="ctr"/>
            <a:r>
              <a:rPr lang="nl-NL" sz="3600">
                <a:solidFill>
                  <a:schemeClr val="accent4">
                    <a:lumMod val="20000"/>
                    <a:lumOff val="80000"/>
                  </a:schemeClr>
                </a:solidFill>
              </a:rPr>
              <a:t>Mijn werk is fenomenaal</a:t>
            </a:r>
            <a:endParaRPr lang="nl-NL" sz="8800">
              <a:solidFill>
                <a:schemeClr val="accent4">
                  <a:lumMod val="20000"/>
                  <a:lumOff val="80000"/>
                </a:schemeClr>
              </a:solidFill>
            </a:endParaRPr>
          </a:p>
        </p:txBody>
      </p:sp>
      <p:sp>
        <p:nvSpPr>
          <p:cNvPr id="6" name="Tekstvak 5">
            <a:extLst>
              <a:ext uri="{FF2B5EF4-FFF2-40B4-BE49-F238E27FC236}">
                <a16:creationId xmlns:a16="http://schemas.microsoft.com/office/drawing/2014/main" id="{62152028-BA40-416F-BF28-5DBC9C149F3B}"/>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9</a:t>
            </a:r>
          </a:p>
        </p:txBody>
      </p:sp>
      <p:pic>
        <p:nvPicPr>
          <p:cNvPr id="1026" name="Picture 2" descr="Atelier Christian geel gouden zegelring? Zegelring | Juwelier Christian ✓">
            <a:extLst>
              <a:ext uri="{FF2B5EF4-FFF2-40B4-BE49-F238E27FC236}">
                <a16:creationId xmlns:a16="http://schemas.microsoft.com/office/drawing/2014/main" id="{AAB38F5C-75CA-4EAE-AA8C-1FE910DC2F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93" t="16004" r="15956" b="16974"/>
          <a:stretch/>
        </p:blipFill>
        <p:spPr bwMode="auto">
          <a:xfrm>
            <a:off x="9171214" y="4343145"/>
            <a:ext cx="2193471" cy="188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70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(1-5)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3682226"/>
          </a:xfrm>
          <a:prstGeom prst="rect">
            <a:avLst/>
          </a:prstGeom>
          <a:noFill/>
        </p:spPr>
        <p:txBody>
          <a:bodyPr wrap="square">
            <a:spAutoFit/>
          </a:bodyPr>
          <a:lstStyle/>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Exegi</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monumentum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aere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perennius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regalique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situ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pyramidum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altius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quod non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imber</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edax</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non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Aquilo</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inpotens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possit</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diruere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aut</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innumerabilis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annorum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series et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fuga</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temporum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2" name="Tekstvak 1">
            <a:extLst>
              <a:ext uri="{FF2B5EF4-FFF2-40B4-BE49-F238E27FC236}">
                <a16:creationId xmlns:a16="http://schemas.microsoft.com/office/drawing/2014/main" id="{8F47B50E-21A3-4646-ABCF-5195D1B1F9E4}"/>
              </a:ext>
            </a:extLst>
          </p:cNvPr>
          <p:cNvSpPr txBox="1"/>
          <p:nvPr/>
        </p:nvSpPr>
        <p:spPr>
          <a:xfrm>
            <a:off x="5832629" y="792867"/>
            <a:ext cx="6177138" cy="646331"/>
          </a:xfrm>
          <a:prstGeom prst="rect">
            <a:avLst/>
          </a:prstGeom>
          <a:noFill/>
        </p:spPr>
        <p:txBody>
          <a:bodyPr wrap="square" rtlCol="0">
            <a:spAutoFit/>
          </a:bodyPr>
          <a:lstStyle/>
          <a:p>
            <a:r>
              <a:rPr lang="nl-NL" dirty="0">
                <a:solidFill>
                  <a:srgbClr val="FFC000"/>
                </a:solidFill>
              </a:rPr>
              <a:t>onsterfelijkheid claimen: latere generaties moeten zich H. herinneren, en zijn werk (De oden)</a:t>
            </a:r>
          </a:p>
        </p:txBody>
      </p:sp>
      <p:sp>
        <p:nvSpPr>
          <p:cNvPr id="10" name="Tekstvak 9">
            <a:extLst>
              <a:ext uri="{FF2B5EF4-FFF2-40B4-BE49-F238E27FC236}">
                <a16:creationId xmlns:a16="http://schemas.microsoft.com/office/drawing/2014/main" id="{63803B4F-B4B4-4B8E-944D-C18F44187604}"/>
              </a:ext>
            </a:extLst>
          </p:cNvPr>
          <p:cNvSpPr txBox="1"/>
          <p:nvPr/>
        </p:nvSpPr>
        <p:spPr>
          <a:xfrm>
            <a:off x="6642340" y="2265029"/>
            <a:ext cx="5473629" cy="646331"/>
          </a:xfrm>
          <a:prstGeom prst="rect">
            <a:avLst/>
          </a:prstGeom>
          <a:noFill/>
        </p:spPr>
        <p:txBody>
          <a:bodyPr wrap="square" rtlCol="0">
            <a:spAutoFit/>
          </a:bodyPr>
          <a:lstStyle/>
          <a:p>
            <a:r>
              <a:rPr lang="nl-NL" dirty="0" err="1">
                <a:solidFill>
                  <a:srgbClr val="FFC000"/>
                </a:solidFill>
              </a:rPr>
              <a:t>trikolon</a:t>
            </a:r>
            <a:r>
              <a:rPr lang="nl-NL" dirty="0">
                <a:solidFill>
                  <a:srgbClr val="FFC000"/>
                </a:solidFill>
              </a:rPr>
              <a:t> crescendo: regen, storm, tijd (</a:t>
            </a:r>
            <a:r>
              <a:rPr lang="nl-NL" dirty="0" err="1">
                <a:solidFill>
                  <a:srgbClr val="FFC000"/>
                </a:solidFill>
              </a:rPr>
              <a:t>innumerabilis</a:t>
            </a:r>
            <a:r>
              <a:rPr lang="nl-NL" dirty="0">
                <a:solidFill>
                  <a:srgbClr val="FFC000"/>
                </a:solidFill>
              </a:rPr>
              <a:t> t/m temporum)</a:t>
            </a:r>
          </a:p>
        </p:txBody>
      </p:sp>
      <p:sp>
        <p:nvSpPr>
          <p:cNvPr id="13" name="Tekstvak 12">
            <a:extLst>
              <a:ext uri="{FF2B5EF4-FFF2-40B4-BE49-F238E27FC236}">
                <a16:creationId xmlns:a16="http://schemas.microsoft.com/office/drawing/2014/main" id="{9569C513-D56F-44C9-905D-63640330157C}"/>
              </a:ext>
            </a:extLst>
          </p:cNvPr>
          <p:cNvSpPr txBox="1"/>
          <p:nvPr/>
        </p:nvSpPr>
        <p:spPr>
          <a:xfrm>
            <a:off x="5221549" y="1509756"/>
            <a:ext cx="6894420" cy="646331"/>
          </a:xfrm>
          <a:prstGeom prst="rect">
            <a:avLst/>
          </a:prstGeom>
          <a:noFill/>
        </p:spPr>
        <p:txBody>
          <a:bodyPr wrap="square" rtlCol="0">
            <a:spAutoFit/>
          </a:bodyPr>
          <a:lstStyle/>
          <a:p>
            <a:r>
              <a:rPr lang="nl-NL" dirty="0">
                <a:solidFill>
                  <a:srgbClr val="FFC000"/>
                </a:solidFill>
              </a:rPr>
              <a:t>hoger: letterlijk (dan de piramiden) of figuurlijk (moreel hoogstaander dan alles wat met Egypte te maken heeft)</a:t>
            </a:r>
          </a:p>
        </p:txBody>
      </p:sp>
      <p:sp>
        <p:nvSpPr>
          <p:cNvPr id="14" name="Tekstvak 13">
            <a:extLst>
              <a:ext uri="{FF2B5EF4-FFF2-40B4-BE49-F238E27FC236}">
                <a16:creationId xmlns:a16="http://schemas.microsoft.com/office/drawing/2014/main" id="{847A150D-7FBF-46BE-890E-B0B0F0320396}"/>
              </a:ext>
            </a:extLst>
          </p:cNvPr>
          <p:cNvSpPr txBox="1"/>
          <p:nvPr/>
        </p:nvSpPr>
        <p:spPr>
          <a:xfrm>
            <a:off x="5692064" y="3706232"/>
            <a:ext cx="6177138" cy="369332"/>
          </a:xfrm>
          <a:prstGeom prst="rect">
            <a:avLst/>
          </a:prstGeom>
          <a:noFill/>
        </p:spPr>
        <p:txBody>
          <a:bodyPr wrap="square" rtlCol="0">
            <a:spAutoFit/>
          </a:bodyPr>
          <a:lstStyle/>
          <a:p>
            <a:r>
              <a:rPr lang="nl-NL" dirty="0">
                <a:solidFill>
                  <a:srgbClr val="FFC000"/>
                </a:solidFill>
              </a:rPr>
              <a:t>tempora is PL &gt; de tijd, de tijden in het algemeen</a:t>
            </a:r>
          </a:p>
        </p:txBody>
      </p:sp>
    </p:spTree>
    <p:extLst>
      <p:ext uri="{BB962C8B-B14F-4D97-AF65-F5344CB8AC3E}">
        <p14:creationId xmlns:p14="http://schemas.microsoft.com/office/powerpoint/2010/main" val="1127316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(6-9)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863872" cy="2943563"/>
          </a:xfrm>
          <a:prstGeom prst="rect">
            <a:avLst/>
          </a:prstGeom>
          <a:noFill/>
        </p:spPr>
        <p:txBody>
          <a:bodyPr wrap="square">
            <a:spAutoFit/>
          </a:bodyPr>
          <a:lstStyle/>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6	Non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omnis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moriar</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multaque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pars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mei</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vitabit</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Libitinam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usque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ego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postera</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crescam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laude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recens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Capitolium</a:t>
            </a: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scandet</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cum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tacita</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virgine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pontifex.</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9" name="Tekstvak 8">
            <a:extLst>
              <a:ext uri="{FF2B5EF4-FFF2-40B4-BE49-F238E27FC236}">
                <a16:creationId xmlns:a16="http://schemas.microsoft.com/office/drawing/2014/main" id="{5FE13978-A71F-434C-97D7-20169D47C183}"/>
              </a:ext>
            </a:extLst>
          </p:cNvPr>
          <p:cNvSpPr txBox="1"/>
          <p:nvPr/>
        </p:nvSpPr>
        <p:spPr>
          <a:xfrm>
            <a:off x="5992099" y="792868"/>
            <a:ext cx="5415709" cy="369332"/>
          </a:xfrm>
          <a:prstGeom prst="rect">
            <a:avLst/>
          </a:prstGeom>
          <a:noFill/>
        </p:spPr>
        <p:txBody>
          <a:bodyPr wrap="square" rtlCol="0">
            <a:spAutoFit/>
          </a:bodyPr>
          <a:lstStyle/>
          <a:p>
            <a:r>
              <a:rPr lang="nl-NL" dirty="0" err="1">
                <a:solidFill>
                  <a:srgbClr val="FFC000"/>
                </a:solidFill>
              </a:rPr>
              <a:t>moriar</a:t>
            </a:r>
            <a:r>
              <a:rPr lang="nl-NL" dirty="0">
                <a:solidFill>
                  <a:srgbClr val="FFC000"/>
                </a:solidFill>
              </a:rPr>
              <a:t>: figuurlijk (blijven voortleven in de herinnering)</a:t>
            </a:r>
          </a:p>
        </p:txBody>
      </p:sp>
      <p:sp>
        <p:nvSpPr>
          <p:cNvPr id="10" name="Tekstvak 9">
            <a:extLst>
              <a:ext uri="{FF2B5EF4-FFF2-40B4-BE49-F238E27FC236}">
                <a16:creationId xmlns:a16="http://schemas.microsoft.com/office/drawing/2014/main" id="{DCCCD9E5-0E70-4AE6-8568-6E7CFEE38E2A}"/>
              </a:ext>
            </a:extLst>
          </p:cNvPr>
          <p:cNvSpPr txBox="1"/>
          <p:nvPr/>
        </p:nvSpPr>
        <p:spPr>
          <a:xfrm>
            <a:off x="5992099" y="1071586"/>
            <a:ext cx="6177138" cy="369332"/>
          </a:xfrm>
          <a:prstGeom prst="rect">
            <a:avLst/>
          </a:prstGeom>
          <a:noFill/>
        </p:spPr>
        <p:txBody>
          <a:bodyPr wrap="square" rtlCol="0">
            <a:spAutoFit/>
          </a:bodyPr>
          <a:lstStyle/>
          <a:p>
            <a:r>
              <a:rPr lang="nl-NL" dirty="0" err="1">
                <a:solidFill>
                  <a:srgbClr val="FFC000"/>
                </a:solidFill>
              </a:rPr>
              <a:t>multa</a:t>
            </a:r>
            <a:r>
              <a:rPr lang="nl-NL" dirty="0">
                <a:solidFill>
                  <a:srgbClr val="FFC000"/>
                </a:solidFill>
              </a:rPr>
              <a:t> pars: Horatius’ werk, de </a:t>
            </a:r>
            <a:r>
              <a:rPr lang="nl-NL" dirty="0" err="1">
                <a:solidFill>
                  <a:srgbClr val="FFC000"/>
                </a:solidFill>
              </a:rPr>
              <a:t>Carmina</a:t>
            </a:r>
            <a:r>
              <a:rPr lang="nl-NL" dirty="0">
                <a:solidFill>
                  <a:srgbClr val="FFC000"/>
                </a:solidFill>
              </a:rPr>
              <a:t>/de Oden</a:t>
            </a:r>
          </a:p>
        </p:txBody>
      </p:sp>
      <p:sp>
        <p:nvSpPr>
          <p:cNvPr id="13" name="Tekstvak 12">
            <a:extLst>
              <a:ext uri="{FF2B5EF4-FFF2-40B4-BE49-F238E27FC236}">
                <a16:creationId xmlns:a16="http://schemas.microsoft.com/office/drawing/2014/main" id="{925A231E-FE0F-4483-8186-9C27E0A7F682}"/>
              </a:ext>
            </a:extLst>
          </p:cNvPr>
          <p:cNvSpPr txBox="1"/>
          <p:nvPr/>
        </p:nvSpPr>
        <p:spPr>
          <a:xfrm>
            <a:off x="5938831" y="1505887"/>
            <a:ext cx="6177138" cy="646331"/>
          </a:xfrm>
          <a:prstGeom prst="rect">
            <a:avLst/>
          </a:prstGeom>
          <a:noFill/>
        </p:spPr>
        <p:txBody>
          <a:bodyPr wrap="square" rtlCol="0">
            <a:spAutoFit/>
          </a:bodyPr>
          <a:lstStyle/>
          <a:p>
            <a:r>
              <a:rPr lang="nl-NL" dirty="0">
                <a:solidFill>
                  <a:srgbClr val="FFC000"/>
                </a:solidFill>
              </a:rPr>
              <a:t>de dichter wil blijven voortleven: hij is de schrijver, hij heeft een “personal </a:t>
            </a:r>
            <a:r>
              <a:rPr lang="nl-NL" dirty="0" err="1">
                <a:solidFill>
                  <a:srgbClr val="FFC000"/>
                </a:solidFill>
              </a:rPr>
              <a:t>touch</a:t>
            </a:r>
            <a:r>
              <a:rPr lang="nl-NL" dirty="0">
                <a:solidFill>
                  <a:srgbClr val="FFC000"/>
                </a:solidFill>
              </a:rPr>
              <a:t>” aan zijn werk gegeven</a:t>
            </a:r>
          </a:p>
        </p:txBody>
      </p:sp>
      <p:sp>
        <p:nvSpPr>
          <p:cNvPr id="14" name="Tekstvak 13">
            <a:extLst>
              <a:ext uri="{FF2B5EF4-FFF2-40B4-BE49-F238E27FC236}">
                <a16:creationId xmlns:a16="http://schemas.microsoft.com/office/drawing/2014/main" id="{135ECBFD-0DF2-4E9E-8EA8-83F2F1AFD188}"/>
              </a:ext>
            </a:extLst>
          </p:cNvPr>
          <p:cNvSpPr txBox="1"/>
          <p:nvPr/>
        </p:nvSpPr>
        <p:spPr>
          <a:xfrm>
            <a:off x="355093" y="4317308"/>
            <a:ext cx="10040658" cy="369332"/>
          </a:xfrm>
          <a:prstGeom prst="rect">
            <a:avLst/>
          </a:prstGeom>
          <a:noFill/>
        </p:spPr>
        <p:txBody>
          <a:bodyPr wrap="square" rtlCol="0">
            <a:spAutoFit/>
          </a:bodyPr>
          <a:lstStyle/>
          <a:p>
            <a:r>
              <a:rPr lang="nl-NL" dirty="0">
                <a:solidFill>
                  <a:srgbClr val="FFC000"/>
                </a:solidFill>
              </a:rPr>
              <a:t>tweede </a:t>
            </a:r>
            <a:r>
              <a:rPr lang="nl-NL" dirty="0" err="1">
                <a:solidFill>
                  <a:srgbClr val="FFC000"/>
                </a:solidFill>
              </a:rPr>
              <a:t>trikolon</a:t>
            </a:r>
            <a:r>
              <a:rPr lang="nl-NL" dirty="0">
                <a:solidFill>
                  <a:srgbClr val="FFC000"/>
                </a:solidFill>
              </a:rPr>
              <a:t> crescendo: non </a:t>
            </a:r>
            <a:r>
              <a:rPr lang="nl-NL" dirty="0" err="1">
                <a:solidFill>
                  <a:srgbClr val="FFC000"/>
                </a:solidFill>
              </a:rPr>
              <a:t>omnis</a:t>
            </a:r>
            <a:r>
              <a:rPr lang="nl-NL" dirty="0">
                <a:solidFill>
                  <a:srgbClr val="FFC000"/>
                </a:solidFill>
              </a:rPr>
              <a:t> </a:t>
            </a:r>
            <a:r>
              <a:rPr lang="nl-NL" dirty="0" err="1">
                <a:solidFill>
                  <a:srgbClr val="FFC000"/>
                </a:solidFill>
              </a:rPr>
              <a:t>moriar</a:t>
            </a:r>
            <a:r>
              <a:rPr lang="nl-NL" dirty="0">
                <a:solidFill>
                  <a:srgbClr val="FFC000"/>
                </a:solidFill>
              </a:rPr>
              <a:t> (1); </a:t>
            </a:r>
            <a:r>
              <a:rPr lang="nl-NL" dirty="0" err="1">
                <a:solidFill>
                  <a:srgbClr val="FFC000"/>
                </a:solidFill>
              </a:rPr>
              <a:t>usque</a:t>
            </a:r>
            <a:r>
              <a:rPr lang="nl-NL" dirty="0">
                <a:solidFill>
                  <a:srgbClr val="FFC000"/>
                </a:solidFill>
              </a:rPr>
              <a:t> – </a:t>
            </a:r>
            <a:r>
              <a:rPr lang="nl-NL" dirty="0" err="1">
                <a:solidFill>
                  <a:srgbClr val="FFC000"/>
                </a:solidFill>
              </a:rPr>
              <a:t>recens</a:t>
            </a:r>
            <a:r>
              <a:rPr lang="nl-NL" dirty="0">
                <a:solidFill>
                  <a:srgbClr val="FFC000"/>
                </a:solidFill>
              </a:rPr>
              <a:t> (2); </a:t>
            </a:r>
            <a:r>
              <a:rPr lang="nl-NL" dirty="0" err="1">
                <a:solidFill>
                  <a:srgbClr val="FFC000"/>
                </a:solidFill>
              </a:rPr>
              <a:t>dicar</a:t>
            </a:r>
            <a:r>
              <a:rPr lang="nl-NL" dirty="0">
                <a:solidFill>
                  <a:srgbClr val="FFC000"/>
                </a:solidFill>
              </a:rPr>
              <a:t> – </a:t>
            </a:r>
            <a:r>
              <a:rPr lang="nl-NL" dirty="0" err="1">
                <a:solidFill>
                  <a:srgbClr val="FFC000"/>
                </a:solidFill>
              </a:rPr>
              <a:t>modos</a:t>
            </a:r>
            <a:r>
              <a:rPr lang="nl-NL" dirty="0">
                <a:solidFill>
                  <a:srgbClr val="FFC000"/>
                </a:solidFill>
              </a:rPr>
              <a:t> (3)</a:t>
            </a:r>
          </a:p>
        </p:txBody>
      </p:sp>
      <p:sp>
        <p:nvSpPr>
          <p:cNvPr id="15" name="Tekstvak 14">
            <a:extLst>
              <a:ext uri="{FF2B5EF4-FFF2-40B4-BE49-F238E27FC236}">
                <a16:creationId xmlns:a16="http://schemas.microsoft.com/office/drawing/2014/main" id="{133BBDCA-5F7D-4813-9B59-28B928204FCB}"/>
              </a:ext>
            </a:extLst>
          </p:cNvPr>
          <p:cNvSpPr txBox="1"/>
          <p:nvPr/>
        </p:nvSpPr>
        <p:spPr>
          <a:xfrm>
            <a:off x="3151238" y="2023663"/>
            <a:ext cx="703509" cy="369332"/>
          </a:xfrm>
          <a:prstGeom prst="rect">
            <a:avLst/>
          </a:prstGeom>
          <a:noFill/>
        </p:spPr>
        <p:txBody>
          <a:bodyPr wrap="square" rtlCol="0">
            <a:spAutoFit/>
          </a:bodyPr>
          <a:lstStyle/>
          <a:p>
            <a:r>
              <a:rPr lang="nl-NL" dirty="0" err="1">
                <a:solidFill>
                  <a:srgbClr val="FFC000"/>
                </a:solidFill>
              </a:rPr>
              <a:t>pred.</a:t>
            </a:r>
            <a:endParaRPr lang="nl-NL" dirty="0">
              <a:solidFill>
                <a:srgbClr val="FFC000"/>
              </a:solidFill>
            </a:endParaRPr>
          </a:p>
        </p:txBody>
      </p:sp>
      <p:sp>
        <p:nvSpPr>
          <p:cNvPr id="16" name="Tekstvak 15">
            <a:extLst>
              <a:ext uri="{FF2B5EF4-FFF2-40B4-BE49-F238E27FC236}">
                <a16:creationId xmlns:a16="http://schemas.microsoft.com/office/drawing/2014/main" id="{03AB5078-A55E-4A90-80E6-5712326B734F}"/>
              </a:ext>
            </a:extLst>
          </p:cNvPr>
          <p:cNvSpPr txBox="1"/>
          <p:nvPr/>
        </p:nvSpPr>
        <p:spPr>
          <a:xfrm>
            <a:off x="5832629" y="4929871"/>
            <a:ext cx="6177138" cy="646331"/>
          </a:xfrm>
          <a:prstGeom prst="rect">
            <a:avLst/>
          </a:prstGeom>
          <a:noFill/>
        </p:spPr>
        <p:txBody>
          <a:bodyPr wrap="square" rtlCol="0">
            <a:spAutoFit/>
          </a:bodyPr>
          <a:lstStyle/>
          <a:p>
            <a:r>
              <a:rPr lang="nl-NL" dirty="0">
                <a:solidFill>
                  <a:srgbClr val="FFC000"/>
                </a:solidFill>
              </a:rPr>
              <a:t>door sterven blijven voortleven: stijlmiddel?</a:t>
            </a:r>
          </a:p>
          <a:p>
            <a:r>
              <a:rPr lang="nl-NL" dirty="0">
                <a:solidFill>
                  <a:srgbClr val="FFC000"/>
                </a:solidFill>
              </a:rPr>
              <a:t>de dichter vereenzelvigt zich met zijn werk</a:t>
            </a:r>
          </a:p>
        </p:txBody>
      </p:sp>
      <p:sp>
        <p:nvSpPr>
          <p:cNvPr id="17" name="Tekstvak 16">
            <a:extLst>
              <a:ext uri="{FF2B5EF4-FFF2-40B4-BE49-F238E27FC236}">
                <a16:creationId xmlns:a16="http://schemas.microsoft.com/office/drawing/2014/main" id="{0BFAC39A-86C5-403C-8FD1-5695E5F52491}"/>
              </a:ext>
            </a:extLst>
          </p:cNvPr>
          <p:cNvSpPr txBox="1"/>
          <p:nvPr/>
        </p:nvSpPr>
        <p:spPr>
          <a:xfrm>
            <a:off x="5948039" y="2710446"/>
            <a:ext cx="6177138" cy="923330"/>
          </a:xfrm>
          <a:prstGeom prst="rect">
            <a:avLst/>
          </a:prstGeom>
          <a:noFill/>
        </p:spPr>
        <p:txBody>
          <a:bodyPr wrap="square" rtlCol="0">
            <a:spAutoFit/>
          </a:bodyPr>
          <a:lstStyle/>
          <a:p>
            <a:r>
              <a:rPr lang="nl-NL" dirty="0">
                <a:solidFill>
                  <a:srgbClr val="FFC000"/>
                </a:solidFill>
              </a:rPr>
              <a:t>Waarom de priester en de zwijgende (Vestaalse) maagd noemen? Zoals religie de kern is van de Romeinse cultuur, zo geldt dat ook voor Horatius’ Oden.</a:t>
            </a:r>
          </a:p>
        </p:txBody>
      </p:sp>
    </p:spTree>
    <p:extLst>
      <p:ext uri="{BB962C8B-B14F-4D97-AF65-F5344CB8AC3E}">
        <p14:creationId xmlns:p14="http://schemas.microsoft.com/office/powerpoint/2010/main" val="279649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(10-16)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57560"/>
            <a:ext cx="11757671" cy="5159554"/>
          </a:xfrm>
          <a:prstGeom prst="rect">
            <a:avLst/>
          </a:prstGeom>
          <a:noFill/>
        </p:spPr>
        <p:txBody>
          <a:bodyPr wrap="square">
            <a:spAutoFit/>
          </a:bodyPr>
          <a:lstStyle/>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10	Dicar, qua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violens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obstrepit</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Aufidus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et qua pauper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aquae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Daunus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agrestium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regnavit</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populorum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ex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humili</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potens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princeps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Aeolium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carmen ad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Italos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deduxisse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modos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Sume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superbiam</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15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quaesitam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meritis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et mihi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Delphica</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lauro</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cinge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volens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Melpomene,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comam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46</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9" name="Tekstvak 8">
            <a:extLst>
              <a:ext uri="{FF2B5EF4-FFF2-40B4-BE49-F238E27FC236}">
                <a16:creationId xmlns:a16="http://schemas.microsoft.com/office/drawing/2014/main" id="{7648F587-C26D-4010-A8C7-7BF62F82F011}"/>
              </a:ext>
            </a:extLst>
          </p:cNvPr>
          <p:cNvSpPr txBox="1"/>
          <p:nvPr/>
        </p:nvSpPr>
        <p:spPr>
          <a:xfrm>
            <a:off x="5938831" y="774854"/>
            <a:ext cx="6177138" cy="369332"/>
          </a:xfrm>
          <a:prstGeom prst="rect">
            <a:avLst/>
          </a:prstGeom>
          <a:noFill/>
        </p:spPr>
        <p:txBody>
          <a:bodyPr wrap="square" rtlCol="0">
            <a:spAutoFit/>
          </a:bodyPr>
          <a:lstStyle/>
          <a:p>
            <a:r>
              <a:rPr lang="nl-NL" dirty="0">
                <a:solidFill>
                  <a:srgbClr val="FFC000"/>
                </a:solidFill>
              </a:rPr>
              <a:t>autobiografisch element</a:t>
            </a:r>
          </a:p>
        </p:txBody>
      </p:sp>
      <p:sp>
        <p:nvSpPr>
          <p:cNvPr id="10" name="Tekstvak 9">
            <a:extLst>
              <a:ext uri="{FF2B5EF4-FFF2-40B4-BE49-F238E27FC236}">
                <a16:creationId xmlns:a16="http://schemas.microsoft.com/office/drawing/2014/main" id="{861AECB7-561D-473F-AF5B-C88141D58407}"/>
              </a:ext>
            </a:extLst>
          </p:cNvPr>
          <p:cNvSpPr txBox="1"/>
          <p:nvPr/>
        </p:nvSpPr>
        <p:spPr>
          <a:xfrm>
            <a:off x="6026862" y="2881957"/>
            <a:ext cx="6177138" cy="646331"/>
          </a:xfrm>
          <a:prstGeom prst="rect">
            <a:avLst/>
          </a:prstGeom>
          <a:noFill/>
        </p:spPr>
        <p:txBody>
          <a:bodyPr wrap="square" rtlCol="0">
            <a:spAutoFit/>
          </a:bodyPr>
          <a:lstStyle/>
          <a:p>
            <a:r>
              <a:rPr lang="nl-NL" dirty="0" err="1">
                <a:solidFill>
                  <a:srgbClr val="FFC000"/>
                </a:solidFill>
              </a:rPr>
              <a:t>princeps</a:t>
            </a:r>
            <a:r>
              <a:rPr lang="nl-NL" dirty="0">
                <a:solidFill>
                  <a:srgbClr val="FFC000"/>
                </a:solidFill>
              </a:rPr>
              <a:t>: voornaamste dichter of daarmee ook – knipoog naar Octavianus/Augustus – voornaamste persoon sowieso?</a:t>
            </a:r>
          </a:p>
        </p:txBody>
      </p:sp>
      <p:sp>
        <p:nvSpPr>
          <p:cNvPr id="13" name="Tekstvak 12">
            <a:extLst>
              <a:ext uri="{FF2B5EF4-FFF2-40B4-BE49-F238E27FC236}">
                <a16:creationId xmlns:a16="http://schemas.microsoft.com/office/drawing/2014/main" id="{566FEFE2-6EBA-4179-8A16-97935AC048C3}"/>
              </a:ext>
            </a:extLst>
          </p:cNvPr>
          <p:cNvSpPr txBox="1"/>
          <p:nvPr/>
        </p:nvSpPr>
        <p:spPr>
          <a:xfrm>
            <a:off x="5938831" y="1023427"/>
            <a:ext cx="6177138" cy="369332"/>
          </a:xfrm>
          <a:prstGeom prst="rect">
            <a:avLst/>
          </a:prstGeom>
          <a:noFill/>
        </p:spPr>
        <p:txBody>
          <a:bodyPr wrap="square" rtlCol="0">
            <a:spAutoFit/>
          </a:bodyPr>
          <a:lstStyle/>
          <a:p>
            <a:r>
              <a:rPr lang="nl-NL" dirty="0">
                <a:solidFill>
                  <a:srgbClr val="FFC000"/>
                </a:solidFill>
              </a:rPr>
              <a:t>(ego) </a:t>
            </a:r>
            <a:r>
              <a:rPr lang="nl-NL" dirty="0" err="1">
                <a:solidFill>
                  <a:srgbClr val="FFC000"/>
                </a:solidFill>
              </a:rPr>
              <a:t>dicar</a:t>
            </a:r>
            <a:r>
              <a:rPr lang="nl-NL" dirty="0">
                <a:solidFill>
                  <a:srgbClr val="FFC000"/>
                </a:solidFill>
              </a:rPr>
              <a:t> (…) </a:t>
            </a:r>
            <a:r>
              <a:rPr lang="nl-NL" dirty="0" err="1">
                <a:solidFill>
                  <a:srgbClr val="FFC000"/>
                </a:solidFill>
              </a:rPr>
              <a:t>deduxisse</a:t>
            </a:r>
            <a:r>
              <a:rPr lang="nl-NL" dirty="0">
                <a:solidFill>
                  <a:srgbClr val="FFC000"/>
                </a:solidFill>
              </a:rPr>
              <a:t> :  </a:t>
            </a:r>
            <a:r>
              <a:rPr lang="nl-NL" dirty="0" err="1">
                <a:solidFill>
                  <a:srgbClr val="FFC000"/>
                </a:solidFill>
              </a:rPr>
              <a:t>NcI</a:t>
            </a:r>
            <a:endParaRPr lang="nl-NL" dirty="0">
              <a:solidFill>
                <a:srgbClr val="FFC000"/>
              </a:solidFill>
            </a:endParaRPr>
          </a:p>
        </p:txBody>
      </p:sp>
      <p:sp>
        <p:nvSpPr>
          <p:cNvPr id="14" name="Tekstvak 13">
            <a:extLst>
              <a:ext uri="{FF2B5EF4-FFF2-40B4-BE49-F238E27FC236}">
                <a16:creationId xmlns:a16="http://schemas.microsoft.com/office/drawing/2014/main" id="{DE2BF729-69A5-45B5-AAF3-7F8982A2086B}"/>
              </a:ext>
            </a:extLst>
          </p:cNvPr>
          <p:cNvSpPr txBox="1"/>
          <p:nvPr/>
        </p:nvSpPr>
        <p:spPr>
          <a:xfrm>
            <a:off x="6294268" y="1519933"/>
            <a:ext cx="3320249" cy="369332"/>
          </a:xfrm>
          <a:prstGeom prst="rect">
            <a:avLst/>
          </a:prstGeom>
          <a:noFill/>
        </p:spPr>
        <p:txBody>
          <a:bodyPr wrap="square" rtlCol="0">
            <a:spAutoFit/>
          </a:bodyPr>
          <a:lstStyle/>
          <a:p>
            <a:r>
              <a:rPr lang="nl-NL" dirty="0" err="1">
                <a:solidFill>
                  <a:srgbClr val="FFC000"/>
                </a:solidFill>
              </a:rPr>
              <a:t>Daunus</a:t>
            </a:r>
            <a:r>
              <a:rPr lang="nl-NL" dirty="0">
                <a:solidFill>
                  <a:srgbClr val="FFC000"/>
                </a:solidFill>
              </a:rPr>
              <a:t>: eerste koning van Apulië</a:t>
            </a:r>
          </a:p>
        </p:txBody>
      </p:sp>
      <p:sp>
        <p:nvSpPr>
          <p:cNvPr id="15" name="Tekstvak 14">
            <a:extLst>
              <a:ext uri="{FF2B5EF4-FFF2-40B4-BE49-F238E27FC236}">
                <a16:creationId xmlns:a16="http://schemas.microsoft.com/office/drawing/2014/main" id="{C60846F6-CA36-42E3-BDA5-D01CBEFFE075}"/>
              </a:ext>
            </a:extLst>
          </p:cNvPr>
          <p:cNvSpPr txBox="1"/>
          <p:nvPr/>
        </p:nvSpPr>
        <p:spPr>
          <a:xfrm>
            <a:off x="9869174" y="554003"/>
            <a:ext cx="2237710" cy="369332"/>
          </a:xfrm>
          <a:prstGeom prst="rect">
            <a:avLst/>
          </a:prstGeom>
          <a:noFill/>
        </p:spPr>
        <p:txBody>
          <a:bodyPr wrap="square" rtlCol="0">
            <a:spAutoFit/>
          </a:bodyPr>
          <a:lstStyle/>
          <a:p>
            <a:r>
              <a:rPr lang="nl-NL" dirty="0" err="1">
                <a:solidFill>
                  <a:srgbClr val="FFC000"/>
                </a:solidFill>
              </a:rPr>
              <a:t>Aufidus</a:t>
            </a:r>
            <a:r>
              <a:rPr lang="nl-NL" dirty="0">
                <a:solidFill>
                  <a:srgbClr val="FFC000"/>
                </a:solidFill>
              </a:rPr>
              <a:t>: rivier </a:t>
            </a:r>
            <a:r>
              <a:rPr lang="nl-NL" dirty="0" err="1">
                <a:solidFill>
                  <a:srgbClr val="FFC000"/>
                </a:solidFill>
              </a:rPr>
              <a:t>Ofanto</a:t>
            </a:r>
            <a:endParaRPr lang="nl-NL" dirty="0">
              <a:solidFill>
                <a:srgbClr val="FFC000"/>
              </a:solidFill>
            </a:endParaRPr>
          </a:p>
        </p:txBody>
      </p:sp>
      <p:sp>
        <p:nvSpPr>
          <p:cNvPr id="16" name="Tekstvak 15">
            <a:extLst>
              <a:ext uri="{FF2B5EF4-FFF2-40B4-BE49-F238E27FC236}">
                <a16:creationId xmlns:a16="http://schemas.microsoft.com/office/drawing/2014/main" id="{0345DDFA-EF8B-4624-9E30-55732436F77B}"/>
              </a:ext>
            </a:extLst>
          </p:cNvPr>
          <p:cNvSpPr txBox="1"/>
          <p:nvPr/>
        </p:nvSpPr>
        <p:spPr>
          <a:xfrm>
            <a:off x="6160758" y="2073349"/>
            <a:ext cx="6031242" cy="646331"/>
          </a:xfrm>
          <a:prstGeom prst="rect">
            <a:avLst/>
          </a:prstGeom>
          <a:noFill/>
        </p:spPr>
        <p:txBody>
          <a:bodyPr wrap="square" rtlCol="0">
            <a:spAutoFit/>
          </a:bodyPr>
          <a:lstStyle/>
          <a:p>
            <a:r>
              <a:rPr lang="nl-NL" dirty="0">
                <a:solidFill>
                  <a:srgbClr val="FFC000"/>
                </a:solidFill>
              </a:rPr>
              <a:t>H. omschrijft zijn geboortestreek/- plaats: dichterlijke conventie</a:t>
            </a:r>
          </a:p>
        </p:txBody>
      </p:sp>
      <p:sp>
        <p:nvSpPr>
          <p:cNvPr id="17" name="Tekstvak 16">
            <a:extLst>
              <a:ext uri="{FF2B5EF4-FFF2-40B4-BE49-F238E27FC236}">
                <a16:creationId xmlns:a16="http://schemas.microsoft.com/office/drawing/2014/main" id="{906531B3-6CD4-4CAA-9DDF-9D32C64E8E80}"/>
              </a:ext>
            </a:extLst>
          </p:cNvPr>
          <p:cNvSpPr txBox="1"/>
          <p:nvPr/>
        </p:nvSpPr>
        <p:spPr>
          <a:xfrm>
            <a:off x="5832629" y="3624851"/>
            <a:ext cx="6177138" cy="1200329"/>
          </a:xfrm>
          <a:prstGeom prst="rect">
            <a:avLst/>
          </a:prstGeom>
          <a:noFill/>
        </p:spPr>
        <p:txBody>
          <a:bodyPr wrap="square" rtlCol="0">
            <a:spAutoFit/>
          </a:bodyPr>
          <a:lstStyle/>
          <a:p>
            <a:r>
              <a:rPr lang="nl-NL" dirty="0" err="1">
                <a:solidFill>
                  <a:srgbClr val="FFC000"/>
                </a:solidFill>
              </a:rPr>
              <a:t>deducere</a:t>
            </a:r>
            <a:r>
              <a:rPr lang="nl-NL" dirty="0">
                <a:solidFill>
                  <a:srgbClr val="FFC000"/>
                </a:solidFill>
              </a:rPr>
              <a:t>: 1) zijn volk als eerste (</a:t>
            </a:r>
            <a:r>
              <a:rPr lang="nl-NL" dirty="0" err="1">
                <a:solidFill>
                  <a:srgbClr val="FFC000"/>
                </a:solidFill>
              </a:rPr>
              <a:t>princeps</a:t>
            </a:r>
            <a:r>
              <a:rPr lang="nl-NL" dirty="0">
                <a:solidFill>
                  <a:srgbClr val="FFC000"/>
                </a:solidFill>
              </a:rPr>
              <a:t>) een woonplaats geven; 2) het proces van dichten (met name vernieuwend bezig zijn), gebaseerd op de metafoor van het spinnen: een draad afleiden van een rol </a:t>
            </a:r>
            <a:r>
              <a:rPr lang="nl-NL" dirty="0" err="1">
                <a:solidFill>
                  <a:srgbClr val="FFC000"/>
                </a:solidFill>
              </a:rPr>
              <a:t>woldraad</a:t>
            </a:r>
            <a:r>
              <a:rPr lang="nl-NL" dirty="0">
                <a:solidFill>
                  <a:srgbClr val="FFC000"/>
                </a:solidFill>
              </a:rPr>
              <a:t>.</a:t>
            </a:r>
          </a:p>
        </p:txBody>
      </p:sp>
      <p:sp>
        <p:nvSpPr>
          <p:cNvPr id="18" name="Tekstvak 17">
            <a:extLst>
              <a:ext uri="{FF2B5EF4-FFF2-40B4-BE49-F238E27FC236}">
                <a16:creationId xmlns:a16="http://schemas.microsoft.com/office/drawing/2014/main" id="{31AF8FC4-F7D7-43AD-8926-A1486909BC6D}"/>
              </a:ext>
            </a:extLst>
          </p:cNvPr>
          <p:cNvSpPr txBox="1"/>
          <p:nvPr/>
        </p:nvSpPr>
        <p:spPr>
          <a:xfrm>
            <a:off x="5881188" y="5592086"/>
            <a:ext cx="6177138" cy="923330"/>
          </a:xfrm>
          <a:prstGeom prst="rect">
            <a:avLst/>
          </a:prstGeom>
          <a:noFill/>
        </p:spPr>
        <p:txBody>
          <a:bodyPr wrap="square" rtlCol="0">
            <a:spAutoFit/>
          </a:bodyPr>
          <a:lstStyle/>
          <a:p>
            <a:r>
              <a:rPr lang="nl-NL" dirty="0" err="1">
                <a:solidFill>
                  <a:srgbClr val="FFC000"/>
                </a:solidFill>
              </a:rPr>
              <a:t>Aeolium</a:t>
            </a:r>
            <a:r>
              <a:rPr lang="nl-NL" dirty="0">
                <a:solidFill>
                  <a:srgbClr val="FFC000"/>
                </a:solidFill>
              </a:rPr>
              <a:t> </a:t>
            </a:r>
            <a:r>
              <a:rPr lang="nl-NL" dirty="0" err="1">
                <a:solidFill>
                  <a:srgbClr val="FFC000"/>
                </a:solidFill>
              </a:rPr>
              <a:t>carmen</a:t>
            </a:r>
            <a:r>
              <a:rPr lang="nl-NL" dirty="0">
                <a:solidFill>
                  <a:srgbClr val="FFC000"/>
                </a:solidFill>
              </a:rPr>
              <a:t>: (vernieuwende) gedichten van Sappho en </a:t>
            </a:r>
            <a:r>
              <a:rPr lang="nl-NL" dirty="0" err="1">
                <a:solidFill>
                  <a:srgbClr val="FFC000"/>
                </a:solidFill>
              </a:rPr>
              <a:t>Alcaeus</a:t>
            </a:r>
            <a:r>
              <a:rPr lang="nl-NL" dirty="0">
                <a:solidFill>
                  <a:srgbClr val="FFC000"/>
                </a:solidFill>
              </a:rPr>
              <a:t> (Eolisch dialect) introduceren in/omzetten naar Romeinse gedichten. Niet jatten, maar lenen en ombouwen.</a:t>
            </a:r>
          </a:p>
        </p:txBody>
      </p:sp>
      <p:sp>
        <p:nvSpPr>
          <p:cNvPr id="19" name="Tekstvak 18">
            <a:extLst>
              <a:ext uri="{FF2B5EF4-FFF2-40B4-BE49-F238E27FC236}">
                <a16:creationId xmlns:a16="http://schemas.microsoft.com/office/drawing/2014/main" id="{779164B4-C265-4585-9926-F663C658EA1C}"/>
              </a:ext>
            </a:extLst>
          </p:cNvPr>
          <p:cNvSpPr txBox="1"/>
          <p:nvPr/>
        </p:nvSpPr>
        <p:spPr>
          <a:xfrm>
            <a:off x="3701983" y="2017989"/>
            <a:ext cx="559303" cy="369332"/>
          </a:xfrm>
          <a:prstGeom prst="rect">
            <a:avLst/>
          </a:prstGeom>
          <a:noFill/>
        </p:spPr>
        <p:txBody>
          <a:bodyPr wrap="square" rtlCol="0">
            <a:spAutoFit/>
          </a:bodyPr>
          <a:lstStyle/>
          <a:p>
            <a:r>
              <a:rPr lang="nl-NL" dirty="0">
                <a:solidFill>
                  <a:srgbClr val="FFC000"/>
                </a:solidFill>
              </a:rPr>
              <a:t>ego</a:t>
            </a:r>
          </a:p>
        </p:txBody>
      </p:sp>
    </p:spTree>
    <p:extLst>
      <p:ext uri="{BB962C8B-B14F-4D97-AF65-F5344CB8AC3E}">
        <p14:creationId xmlns:p14="http://schemas.microsoft.com/office/powerpoint/2010/main" val="3920211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(10-16)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57560"/>
            <a:ext cx="11757671" cy="5898218"/>
          </a:xfrm>
          <a:prstGeom prst="rect">
            <a:avLst/>
          </a:prstGeom>
          <a:noFill/>
        </p:spPr>
        <p:txBody>
          <a:bodyPr wrap="square">
            <a:spAutoFit/>
          </a:bodyPr>
          <a:lstStyle/>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(Ego  </a:t>
            </a:r>
            <a:r>
              <a:rPr lang="en-US" sz="2400" dirty="0">
                <a:solidFill>
                  <a:schemeClr val="accent4">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rPr>
              <a:t>nom sg</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u="dbl" dirty="0" err="1">
                <a:solidFill>
                  <a:schemeClr val="accent4">
                    <a:lumMod val="20000"/>
                    <a:lumOff val="80000"/>
                  </a:schemeClr>
                </a:solidFill>
                <a:effectLst/>
                <a:uFill>
                  <a:solidFill>
                    <a:srgbClr val="FFC000"/>
                  </a:solidFill>
                </a:uFill>
                <a:latin typeface="Calibri" panose="020F0502020204030204" pitchFamily="34" charset="0"/>
                <a:ea typeface="Times New Roman" panose="02020603050405020304" pitchFamily="18" charset="0"/>
                <a:cs typeface="Times New Roman" panose="02020603050405020304" pitchFamily="18" charset="0"/>
              </a:rPr>
              <a:t>dicar</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304800" marR="304800" algn="l">
              <a:lnSpc>
                <a:spcPct val="200000"/>
              </a:lnSpc>
            </a:pPr>
            <a:r>
              <a:rPr lang="en-US" sz="2400"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qua </a:t>
            </a:r>
            <a:r>
              <a:rPr lang="en-US" sz="2400" i="1"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violens</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u="sng"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obstrepit</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Aufidus</a:t>
            </a:r>
            <a:endPar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et qua pauper </a:t>
            </a:r>
            <a:r>
              <a:rPr lang="en-US" sz="2400" i="1"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aquae</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Daunus</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agrestium</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u="sng"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regnavit</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populorum</a:t>
            </a:r>
            <a:r>
              <a:rPr lang="en-US" sz="2400" i="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ex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humili</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potens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princeps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Aeolium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carmen ad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Italos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deduxisse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modos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304800" marR="304800" algn="l">
              <a:lnSpc>
                <a:spcPct val="200000"/>
              </a:lnSpc>
            </a:pPr>
            <a:r>
              <a:rPr lang="en-US" sz="2400" b="1" u="dbl"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Sume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superbiam</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quaesitam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meritis</a:t>
            </a:r>
            <a:endPar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0" marR="304800" algn="l">
              <a:lnSpc>
                <a:spcPct val="200000"/>
              </a:lnSpc>
            </a:pP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et mihi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Delphica</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lauro</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u="dbl"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cinge</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volens</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Melpomene, </a:t>
            </a:r>
            <a:r>
              <a:rPr lang="en-US" sz="24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comam</a:t>
            </a:r>
            <a:r>
              <a:rPr lang="en-US" sz="24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47</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990475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(10-16)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57560"/>
            <a:ext cx="11757671" cy="6086282"/>
          </a:xfrm>
          <a:prstGeom prst="rect">
            <a:avLst/>
          </a:prstGeom>
          <a:noFill/>
        </p:spPr>
        <p:txBody>
          <a:bodyPr wrap="square">
            <a:spAutoFit/>
          </a:bodyPr>
          <a:lstStyle/>
          <a:p>
            <a:pPr>
              <a:spcBef>
                <a:spcPts val="300"/>
              </a:spcBef>
            </a:pPr>
            <a:r>
              <a:rPr lang="nl-NL" sz="2200" dirty="0">
                <a:solidFill>
                  <a:schemeClr val="accent4">
                    <a:lumMod val="60000"/>
                    <a:lumOff val="40000"/>
                  </a:schemeClr>
                </a:solidFill>
              </a:rPr>
              <a:t>1.	</a:t>
            </a:r>
            <a:r>
              <a:rPr lang="nl-NL" sz="2200" dirty="0" err="1">
                <a:solidFill>
                  <a:schemeClr val="accent4">
                    <a:lumMod val="60000"/>
                    <a:lumOff val="40000"/>
                  </a:schemeClr>
                </a:solidFill>
              </a:rPr>
              <a:t>dicis</a:t>
            </a:r>
            <a:r>
              <a:rPr lang="nl-NL" sz="2200" dirty="0">
                <a:solidFill>
                  <a:schemeClr val="accent4">
                    <a:lumMod val="60000"/>
                    <a:lumOff val="40000"/>
                  </a:schemeClr>
                </a:solidFill>
              </a:rPr>
              <a:t> </a:t>
            </a:r>
            <a:r>
              <a:rPr lang="nl-NL" sz="2200" dirty="0" err="1">
                <a:solidFill>
                  <a:schemeClr val="accent4">
                    <a:lumMod val="60000"/>
                    <a:lumOff val="40000"/>
                  </a:schemeClr>
                </a:solidFill>
              </a:rPr>
              <a:t>istum</a:t>
            </a:r>
            <a:r>
              <a:rPr lang="nl-NL" sz="2200" dirty="0">
                <a:solidFill>
                  <a:schemeClr val="accent4">
                    <a:lumMod val="60000"/>
                    <a:lumOff val="40000"/>
                  </a:schemeClr>
                </a:solidFill>
              </a:rPr>
              <a:t> </a:t>
            </a:r>
            <a:r>
              <a:rPr lang="nl-NL" sz="2200" dirty="0" err="1">
                <a:solidFill>
                  <a:schemeClr val="accent4">
                    <a:lumMod val="60000"/>
                    <a:lumOff val="40000"/>
                  </a:schemeClr>
                </a:solidFill>
              </a:rPr>
              <a:t>virum</a:t>
            </a:r>
            <a:r>
              <a:rPr lang="nl-NL" sz="2200" dirty="0">
                <a:solidFill>
                  <a:schemeClr val="accent4">
                    <a:lumMod val="60000"/>
                    <a:lumOff val="40000"/>
                  </a:schemeClr>
                </a:solidFill>
              </a:rPr>
              <a:t> </a:t>
            </a:r>
            <a:r>
              <a:rPr lang="nl-NL" sz="2200" dirty="0" err="1">
                <a:solidFill>
                  <a:schemeClr val="accent4">
                    <a:lumMod val="60000"/>
                    <a:lumOff val="40000"/>
                  </a:schemeClr>
                </a:solidFill>
              </a:rPr>
              <a:t>fabulam</a:t>
            </a:r>
            <a:r>
              <a:rPr lang="nl-NL" sz="2200" dirty="0">
                <a:solidFill>
                  <a:schemeClr val="accent4">
                    <a:lumMod val="60000"/>
                    <a:lumOff val="40000"/>
                  </a:schemeClr>
                </a:solidFill>
              </a:rPr>
              <a:t> </a:t>
            </a:r>
            <a:r>
              <a:rPr lang="nl-NL" sz="2200" dirty="0" err="1">
                <a:solidFill>
                  <a:schemeClr val="accent4">
                    <a:lumMod val="60000"/>
                    <a:lumOff val="40000"/>
                  </a:schemeClr>
                </a:solidFill>
              </a:rPr>
              <a:t>narrare</a:t>
            </a:r>
            <a:r>
              <a:rPr lang="nl-NL" sz="2200" dirty="0">
                <a:solidFill>
                  <a:schemeClr val="accent4">
                    <a:lumMod val="60000"/>
                    <a:lumOff val="40000"/>
                  </a:schemeClr>
                </a:solidFill>
              </a:rPr>
              <a:t> (</a:t>
            </a:r>
            <a:r>
              <a:rPr lang="nl-NL" sz="2200" dirty="0" err="1">
                <a:solidFill>
                  <a:schemeClr val="accent4">
                    <a:lumMod val="60000"/>
                    <a:lumOff val="40000"/>
                  </a:schemeClr>
                </a:solidFill>
              </a:rPr>
              <a:t>iste</a:t>
            </a:r>
            <a:r>
              <a:rPr lang="nl-NL" sz="2200" dirty="0">
                <a:solidFill>
                  <a:schemeClr val="accent4">
                    <a:lumMod val="60000"/>
                    <a:lumOff val="40000"/>
                  </a:schemeClr>
                </a:solidFill>
              </a:rPr>
              <a:t>=die, </a:t>
            </a:r>
            <a:r>
              <a:rPr lang="nl-NL" sz="2200" dirty="0" err="1">
                <a:solidFill>
                  <a:schemeClr val="accent4">
                    <a:lumMod val="60000"/>
                    <a:lumOff val="40000"/>
                  </a:schemeClr>
                </a:solidFill>
              </a:rPr>
              <a:t>vir</a:t>
            </a:r>
            <a:r>
              <a:rPr lang="nl-NL" sz="2200" dirty="0">
                <a:solidFill>
                  <a:schemeClr val="accent4">
                    <a:lumMod val="60000"/>
                    <a:lumOff val="40000"/>
                  </a:schemeClr>
                </a:solidFill>
              </a:rPr>
              <a:t>=man, </a:t>
            </a:r>
            <a:r>
              <a:rPr lang="nl-NL" sz="2200" dirty="0" err="1">
                <a:solidFill>
                  <a:schemeClr val="accent4">
                    <a:lumMod val="60000"/>
                    <a:lumOff val="40000"/>
                  </a:schemeClr>
                </a:solidFill>
              </a:rPr>
              <a:t>fabula</a:t>
            </a:r>
            <a:r>
              <a:rPr lang="nl-NL" sz="2200" dirty="0">
                <a:solidFill>
                  <a:schemeClr val="accent4">
                    <a:lumMod val="60000"/>
                    <a:lumOff val="40000"/>
                  </a:schemeClr>
                </a:solidFill>
              </a:rPr>
              <a:t>=verhaal, </a:t>
            </a:r>
            <a:r>
              <a:rPr lang="nl-NL" sz="2200" dirty="0" err="1">
                <a:solidFill>
                  <a:schemeClr val="accent4">
                    <a:lumMod val="60000"/>
                    <a:lumOff val="40000"/>
                  </a:schemeClr>
                </a:solidFill>
              </a:rPr>
              <a:t>narrare</a:t>
            </a:r>
            <a:r>
              <a:rPr lang="nl-NL" sz="2200" dirty="0">
                <a:solidFill>
                  <a:schemeClr val="accent4">
                    <a:lumMod val="60000"/>
                    <a:lumOff val="40000"/>
                  </a:schemeClr>
                </a:solidFill>
              </a:rPr>
              <a:t>=vertellen)</a:t>
            </a:r>
          </a:p>
          <a:p>
            <a:pPr>
              <a:spcBef>
                <a:spcPts val="300"/>
              </a:spcBef>
            </a:pPr>
            <a:r>
              <a:rPr lang="en-GB" sz="2200" dirty="0">
                <a:solidFill>
                  <a:schemeClr val="accent4">
                    <a:lumMod val="60000"/>
                    <a:lumOff val="40000"/>
                  </a:schemeClr>
                </a:solidFill>
              </a:rPr>
              <a:t>2.	</a:t>
            </a:r>
            <a:r>
              <a:rPr lang="en-GB" sz="2200" dirty="0" err="1">
                <a:solidFill>
                  <a:schemeClr val="accent4">
                    <a:lumMod val="60000"/>
                    <a:lumOff val="40000"/>
                  </a:schemeClr>
                </a:solidFill>
              </a:rPr>
              <a:t>dixisti</a:t>
            </a:r>
            <a:r>
              <a:rPr lang="en-GB" sz="2200" dirty="0">
                <a:solidFill>
                  <a:schemeClr val="accent4">
                    <a:lumMod val="60000"/>
                    <a:lumOff val="40000"/>
                  </a:schemeClr>
                </a:solidFill>
              </a:rPr>
              <a:t> </a:t>
            </a:r>
            <a:r>
              <a:rPr lang="en-GB" sz="2200" dirty="0" err="1">
                <a:solidFill>
                  <a:schemeClr val="accent4">
                    <a:lumMod val="60000"/>
                    <a:lumOff val="40000"/>
                  </a:schemeClr>
                </a:solidFill>
              </a:rPr>
              <a:t>istum</a:t>
            </a:r>
            <a:r>
              <a:rPr lang="en-GB" sz="2200" dirty="0">
                <a:solidFill>
                  <a:schemeClr val="accent4">
                    <a:lumMod val="60000"/>
                    <a:lumOff val="40000"/>
                  </a:schemeClr>
                </a:solidFill>
              </a:rPr>
              <a:t> </a:t>
            </a:r>
            <a:r>
              <a:rPr lang="en-GB" sz="2200" dirty="0" err="1">
                <a:solidFill>
                  <a:schemeClr val="accent4">
                    <a:lumMod val="60000"/>
                    <a:lumOff val="40000"/>
                  </a:schemeClr>
                </a:solidFill>
              </a:rPr>
              <a:t>virum</a:t>
            </a:r>
            <a:r>
              <a:rPr lang="en-GB" sz="2200" dirty="0">
                <a:solidFill>
                  <a:schemeClr val="accent4">
                    <a:lumMod val="60000"/>
                    <a:lumOff val="40000"/>
                  </a:schemeClr>
                </a:solidFill>
              </a:rPr>
              <a:t> </a:t>
            </a:r>
            <a:r>
              <a:rPr lang="en-GB" sz="2200" dirty="0" err="1">
                <a:solidFill>
                  <a:schemeClr val="accent4">
                    <a:lumMod val="60000"/>
                    <a:lumOff val="40000"/>
                  </a:schemeClr>
                </a:solidFill>
              </a:rPr>
              <a:t>fabulam</a:t>
            </a:r>
            <a:r>
              <a:rPr lang="en-GB" sz="2200" dirty="0">
                <a:solidFill>
                  <a:schemeClr val="accent4">
                    <a:lumMod val="60000"/>
                    <a:lumOff val="40000"/>
                  </a:schemeClr>
                </a:solidFill>
              </a:rPr>
              <a:t> </a:t>
            </a:r>
            <a:r>
              <a:rPr lang="en-GB" sz="2200" dirty="0" err="1">
                <a:solidFill>
                  <a:schemeClr val="accent4">
                    <a:lumMod val="60000"/>
                    <a:lumOff val="40000"/>
                  </a:schemeClr>
                </a:solidFill>
              </a:rPr>
              <a:t>narrare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3.	</a:t>
            </a:r>
            <a:r>
              <a:rPr lang="en-GB" sz="2200" dirty="0" err="1">
                <a:solidFill>
                  <a:schemeClr val="accent4">
                    <a:lumMod val="60000"/>
                    <a:lumOff val="40000"/>
                  </a:schemeClr>
                </a:solidFill>
              </a:rPr>
              <a:t>dicimus</a:t>
            </a:r>
            <a:r>
              <a:rPr lang="en-GB" sz="2200" dirty="0">
                <a:solidFill>
                  <a:schemeClr val="accent4">
                    <a:lumMod val="60000"/>
                    <a:lumOff val="40000"/>
                  </a:schemeClr>
                </a:solidFill>
              </a:rPr>
              <a:t> </a:t>
            </a:r>
            <a:r>
              <a:rPr lang="en-GB" sz="2200" dirty="0" err="1">
                <a:solidFill>
                  <a:schemeClr val="accent4">
                    <a:lumMod val="60000"/>
                    <a:lumOff val="40000"/>
                  </a:schemeClr>
                </a:solidFill>
              </a:rPr>
              <a:t>istos</a:t>
            </a:r>
            <a:r>
              <a:rPr lang="en-GB" sz="2200" dirty="0">
                <a:solidFill>
                  <a:schemeClr val="accent4">
                    <a:lumMod val="60000"/>
                    <a:lumOff val="40000"/>
                  </a:schemeClr>
                </a:solidFill>
              </a:rPr>
              <a:t> </a:t>
            </a:r>
            <a:r>
              <a:rPr lang="en-GB" sz="2200" dirty="0" err="1">
                <a:solidFill>
                  <a:schemeClr val="accent4">
                    <a:lumMod val="60000"/>
                    <a:lumOff val="40000"/>
                  </a:schemeClr>
                </a:solidFill>
              </a:rPr>
              <a:t>viros</a:t>
            </a:r>
            <a:r>
              <a:rPr lang="en-GB" sz="2200" dirty="0">
                <a:solidFill>
                  <a:schemeClr val="accent4">
                    <a:lumMod val="60000"/>
                    <a:lumOff val="40000"/>
                  </a:schemeClr>
                </a:solidFill>
              </a:rPr>
              <a:t> </a:t>
            </a:r>
            <a:r>
              <a:rPr lang="en-GB" sz="2200" dirty="0" err="1">
                <a:solidFill>
                  <a:schemeClr val="accent4">
                    <a:lumMod val="60000"/>
                    <a:lumOff val="40000"/>
                  </a:schemeClr>
                </a:solidFill>
              </a:rPr>
              <a:t>fabulam</a:t>
            </a:r>
            <a:r>
              <a:rPr lang="en-GB" sz="2200" dirty="0">
                <a:solidFill>
                  <a:schemeClr val="accent4">
                    <a:lumMod val="60000"/>
                    <a:lumOff val="40000"/>
                  </a:schemeClr>
                </a:solidFill>
              </a:rPr>
              <a:t> </a:t>
            </a:r>
            <a:r>
              <a:rPr lang="en-GB" sz="2200" dirty="0" err="1">
                <a:solidFill>
                  <a:schemeClr val="accent4">
                    <a:lumMod val="60000"/>
                    <a:lumOff val="40000"/>
                  </a:schemeClr>
                </a:solidFill>
              </a:rPr>
              <a:t>narravisse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4.	</a:t>
            </a:r>
            <a:r>
              <a:rPr lang="en-GB" sz="2200" dirty="0" err="1">
                <a:solidFill>
                  <a:schemeClr val="accent4">
                    <a:lumMod val="60000"/>
                    <a:lumOff val="40000"/>
                  </a:schemeClr>
                </a:solidFill>
              </a:rPr>
              <a:t>dixistis</a:t>
            </a:r>
            <a:r>
              <a:rPr lang="en-GB" sz="2200" dirty="0">
                <a:solidFill>
                  <a:schemeClr val="accent4">
                    <a:lumMod val="60000"/>
                    <a:lumOff val="40000"/>
                  </a:schemeClr>
                </a:solidFill>
              </a:rPr>
              <a:t> </a:t>
            </a:r>
            <a:r>
              <a:rPr lang="en-GB" sz="2200" dirty="0" err="1">
                <a:solidFill>
                  <a:schemeClr val="accent4">
                    <a:lumMod val="60000"/>
                    <a:lumOff val="40000"/>
                  </a:schemeClr>
                </a:solidFill>
              </a:rPr>
              <a:t>istos</a:t>
            </a:r>
            <a:r>
              <a:rPr lang="en-GB" sz="2200" dirty="0">
                <a:solidFill>
                  <a:schemeClr val="accent4">
                    <a:lumMod val="60000"/>
                    <a:lumOff val="40000"/>
                  </a:schemeClr>
                </a:solidFill>
              </a:rPr>
              <a:t> </a:t>
            </a:r>
            <a:r>
              <a:rPr lang="en-GB" sz="2200" dirty="0" err="1">
                <a:solidFill>
                  <a:schemeClr val="accent4">
                    <a:lumMod val="60000"/>
                    <a:lumOff val="40000"/>
                  </a:schemeClr>
                </a:solidFill>
              </a:rPr>
              <a:t>viros</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pulchras</a:t>
            </a:r>
            <a:r>
              <a:rPr lang="en-GB" sz="2200" dirty="0">
                <a:solidFill>
                  <a:schemeClr val="accent4">
                    <a:lumMod val="60000"/>
                    <a:lumOff val="40000"/>
                  </a:schemeClr>
                </a:solidFill>
              </a:rPr>
              <a:t> </a:t>
            </a:r>
            <a:r>
              <a:rPr lang="en-GB" sz="2200" dirty="0" err="1">
                <a:solidFill>
                  <a:schemeClr val="accent4">
                    <a:lumMod val="60000"/>
                    <a:lumOff val="40000"/>
                  </a:schemeClr>
                </a:solidFill>
              </a:rPr>
              <a:t>narravisse</a:t>
            </a:r>
            <a:r>
              <a:rPr lang="en-GB" sz="2200" dirty="0">
                <a:solidFill>
                  <a:schemeClr val="accent4">
                    <a:lumMod val="60000"/>
                    <a:lumOff val="40000"/>
                  </a:schemeClr>
                </a:solidFill>
              </a:rPr>
              <a:t> (</a:t>
            </a:r>
            <a:r>
              <a:rPr lang="en-GB" sz="2200" dirty="0" err="1">
                <a:solidFill>
                  <a:schemeClr val="accent4">
                    <a:lumMod val="60000"/>
                    <a:lumOff val="40000"/>
                  </a:schemeClr>
                </a:solidFill>
              </a:rPr>
              <a:t>pulcher</a:t>
            </a:r>
            <a:r>
              <a:rPr lang="en-GB" sz="2200" dirty="0">
                <a:solidFill>
                  <a:schemeClr val="accent4">
                    <a:lumMod val="60000"/>
                    <a:lumOff val="40000"/>
                  </a:schemeClr>
                </a:solidFill>
              </a:rPr>
              <a:t>=</a:t>
            </a:r>
            <a:r>
              <a:rPr lang="en-GB" sz="2200" dirty="0" err="1">
                <a:solidFill>
                  <a:schemeClr val="accent4">
                    <a:lumMod val="60000"/>
                    <a:lumOff val="40000"/>
                  </a:schemeClr>
                </a:solidFill>
              </a:rPr>
              <a:t>mooi</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5.	</a:t>
            </a:r>
            <a:r>
              <a:rPr lang="en-GB" sz="2200" dirty="0" err="1">
                <a:solidFill>
                  <a:schemeClr val="accent4">
                    <a:lumMod val="60000"/>
                    <a:lumOff val="40000"/>
                  </a:schemeClr>
                </a:solidFill>
              </a:rPr>
              <a:t>dixerunt</a:t>
            </a:r>
            <a:r>
              <a:rPr lang="en-GB" sz="2200" dirty="0">
                <a:solidFill>
                  <a:schemeClr val="accent4">
                    <a:lumMod val="60000"/>
                    <a:lumOff val="40000"/>
                  </a:schemeClr>
                </a:solidFill>
              </a:rPr>
              <a:t> </a:t>
            </a:r>
            <a:r>
              <a:rPr lang="en-GB" sz="2200" dirty="0" err="1">
                <a:solidFill>
                  <a:schemeClr val="accent4">
                    <a:lumMod val="60000"/>
                    <a:lumOff val="40000"/>
                  </a:schemeClr>
                </a:solidFill>
              </a:rPr>
              <a:t>istum</a:t>
            </a:r>
            <a:r>
              <a:rPr lang="en-GB" sz="2200" dirty="0">
                <a:solidFill>
                  <a:schemeClr val="accent4">
                    <a:lumMod val="60000"/>
                    <a:lumOff val="40000"/>
                  </a:schemeClr>
                </a:solidFill>
              </a:rPr>
              <a:t> </a:t>
            </a:r>
            <a:r>
              <a:rPr lang="en-GB" sz="2200" dirty="0" err="1">
                <a:solidFill>
                  <a:schemeClr val="accent4">
                    <a:lumMod val="60000"/>
                    <a:lumOff val="40000"/>
                  </a:schemeClr>
                </a:solidFill>
              </a:rPr>
              <a:t>virum</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pulchras</a:t>
            </a:r>
            <a:r>
              <a:rPr lang="en-GB" sz="2200" dirty="0">
                <a:solidFill>
                  <a:schemeClr val="accent4">
                    <a:lumMod val="60000"/>
                    <a:lumOff val="40000"/>
                  </a:schemeClr>
                </a:solidFill>
              </a:rPr>
              <a:t> </a:t>
            </a:r>
            <a:r>
              <a:rPr lang="en-GB" sz="2200" dirty="0" err="1">
                <a:solidFill>
                  <a:schemeClr val="accent4">
                    <a:lumMod val="60000"/>
                    <a:lumOff val="40000"/>
                  </a:schemeClr>
                </a:solidFill>
              </a:rPr>
              <a:t>narravisse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6.	</a:t>
            </a:r>
            <a:r>
              <a:rPr lang="en-GB" sz="2200" dirty="0" err="1">
                <a:solidFill>
                  <a:schemeClr val="accent4">
                    <a:lumMod val="60000"/>
                    <a:lumOff val="40000"/>
                  </a:schemeClr>
                </a:solidFill>
              </a:rPr>
              <a:t>dicunt</a:t>
            </a:r>
            <a:r>
              <a:rPr lang="en-GB" sz="2200" dirty="0">
                <a:solidFill>
                  <a:schemeClr val="accent4">
                    <a:lumMod val="60000"/>
                    <a:lumOff val="40000"/>
                  </a:schemeClr>
                </a:solidFill>
              </a:rPr>
              <a:t> </a:t>
            </a:r>
            <a:r>
              <a:rPr lang="en-GB" sz="2200" dirty="0" err="1">
                <a:solidFill>
                  <a:schemeClr val="accent4">
                    <a:lumMod val="60000"/>
                    <a:lumOff val="40000"/>
                  </a:schemeClr>
                </a:solidFill>
              </a:rPr>
              <a:t>istum</a:t>
            </a:r>
            <a:r>
              <a:rPr lang="en-GB" sz="2200" dirty="0">
                <a:solidFill>
                  <a:schemeClr val="accent4">
                    <a:lumMod val="60000"/>
                    <a:lumOff val="40000"/>
                  </a:schemeClr>
                </a:solidFill>
              </a:rPr>
              <a:t> </a:t>
            </a:r>
            <a:r>
              <a:rPr lang="en-GB" sz="2200" dirty="0" err="1">
                <a:solidFill>
                  <a:schemeClr val="accent4">
                    <a:lumMod val="60000"/>
                    <a:lumOff val="40000"/>
                  </a:schemeClr>
                </a:solidFill>
              </a:rPr>
              <a:t>virum</a:t>
            </a:r>
            <a:r>
              <a:rPr lang="en-GB" sz="2200" dirty="0">
                <a:solidFill>
                  <a:schemeClr val="accent4">
                    <a:lumMod val="60000"/>
                    <a:lumOff val="40000"/>
                  </a:schemeClr>
                </a:solidFill>
              </a:rPr>
              <a:t> </a:t>
            </a:r>
            <a:r>
              <a:rPr lang="en-GB" sz="2200" dirty="0" err="1">
                <a:solidFill>
                  <a:schemeClr val="accent4">
                    <a:lumMod val="60000"/>
                    <a:lumOff val="40000"/>
                  </a:schemeClr>
                </a:solidFill>
              </a:rPr>
              <a:t>fabulam</a:t>
            </a:r>
            <a:r>
              <a:rPr lang="en-GB" sz="2200" dirty="0">
                <a:solidFill>
                  <a:schemeClr val="accent4">
                    <a:lumMod val="60000"/>
                    <a:lumOff val="40000"/>
                  </a:schemeClr>
                </a:solidFill>
              </a:rPr>
              <a:t> </a:t>
            </a:r>
            <a:r>
              <a:rPr lang="en-GB" sz="2200" dirty="0" err="1">
                <a:solidFill>
                  <a:schemeClr val="accent4">
                    <a:lumMod val="60000"/>
                    <a:lumOff val="40000"/>
                  </a:schemeClr>
                </a:solidFill>
              </a:rPr>
              <a:t>pulchram</a:t>
            </a:r>
            <a:r>
              <a:rPr lang="en-GB" sz="2200" dirty="0">
                <a:solidFill>
                  <a:schemeClr val="accent4">
                    <a:lumMod val="60000"/>
                    <a:lumOff val="40000"/>
                  </a:schemeClr>
                </a:solidFill>
              </a:rPr>
              <a:t> </a:t>
            </a:r>
            <a:r>
              <a:rPr lang="en-GB" sz="2200" dirty="0" err="1">
                <a:solidFill>
                  <a:schemeClr val="accent4">
                    <a:lumMod val="60000"/>
                    <a:lumOff val="40000"/>
                  </a:schemeClr>
                </a:solidFill>
              </a:rPr>
              <a:t>narraturum</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7.	</a:t>
            </a:r>
            <a:r>
              <a:rPr lang="en-GB" sz="2200" dirty="0" err="1">
                <a:solidFill>
                  <a:schemeClr val="accent4">
                    <a:lumMod val="60000"/>
                    <a:lumOff val="40000"/>
                  </a:schemeClr>
                </a:solidFill>
              </a:rPr>
              <a:t>dixit</a:t>
            </a:r>
            <a:r>
              <a:rPr lang="en-GB" sz="2200" dirty="0">
                <a:solidFill>
                  <a:schemeClr val="accent4">
                    <a:lumMod val="60000"/>
                    <a:lumOff val="40000"/>
                  </a:schemeClr>
                </a:solidFill>
              </a:rPr>
              <a:t> </a:t>
            </a:r>
            <a:r>
              <a:rPr lang="en-GB" sz="2200" dirty="0" err="1">
                <a:solidFill>
                  <a:schemeClr val="accent4">
                    <a:lumMod val="60000"/>
                    <a:lumOff val="40000"/>
                  </a:schemeClr>
                </a:solidFill>
              </a:rPr>
              <a:t>istos</a:t>
            </a:r>
            <a:r>
              <a:rPr lang="en-GB" sz="2200" dirty="0">
                <a:solidFill>
                  <a:schemeClr val="accent4">
                    <a:lumMod val="60000"/>
                    <a:lumOff val="40000"/>
                  </a:schemeClr>
                </a:solidFill>
              </a:rPr>
              <a:t> </a:t>
            </a:r>
            <a:r>
              <a:rPr lang="en-GB" sz="2200" dirty="0" err="1">
                <a:solidFill>
                  <a:schemeClr val="accent4">
                    <a:lumMod val="60000"/>
                    <a:lumOff val="40000"/>
                  </a:schemeClr>
                </a:solidFill>
              </a:rPr>
              <a:t>viros</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longas</a:t>
            </a:r>
            <a:r>
              <a:rPr lang="en-GB" sz="2200" dirty="0">
                <a:solidFill>
                  <a:schemeClr val="accent4">
                    <a:lumMod val="60000"/>
                    <a:lumOff val="40000"/>
                  </a:schemeClr>
                </a:solidFill>
              </a:rPr>
              <a:t> </a:t>
            </a:r>
            <a:r>
              <a:rPr lang="en-GB" sz="2200" dirty="0" err="1">
                <a:solidFill>
                  <a:schemeClr val="accent4">
                    <a:lumMod val="60000"/>
                    <a:lumOff val="40000"/>
                  </a:schemeClr>
                </a:solidFill>
              </a:rPr>
              <a:t>narraturos</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 (longus=</a:t>
            </a:r>
            <a:r>
              <a:rPr lang="en-GB" sz="2200" dirty="0" err="1">
                <a:solidFill>
                  <a:schemeClr val="accent4">
                    <a:lumMod val="60000"/>
                    <a:lumOff val="40000"/>
                  </a:schemeClr>
                </a:solidFill>
              </a:rPr>
              <a:t>lang</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8.	</a:t>
            </a:r>
            <a:r>
              <a:rPr lang="en-GB" sz="2200" dirty="0" err="1">
                <a:solidFill>
                  <a:schemeClr val="accent4">
                    <a:lumMod val="60000"/>
                    <a:lumOff val="40000"/>
                  </a:schemeClr>
                </a:solidFill>
              </a:rPr>
              <a:t>dico</a:t>
            </a:r>
            <a:r>
              <a:rPr lang="en-GB" sz="2200" dirty="0">
                <a:solidFill>
                  <a:schemeClr val="accent4">
                    <a:lumMod val="60000"/>
                    <a:lumOff val="40000"/>
                  </a:schemeClr>
                </a:solidFill>
              </a:rPr>
              <a:t> </a:t>
            </a:r>
            <a:r>
              <a:rPr lang="en-GB" sz="2200" dirty="0" err="1">
                <a:solidFill>
                  <a:schemeClr val="accent4">
                    <a:lumMod val="60000"/>
                    <a:lumOff val="40000"/>
                  </a:schemeClr>
                </a:solidFill>
              </a:rPr>
              <a:t>virum</a:t>
            </a:r>
            <a:r>
              <a:rPr lang="en-GB" sz="2200" dirty="0">
                <a:solidFill>
                  <a:schemeClr val="accent4">
                    <a:lumMod val="60000"/>
                    <a:lumOff val="40000"/>
                  </a:schemeClr>
                </a:solidFill>
              </a:rPr>
              <a:t> </a:t>
            </a:r>
            <a:r>
              <a:rPr lang="en-GB" sz="2200" dirty="0" err="1">
                <a:solidFill>
                  <a:schemeClr val="accent4">
                    <a:lumMod val="60000"/>
                    <a:lumOff val="40000"/>
                  </a:schemeClr>
                </a:solidFill>
              </a:rPr>
              <a:t>istum</a:t>
            </a:r>
            <a:r>
              <a:rPr lang="en-GB" sz="2200" dirty="0">
                <a:solidFill>
                  <a:schemeClr val="accent4">
                    <a:lumMod val="60000"/>
                    <a:lumOff val="40000"/>
                  </a:schemeClr>
                </a:solidFill>
              </a:rPr>
              <a:t>, qui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longas</a:t>
            </a:r>
            <a:r>
              <a:rPr lang="en-GB" sz="2200" dirty="0">
                <a:solidFill>
                  <a:schemeClr val="accent4">
                    <a:lumMod val="60000"/>
                    <a:lumOff val="40000"/>
                  </a:schemeClr>
                </a:solidFill>
              </a:rPr>
              <a:t> </a:t>
            </a:r>
            <a:r>
              <a:rPr lang="en-GB" sz="2200" dirty="0" err="1">
                <a:solidFill>
                  <a:schemeClr val="accent4">
                    <a:lumMod val="60000"/>
                    <a:lumOff val="40000"/>
                  </a:schemeClr>
                </a:solidFill>
              </a:rPr>
              <a:t>narrat</a:t>
            </a:r>
            <a:r>
              <a:rPr lang="en-GB" sz="2200" dirty="0">
                <a:solidFill>
                  <a:schemeClr val="accent4">
                    <a:lumMod val="60000"/>
                    <a:lumOff val="40000"/>
                  </a:schemeClr>
                </a:solidFill>
              </a:rPr>
              <a:t>, </a:t>
            </a:r>
            <a:r>
              <a:rPr lang="en-GB" sz="2200" dirty="0" err="1">
                <a:solidFill>
                  <a:schemeClr val="accent4">
                    <a:lumMod val="60000"/>
                    <a:lumOff val="40000"/>
                  </a:schemeClr>
                </a:solidFill>
              </a:rPr>
              <a:t>sapientem</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 (sapiens=</a:t>
            </a:r>
            <a:r>
              <a:rPr lang="en-GB" sz="2200" dirty="0" err="1">
                <a:solidFill>
                  <a:schemeClr val="accent4">
                    <a:lumMod val="60000"/>
                    <a:lumOff val="40000"/>
                  </a:schemeClr>
                </a:solidFill>
              </a:rPr>
              <a:t>wijs</a:t>
            </a:r>
            <a:r>
              <a:rPr lang="en-GB" sz="2200" dirty="0">
                <a:solidFill>
                  <a:schemeClr val="accent4">
                    <a:lumMod val="60000"/>
                    <a:lumOff val="40000"/>
                  </a:schemeClr>
                </a:solidFill>
              </a:rPr>
              <a:t>, slim).</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9.	dices </a:t>
            </a:r>
            <a:r>
              <a:rPr lang="en-GB" sz="2200" dirty="0" err="1">
                <a:solidFill>
                  <a:schemeClr val="accent4">
                    <a:lumMod val="60000"/>
                    <a:lumOff val="40000"/>
                  </a:schemeClr>
                </a:solidFill>
              </a:rPr>
              <a:t>virum</a:t>
            </a:r>
            <a:r>
              <a:rPr lang="en-GB" sz="2200" dirty="0">
                <a:solidFill>
                  <a:schemeClr val="accent4">
                    <a:lumMod val="60000"/>
                    <a:lumOff val="40000"/>
                  </a:schemeClr>
                </a:solidFill>
              </a:rPr>
              <a:t> </a:t>
            </a:r>
            <a:r>
              <a:rPr lang="en-GB" sz="2200" dirty="0" err="1">
                <a:solidFill>
                  <a:schemeClr val="accent4">
                    <a:lumMod val="60000"/>
                    <a:lumOff val="40000"/>
                  </a:schemeClr>
                </a:solidFill>
              </a:rPr>
              <a:t>istum</a:t>
            </a:r>
            <a:r>
              <a:rPr lang="en-GB" sz="2200" dirty="0">
                <a:solidFill>
                  <a:schemeClr val="accent4">
                    <a:lumMod val="60000"/>
                    <a:lumOff val="40000"/>
                  </a:schemeClr>
                </a:solidFill>
              </a:rPr>
              <a:t>, </a:t>
            </a:r>
            <a:r>
              <a:rPr lang="en-GB" sz="2200" dirty="0" err="1">
                <a:solidFill>
                  <a:schemeClr val="accent4">
                    <a:lumMod val="60000"/>
                    <a:lumOff val="40000"/>
                  </a:schemeClr>
                </a:solidFill>
              </a:rPr>
              <a:t>quem</a:t>
            </a:r>
            <a:r>
              <a:rPr lang="en-GB" sz="2200" dirty="0">
                <a:solidFill>
                  <a:schemeClr val="accent4">
                    <a:lumMod val="60000"/>
                    <a:lumOff val="40000"/>
                  </a:schemeClr>
                </a:solidFill>
              </a:rPr>
              <a:t> </a:t>
            </a:r>
            <a:r>
              <a:rPr lang="en-GB" sz="2200" dirty="0" err="1">
                <a:solidFill>
                  <a:schemeClr val="accent4">
                    <a:lumMod val="60000"/>
                    <a:lumOff val="40000"/>
                  </a:schemeClr>
                </a:solidFill>
              </a:rPr>
              <a:t>scis</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longas</a:t>
            </a:r>
            <a:r>
              <a:rPr lang="en-GB" sz="2200" dirty="0">
                <a:solidFill>
                  <a:schemeClr val="accent4">
                    <a:lumMod val="60000"/>
                    <a:lumOff val="40000"/>
                  </a:schemeClr>
                </a:solidFill>
              </a:rPr>
              <a:t> </a:t>
            </a:r>
            <a:r>
              <a:rPr lang="en-GB" sz="2200" dirty="0" err="1">
                <a:solidFill>
                  <a:schemeClr val="accent4">
                    <a:lumMod val="60000"/>
                    <a:lumOff val="40000"/>
                  </a:schemeClr>
                </a:solidFill>
              </a:rPr>
              <a:t>narrare</a:t>
            </a:r>
            <a:r>
              <a:rPr lang="en-GB" sz="2200" dirty="0">
                <a:solidFill>
                  <a:schemeClr val="accent4">
                    <a:lumMod val="60000"/>
                    <a:lumOff val="40000"/>
                  </a:schemeClr>
                </a:solidFill>
              </a:rPr>
              <a:t>, </a:t>
            </a:r>
            <a:r>
              <a:rPr lang="en-GB" sz="2200" dirty="0" err="1">
                <a:solidFill>
                  <a:schemeClr val="accent4">
                    <a:lumMod val="60000"/>
                    <a:lumOff val="40000"/>
                  </a:schemeClr>
                </a:solidFill>
              </a:rPr>
              <a:t>sapientem</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 (</a:t>
            </a:r>
            <a:r>
              <a:rPr lang="en-GB" sz="2200" dirty="0" err="1">
                <a:solidFill>
                  <a:schemeClr val="accent4">
                    <a:lumMod val="60000"/>
                    <a:lumOff val="40000"/>
                  </a:schemeClr>
                </a:solidFill>
              </a:rPr>
              <a:t>scire</a:t>
            </a:r>
            <a:r>
              <a:rPr lang="en-GB" sz="2200" dirty="0">
                <a:solidFill>
                  <a:schemeClr val="accent4">
                    <a:lumMod val="60000"/>
                    <a:lumOff val="40000"/>
                  </a:schemeClr>
                </a:solidFill>
              </a:rPr>
              <a:t>=</a:t>
            </a:r>
            <a:r>
              <a:rPr lang="en-GB" sz="2200" dirty="0" err="1">
                <a:solidFill>
                  <a:schemeClr val="accent4">
                    <a:lumMod val="60000"/>
                    <a:lumOff val="40000"/>
                  </a:schemeClr>
                </a:solidFill>
              </a:rPr>
              <a:t>weten</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 </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10.	</a:t>
            </a:r>
            <a:r>
              <a:rPr lang="en-GB" sz="2200" dirty="0" err="1">
                <a:solidFill>
                  <a:schemeClr val="accent4">
                    <a:lumMod val="60000"/>
                    <a:lumOff val="40000"/>
                  </a:schemeClr>
                </a:solidFill>
              </a:rPr>
              <a:t>iste</a:t>
            </a:r>
            <a:r>
              <a:rPr lang="en-GB" sz="2200" dirty="0">
                <a:solidFill>
                  <a:schemeClr val="accent4">
                    <a:lumMod val="60000"/>
                    <a:lumOff val="40000"/>
                  </a:schemeClr>
                </a:solidFill>
              </a:rPr>
              <a:t> </a:t>
            </a:r>
            <a:r>
              <a:rPr lang="en-GB" sz="2200" dirty="0" err="1">
                <a:solidFill>
                  <a:schemeClr val="accent4">
                    <a:lumMod val="60000"/>
                    <a:lumOff val="40000"/>
                  </a:schemeClr>
                </a:solidFill>
              </a:rPr>
              <a:t>vir</a:t>
            </a:r>
            <a:r>
              <a:rPr lang="en-GB" sz="2200" dirty="0">
                <a:solidFill>
                  <a:schemeClr val="accent4">
                    <a:lumMod val="60000"/>
                    <a:lumOff val="40000"/>
                  </a:schemeClr>
                </a:solidFill>
              </a:rPr>
              <a:t> </a:t>
            </a:r>
            <a:r>
              <a:rPr lang="en-GB" sz="2200" dirty="0" err="1">
                <a:solidFill>
                  <a:schemeClr val="accent4">
                    <a:lumMod val="60000"/>
                    <a:lumOff val="40000"/>
                  </a:schemeClr>
                </a:solidFill>
              </a:rPr>
              <a:t>dicitur</a:t>
            </a:r>
            <a:r>
              <a:rPr lang="en-GB" sz="2200" dirty="0">
                <a:solidFill>
                  <a:schemeClr val="accent4">
                    <a:lumMod val="60000"/>
                    <a:lumOff val="40000"/>
                  </a:schemeClr>
                </a:solidFill>
              </a:rPr>
              <a:t> </a:t>
            </a:r>
            <a:r>
              <a:rPr lang="en-GB" sz="2200" dirty="0" err="1">
                <a:solidFill>
                  <a:schemeClr val="accent4">
                    <a:lumMod val="60000"/>
                    <a:lumOff val="40000"/>
                  </a:schemeClr>
                </a:solidFill>
              </a:rPr>
              <a:t>fabulam</a:t>
            </a:r>
            <a:r>
              <a:rPr lang="en-GB" sz="2200" dirty="0">
                <a:solidFill>
                  <a:schemeClr val="accent4">
                    <a:lumMod val="60000"/>
                    <a:lumOff val="40000"/>
                  </a:schemeClr>
                </a:solidFill>
              </a:rPr>
              <a:t> </a:t>
            </a:r>
            <a:r>
              <a:rPr lang="en-GB" sz="2200" dirty="0" err="1">
                <a:solidFill>
                  <a:schemeClr val="accent4">
                    <a:lumMod val="60000"/>
                    <a:lumOff val="40000"/>
                  </a:schemeClr>
                </a:solidFill>
              </a:rPr>
              <a:t>pulchram</a:t>
            </a:r>
            <a:r>
              <a:rPr lang="en-GB" sz="2200" dirty="0">
                <a:solidFill>
                  <a:schemeClr val="accent4">
                    <a:lumMod val="60000"/>
                    <a:lumOff val="40000"/>
                  </a:schemeClr>
                </a:solidFill>
              </a:rPr>
              <a:t> </a:t>
            </a:r>
            <a:r>
              <a:rPr lang="en-GB" sz="2200" dirty="0" err="1">
                <a:solidFill>
                  <a:schemeClr val="accent4">
                    <a:lumMod val="60000"/>
                    <a:lumOff val="40000"/>
                  </a:schemeClr>
                </a:solidFill>
              </a:rPr>
              <a:t>narrare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11.	</a:t>
            </a:r>
            <a:r>
              <a:rPr lang="en-GB" sz="2200" dirty="0" err="1">
                <a:solidFill>
                  <a:schemeClr val="accent4">
                    <a:lumMod val="60000"/>
                    <a:lumOff val="40000"/>
                  </a:schemeClr>
                </a:solidFill>
              </a:rPr>
              <a:t>isti</a:t>
            </a:r>
            <a:r>
              <a:rPr lang="en-GB" sz="2200" dirty="0">
                <a:solidFill>
                  <a:schemeClr val="accent4">
                    <a:lumMod val="60000"/>
                    <a:lumOff val="40000"/>
                  </a:schemeClr>
                </a:solidFill>
              </a:rPr>
              <a:t> </a:t>
            </a:r>
            <a:r>
              <a:rPr lang="en-GB" sz="2200" dirty="0" err="1">
                <a:solidFill>
                  <a:schemeClr val="accent4">
                    <a:lumMod val="60000"/>
                    <a:lumOff val="40000"/>
                  </a:schemeClr>
                </a:solidFill>
              </a:rPr>
              <a:t>viri</a:t>
            </a:r>
            <a:r>
              <a:rPr lang="en-GB" sz="2200" dirty="0">
                <a:solidFill>
                  <a:schemeClr val="accent4">
                    <a:lumMod val="60000"/>
                    <a:lumOff val="40000"/>
                  </a:schemeClr>
                </a:solidFill>
              </a:rPr>
              <a:t>, quos </a:t>
            </a:r>
            <a:r>
              <a:rPr lang="en-GB" sz="2200" dirty="0" err="1">
                <a:solidFill>
                  <a:schemeClr val="accent4">
                    <a:lumMod val="60000"/>
                    <a:lumOff val="40000"/>
                  </a:schemeClr>
                </a:solidFill>
              </a:rPr>
              <a:t>scimus</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longas</a:t>
            </a:r>
            <a:r>
              <a:rPr lang="en-GB" sz="2200" dirty="0">
                <a:solidFill>
                  <a:schemeClr val="accent4">
                    <a:lumMod val="60000"/>
                    <a:lumOff val="40000"/>
                  </a:schemeClr>
                </a:solidFill>
              </a:rPr>
              <a:t> et </a:t>
            </a:r>
            <a:r>
              <a:rPr lang="en-GB" sz="2200" dirty="0" err="1">
                <a:solidFill>
                  <a:schemeClr val="accent4">
                    <a:lumMod val="60000"/>
                    <a:lumOff val="40000"/>
                  </a:schemeClr>
                </a:solidFill>
              </a:rPr>
              <a:t>pulchras</a:t>
            </a:r>
            <a:r>
              <a:rPr lang="en-GB" sz="2200" dirty="0">
                <a:solidFill>
                  <a:schemeClr val="accent4">
                    <a:lumMod val="60000"/>
                    <a:lumOff val="40000"/>
                  </a:schemeClr>
                </a:solidFill>
              </a:rPr>
              <a:t> </a:t>
            </a:r>
            <a:r>
              <a:rPr lang="en-GB" sz="2200" dirty="0" err="1">
                <a:solidFill>
                  <a:schemeClr val="accent4">
                    <a:lumMod val="60000"/>
                    <a:lumOff val="40000"/>
                  </a:schemeClr>
                </a:solidFill>
              </a:rPr>
              <a:t>narravisse</a:t>
            </a:r>
            <a:r>
              <a:rPr lang="en-GB" sz="2200" dirty="0">
                <a:solidFill>
                  <a:schemeClr val="accent4">
                    <a:lumMod val="60000"/>
                    <a:lumOff val="40000"/>
                  </a:schemeClr>
                </a:solidFill>
              </a:rPr>
              <a:t>, </a:t>
            </a:r>
            <a:r>
              <a:rPr lang="en-GB" sz="2200" dirty="0" err="1">
                <a:solidFill>
                  <a:schemeClr val="accent4">
                    <a:lumMod val="60000"/>
                    <a:lumOff val="40000"/>
                  </a:schemeClr>
                </a:solidFill>
              </a:rPr>
              <a:t>dicuntur</a:t>
            </a:r>
            <a:r>
              <a:rPr lang="en-GB" sz="2200" dirty="0">
                <a:solidFill>
                  <a:schemeClr val="accent4">
                    <a:lumMod val="60000"/>
                    <a:lumOff val="40000"/>
                  </a:schemeClr>
                </a:solidFill>
              </a:rPr>
              <a:t> </a:t>
            </a:r>
            <a:r>
              <a:rPr lang="en-GB" sz="2200" dirty="0" err="1">
                <a:solidFill>
                  <a:schemeClr val="accent4">
                    <a:lumMod val="60000"/>
                    <a:lumOff val="40000"/>
                  </a:schemeClr>
                </a:solidFill>
              </a:rPr>
              <a:t>sapientes</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12.	</a:t>
            </a:r>
            <a:r>
              <a:rPr lang="en-GB" sz="2200" dirty="0" err="1">
                <a:solidFill>
                  <a:schemeClr val="accent4">
                    <a:lumMod val="60000"/>
                    <a:lumOff val="40000"/>
                  </a:schemeClr>
                </a:solidFill>
              </a:rPr>
              <a:t>isti</a:t>
            </a:r>
            <a:r>
              <a:rPr lang="en-GB" sz="2200" dirty="0">
                <a:solidFill>
                  <a:schemeClr val="accent4">
                    <a:lumMod val="60000"/>
                    <a:lumOff val="40000"/>
                  </a:schemeClr>
                </a:solidFill>
              </a:rPr>
              <a:t> </a:t>
            </a:r>
            <a:r>
              <a:rPr lang="en-GB" sz="2200" dirty="0" err="1">
                <a:solidFill>
                  <a:schemeClr val="accent4">
                    <a:lumMod val="60000"/>
                    <a:lumOff val="40000"/>
                  </a:schemeClr>
                </a:solidFill>
              </a:rPr>
              <a:t>viri</a:t>
            </a:r>
            <a:r>
              <a:rPr lang="en-GB" sz="2200" dirty="0">
                <a:solidFill>
                  <a:schemeClr val="accent4">
                    <a:lumMod val="60000"/>
                    <a:lumOff val="40000"/>
                  </a:schemeClr>
                </a:solidFill>
              </a:rPr>
              <a:t> </a:t>
            </a:r>
            <a:r>
              <a:rPr lang="en-GB" sz="2200" dirty="0" err="1">
                <a:solidFill>
                  <a:schemeClr val="accent4">
                    <a:lumMod val="60000"/>
                    <a:lumOff val="40000"/>
                  </a:schemeClr>
                </a:solidFill>
              </a:rPr>
              <a:t>dicuntur</a:t>
            </a:r>
            <a:r>
              <a:rPr lang="en-GB" sz="2200" dirty="0">
                <a:solidFill>
                  <a:schemeClr val="accent4">
                    <a:lumMod val="60000"/>
                    <a:lumOff val="40000"/>
                  </a:schemeClr>
                </a:solidFill>
              </a:rPr>
              <a:t> </a:t>
            </a:r>
            <a:r>
              <a:rPr lang="en-GB" sz="2200" dirty="0" err="1">
                <a:solidFill>
                  <a:schemeClr val="accent4">
                    <a:lumMod val="60000"/>
                    <a:lumOff val="40000"/>
                  </a:schemeClr>
                </a:solidFill>
              </a:rPr>
              <a:t>fabulam</a:t>
            </a:r>
            <a:r>
              <a:rPr lang="en-GB" sz="2200" dirty="0">
                <a:solidFill>
                  <a:schemeClr val="accent4">
                    <a:lumMod val="60000"/>
                    <a:lumOff val="40000"/>
                  </a:schemeClr>
                </a:solidFill>
              </a:rPr>
              <a:t> </a:t>
            </a:r>
            <a:r>
              <a:rPr lang="en-GB" sz="2200" dirty="0" err="1">
                <a:solidFill>
                  <a:schemeClr val="accent4">
                    <a:lumMod val="60000"/>
                    <a:lumOff val="40000"/>
                  </a:schemeClr>
                </a:solidFill>
              </a:rPr>
              <a:t>longam</a:t>
            </a:r>
            <a:r>
              <a:rPr lang="en-GB" sz="2200" dirty="0">
                <a:solidFill>
                  <a:schemeClr val="accent4">
                    <a:lumMod val="60000"/>
                    <a:lumOff val="40000"/>
                  </a:schemeClr>
                </a:solidFill>
              </a:rPr>
              <a:t> </a:t>
            </a:r>
            <a:r>
              <a:rPr lang="en-GB" sz="2200" dirty="0" err="1">
                <a:solidFill>
                  <a:schemeClr val="accent4">
                    <a:lumMod val="60000"/>
                    <a:lumOff val="40000"/>
                  </a:schemeClr>
                </a:solidFill>
              </a:rPr>
              <a:t>narravisse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13.	</a:t>
            </a:r>
            <a:r>
              <a:rPr lang="en-GB" sz="2200" dirty="0" err="1">
                <a:solidFill>
                  <a:schemeClr val="accent4">
                    <a:lumMod val="60000"/>
                    <a:lumOff val="40000"/>
                  </a:schemeClr>
                </a:solidFill>
              </a:rPr>
              <a:t>scio</a:t>
            </a:r>
            <a:r>
              <a:rPr lang="en-GB" sz="2200" dirty="0">
                <a:solidFill>
                  <a:schemeClr val="accent4">
                    <a:lumMod val="60000"/>
                    <a:lumOff val="40000"/>
                  </a:schemeClr>
                </a:solidFill>
              </a:rPr>
              <a:t> </a:t>
            </a:r>
            <a:r>
              <a:rPr lang="en-GB" sz="2200" dirty="0" err="1">
                <a:solidFill>
                  <a:schemeClr val="accent4">
                    <a:lumMod val="60000"/>
                    <a:lumOff val="40000"/>
                  </a:schemeClr>
                </a:solidFill>
              </a:rPr>
              <a:t>istos</a:t>
            </a:r>
            <a:r>
              <a:rPr lang="en-GB" sz="2200" dirty="0">
                <a:solidFill>
                  <a:schemeClr val="accent4">
                    <a:lumMod val="60000"/>
                    <a:lumOff val="40000"/>
                  </a:schemeClr>
                </a:solidFill>
              </a:rPr>
              <a:t> </a:t>
            </a:r>
            <a:r>
              <a:rPr lang="en-GB" sz="2200" dirty="0" err="1">
                <a:solidFill>
                  <a:schemeClr val="accent4">
                    <a:lumMod val="60000"/>
                    <a:lumOff val="40000"/>
                  </a:schemeClr>
                </a:solidFill>
              </a:rPr>
              <a:t>viros</a:t>
            </a:r>
            <a:r>
              <a:rPr lang="en-GB" sz="2200" dirty="0">
                <a:solidFill>
                  <a:schemeClr val="accent4">
                    <a:lumMod val="60000"/>
                    <a:lumOff val="40000"/>
                  </a:schemeClr>
                </a:solidFill>
              </a:rPr>
              <a:t>, qui </a:t>
            </a:r>
            <a:r>
              <a:rPr lang="en-GB" sz="2200" dirty="0" err="1">
                <a:solidFill>
                  <a:schemeClr val="accent4">
                    <a:lumMod val="60000"/>
                    <a:lumOff val="40000"/>
                  </a:schemeClr>
                </a:solidFill>
              </a:rPr>
              <a:t>dicuntur</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longas</a:t>
            </a:r>
            <a:r>
              <a:rPr lang="en-GB" sz="2200" dirty="0">
                <a:solidFill>
                  <a:schemeClr val="accent4">
                    <a:lumMod val="60000"/>
                    <a:lumOff val="40000"/>
                  </a:schemeClr>
                </a:solidFill>
              </a:rPr>
              <a:t> </a:t>
            </a:r>
            <a:r>
              <a:rPr lang="en-GB" sz="2200" dirty="0" err="1">
                <a:solidFill>
                  <a:schemeClr val="accent4">
                    <a:lumMod val="60000"/>
                    <a:lumOff val="40000"/>
                  </a:schemeClr>
                </a:solidFill>
              </a:rPr>
              <a:t>narrare</a:t>
            </a:r>
            <a:r>
              <a:rPr lang="en-GB" sz="2200" dirty="0">
                <a:solidFill>
                  <a:schemeClr val="accent4">
                    <a:lumMod val="60000"/>
                    <a:lumOff val="40000"/>
                  </a:schemeClr>
                </a:solidFill>
              </a:rPr>
              <a:t>, non </a:t>
            </a:r>
            <a:r>
              <a:rPr lang="en-GB" sz="2200" dirty="0" err="1">
                <a:solidFill>
                  <a:schemeClr val="accent4">
                    <a:lumMod val="60000"/>
                    <a:lumOff val="40000"/>
                  </a:schemeClr>
                </a:solidFill>
              </a:rPr>
              <a:t>sapientes</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14.	Qui </a:t>
            </a:r>
            <a:r>
              <a:rPr lang="en-GB" sz="2200" dirty="0" err="1">
                <a:solidFill>
                  <a:schemeClr val="accent4">
                    <a:lumMod val="60000"/>
                    <a:lumOff val="40000"/>
                  </a:schemeClr>
                </a:solidFill>
              </a:rPr>
              <a:t>dicuntur</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longas</a:t>
            </a:r>
            <a:r>
              <a:rPr lang="en-GB" sz="2200" dirty="0">
                <a:solidFill>
                  <a:schemeClr val="accent4">
                    <a:lumMod val="60000"/>
                    <a:lumOff val="40000"/>
                  </a:schemeClr>
                </a:solidFill>
              </a:rPr>
              <a:t> </a:t>
            </a:r>
            <a:r>
              <a:rPr lang="en-GB" sz="2200" dirty="0" err="1">
                <a:solidFill>
                  <a:schemeClr val="accent4">
                    <a:lumMod val="60000"/>
                    <a:lumOff val="40000"/>
                  </a:schemeClr>
                </a:solidFill>
              </a:rPr>
              <a:t>narrare</a:t>
            </a:r>
            <a:r>
              <a:rPr lang="en-GB" sz="2200" dirty="0">
                <a:solidFill>
                  <a:schemeClr val="accent4">
                    <a:lumMod val="60000"/>
                    <a:lumOff val="40000"/>
                  </a:schemeClr>
                </a:solidFill>
              </a:rPr>
              <a:t>, </a:t>
            </a:r>
            <a:r>
              <a:rPr lang="en-GB" sz="2200" dirty="0" err="1">
                <a:solidFill>
                  <a:schemeClr val="accent4">
                    <a:lumMod val="60000"/>
                    <a:lumOff val="40000"/>
                  </a:schemeClr>
                </a:solidFill>
              </a:rPr>
              <a:t>eos</a:t>
            </a:r>
            <a:r>
              <a:rPr lang="en-GB" sz="2200" dirty="0">
                <a:solidFill>
                  <a:schemeClr val="accent4">
                    <a:lumMod val="60000"/>
                    <a:lumOff val="40000"/>
                  </a:schemeClr>
                </a:solidFill>
              </a:rPr>
              <a:t> non </a:t>
            </a:r>
            <a:r>
              <a:rPr lang="en-GB" sz="2200" dirty="0" err="1">
                <a:solidFill>
                  <a:schemeClr val="accent4">
                    <a:lumMod val="60000"/>
                    <a:lumOff val="40000"/>
                  </a:schemeClr>
                </a:solidFill>
              </a:rPr>
              <a:t>sapientes</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 </a:t>
            </a:r>
            <a:r>
              <a:rPr lang="en-GB" sz="2200" dirty="0" err="1">
                <a:solidFill>
                  <a:schemeClr val="accent4">
                    <a:lumMod val="60000"/>
                    <a:lumOff val="40000"/>
                  </a:schemeClr>
                </a:solidFill>
              </a:rPr>
              <a:t>puto</a:t>
            </a:r>
            <a:r>
              <a:rPr lang="en-GB" sz="2200" dirty="0">
                <a:solidFill>
                  <a:schemeClr val="accent4">
                    <a:lumMod val="60000"/>
                    <a:lumOff val="40000"/>
                  </a:schemeClr>
                </a:solidFill>
              </a:rPr>
              <a:t> (</a:t>
            </a:r>
            <a:r>
              <a:rPr lang="en-GB" sz="2200" dirty="0" err="1">
                <a:solidFill>
                  <a:schemeClr val="accent4">
                    <a:lumMod val="60000"/>
                    <a:lumOff val="40000"/>
                  </a:schemeClr>
                </a:solidFill>
              </a:rPr>
              <a:t>putare</a:t>
            </a:r>
            <a:r>
              <a:rPr lang="en-GB" sz="2200" dirty="0">
                <a:solidFill>
                  <a:schemeClr val="accent4">
                    <a:lumMod val="60000"/>
                    <a:lumOff val="40000"/>
                  </a:schemeClr>
                </a:solidFill>
              </a:rPr>
              <a:t>=</a:t>
            </a:r>
            <a:r>
              <a:rPr lang="en-GB" sz="2200" dirty="0" err="1">
                <a:solidFill>
                  <a:schemeClr val="accent4">
                    <a:lumMod val="60000"/>
                    <a:lumOff val="40000"/>
                  </a:schemeClr>
                </a:solidFill>
              </a:rPr>
              <a:t>denken</a:t>
            </a:r>
            <a:r>
              <a:rPr lang="en-GB" sz="2200" dirty="0">
                <a:solidFill>
                  <a:schemeClr val="accent4">
                    <a:lumMod val="60000"/>
                    <a:lumOff val="40000"/>
                  </a:schemeClr>
                </a:solidFill>
              </a:rPr>
              <a:t> </a:t>
            </a:r>
            <a:r>
              <a:rPr lang="en-GB" sz="2200" dirty="0" err="1">
                <a:solidFill>
                  <a:schemeClr val="accent4">
                    <a:lumMod val="60000"/>
                    <a:lumOff val="40000"/>
                  </a:schemeClr>
                </a:solidFill>
              </a:rPr>
              <a:t>dat</a:t>
            </a:r>
            <a:r>
              <a:rPr lang="en-GB" sz="2200" dirty="0">
                <a:solidFill>
                  <a:schemeClr val="accent4">
                    <a:lumMod val="60000"/>
                    <a:lumOff val="40000"/>
                  </a:schemeClr>
                </a:solidFill>
              </a:rPr>
              <a:t>).</a:t>
            </a:r>
            <a:endParaRPr lang="nl-NL" sz="2200" dirty="0">
              <a:solidFill>
                <a:schemeClr val="accent4">
                  <a:lumMod val="60000"/>
                  <a:lumOff val="40000"/>
                </a:schemeClr>
              </a:solidFill>
            </a:endParaRPr>
          </a:p>
          <a:p>
            <a:pPr>
              <a:spcBef>
                <a:spcPts val="300"/>
              </a:spcBef>
            </a:pPr>
            <a:r>
              <a:rPr lang="en-GB" sz="2200" dirty="0">
                <a:solidFill>
                  <a:schemeClr val="accent4">
                    <a:lumMod val="60000"/>
                    <a:lumOff val="40000"/>
                  </a:schemeClr>
                </a:solidFill>
              </a:rPr>
              <a:t>15.	Eos, quos </a:t>
            </a:r>
            <a:r>
              <a:rPr lang="en-GB" sz="2200" dirty="0" err="1">
                <a:solidFill>
                  <a:schemeClr val="accent4">
                    <a:lumMod val="60000"/>
                    <a:lumOff val="40000"/>
                  </a:schemeClr>
                </a:solidFill>
              </a:rPr>
              <a:t>putamus</a:t>
            </a:r>
            <a:r>
              <a:rPr lang="en-GB" sz="2200" dirty="0">
                <a:solidFill>
                  <a:schemeClr val="accent4">
                    <a:lumMod val="60000"/>
                    <a:lumOff val="40000"/>
                  </a:schemeClr>
                </a:solidFill>
              </a:rPr>
              <a:t> non </a:t>
            </a:r>
            <a:r>
              <a:rPr lang="en-GB" sz="2200" dirty="0" err="1">
                <a:solidFill>
                  <a:schemeClr val="accent4">
                    <a:lumMod val="60000"/>
                    <a:lumOff val="40000"/>
                  </a:schemeClr>
                </a:solidFill>
              </a:rPr>
              <a:t>sapientes</a:t>
            </a:r>
            <a:r>
              <a:rPr lang="en-GB" sz="2200" dirty="0">
                <a:solidFill>
                  <a:schemeClr val="accent4">
                    <a:lumMod val="60000"/>
                    <a:lumOff val="40000"/>
                  </a:schemeClr>
                </a:solidFill>
              </a:rPr>
              <a:t> </a:t>
            </a:r>
            <a:r>
              <a:rPr lang="en-GB" sz="2200" dirty="0" err="1">
                <a:solidFill>
                  <a:schemeClr val="accent4">
                    <a:lumMod val="60000"/>
                    <a:lumOff val="40000"/>
                  </a:schemeClr>
                </a:solidFill>
              </a:rPr>
              <a:t>esse</a:t>
            </a:r>
            <a:r>
              <a:rPr lang="en-GB" sz="2200" dirty="0">
                <a:solidFill>
                  <a:schemeClr val="accent4">
                    <a:lumMod val="60000"/>
                    <a:lumOff val="40000"/>
                  </a:schemeClr>
                </a:solidFill>
              </a:rPr>
              <a:t>, </a:t>
            </a:r>
            <a:r>
              <a:rPr lang="en-GB" sz="2200" dirty="0" err="1">
                <a:solidFill>
                  <a:schemeClr val="accent4">
                    <a:lumMod val="60000"/>
                    <a:lumOff val="40000"/>
                  </a:schemeClr>
                </a:solidFill>
              </a:rPr>
              <a:t>tamen</a:t>
            </a:r>
            <a:r>
              <a:rPr lang="en-GB" sz="2200" dirty="0">
                <a:solidFill>
                  <a:schemeClr val="accent4">
                    <a:lumMod val="60000"/>
                    <a:lumOff val="40000"/>
                  </a:schemeClr>
                </a:solidFill>
              </a:rPr>
              <a:t> </a:t>
            </a:r>
            <a:r>
              <a:rPr lang="en-GB" sz="2200" dirty="0" err="1">
                <a:solidFill>
                  <a:schemeClr val="accent4">
                    <a:lumMod val="60000"/>
                    <a:lumOff val="40000"/>
                  </a:schemeClr>
                </a:solidFill>
              </a:rPr>
              <a:t>fabulas</a:t>
            </a:r>
            <a:r>
              <a:rPr lang="en-GB" sz="2200" dirty="0">
                <a:solidFill>
                  <a:schemeClr val="accent4">
                    <a:lumMod val="60000"/>
                    <a:lumOff val="40000"/>
                  </a:schemeClr>
                </a:solidFill>
              </a:rPr>
              <a:t> </a:t>
            </a:r>
            <a:r>
              <a:rPr lang="en-GB" sz="2200" dirty="0" err="1">
                <a:solidFill>
                  <a:schemeClr val="accent4">
                    <a:lumMod val="60000"/>
                    <a:lumOff val="40000"/>
                  </a:schemeClr>
                </a:solidFill>
              </a:rPr>
              <a:t>pulchras</a:t>
            </a:r>
            <a:r>
              <a:rPr lang="en-GB" sz="2200" dirty="0">
                <a:solidFill>
                  <a:schemeClr val="accent4">
                    <a:lumMod val="60000"/>
                    <a:lumOff val="40000"/>
                  </a:schemeClr>
                </a:solidFill>
              </a:rPr>
              <a:t> </a:t>
            </a:r>
            <a:r>
              <a:rPr lang="en-GB" sz="2200" dirty="0" err="1">
                <a:solidFill>
                  <a:schemeClr val="accent4">
                    <a:lumMod val="60000"/>
                    <a:lumOff val="40000"/>
                  </a:schemeClr>
                </a:solidFill>
              </a:rPr>
              <a:t>narrare</a:t>
            </a:r>
            <a:r>
              <a:rPr lang="en-GB" sz="2200" dirty="0">
                <a:solidFill>
                  <a:schemeClr val="accent4">
                    <a:lumMod val="60000"/>
                    <a:lumOff val="40000"/>
                  </a:schemeClr>
                </a:solidFill>
              </a:rPr>
              <a:t> </a:t>
            </a:r>
            <a:r>
              <a:rPr lang="en-GB" sz="2200" dirty="0" err="1">
                <a:solidFill>
                  <a:schemeClr val="accent4">
                    <a:lumMod val="60000"/>
                    <a:lumOff val="40000"/>
                  </a:schemeClr>
                </a:solidFill>
              </a:rPr>
              <a:t>omnes</a:t>
            </a:r>
            <a:r>
              <a:rPr lang="en-GB" sz="2200" dirty="0">
                <a:solidFill>
                  <a:schemeClr val="accent4">
                    <a:lumMod val="60000"/>
                    <a:lumOff val="40000"/>
                  </a:schemeClr>
                </a:solidFill>
              </a:rPr>
              <a:t> </a:t>
            </a:r>
            <a:r>
              <a:rPr lang="en-GB" sz="2200" dirty="0" err="1">
                <a:solidFill>
                  <a:schemeClr val="accent4">
                    <a:lumMod val="60000"/>
                    <a:lumOff val="40000"/>
                  </a:schemeClr>
                </a:solidFill>
              </a:rPr>
              <a:t>scimus</a:t>
            </a:r>
            <a:r>
              <a:rPr lang="en-GB" sz="2200" dirty="0">
                <a:solidFill>
                  <a:schemeClr val="accent4">
                    <a:lumMod val="60000"/>
                    <a:lumOff val="40000"/>
                  </a:schemeClr>
                </a:solidFill>
              </a:rPr>
              <a:t>.</a:t>
            </a:r>
            <a:endParaRPr lang="nl-NL" sz="2200" dirty="0">
              <a:solidFill>
                <a:schemeClr val="accent4">
                  <a:lumMod val="60000"/>
                  <a:lumOff val="4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23405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49</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IV.10</a:t>
            </a:r>
          </a:p>
          <a:p>
            <a:pPr algn="ctr"/>
            <a:r>
              <a:rPr lang="nl-NL" sz="3600">
                <a:solidFill>
                  <a:schemeClr val="accent4">
                    <a:lumMod val="20000"/>
                    <a:lumOff val="80000"/>
                  </a:schemeClr>
                </a:solidFill>
              </a:rPr>
              <a:t>Schoonheid vergaat</a:t>
            </a:r>
          </a:p>
        </p:txBody>
      </p:sp>
      <p:sp>
        <p:nvSpPr>
          <p:cNvPr id="7" name="Tijdelijke aanduiding voor voettekst 4">
            <a:extLst>
              <a:ext uri="{FF2B5EF4-FFF2-40B4-BE49-F238E27FC236}">
                <a16:creationId xmlns:a16="http://schemas.microsoft.com/office/drawing/2014/main" id="{5874E4A1-FDE6-4A98-95F8-165274AE552B}"/>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8" name="Tekstvak 7">
            <a:extLst>
              <a:ext uri="{FF2B5EF4-FFF2-40B4-BE49-F238E27FC236}">
                <a16:creationId xmlns:a16="http://schemas.microsoft.com/office/drawing/2014/main" id="{F433B6D2-B364-46EA-9F5E-9F0606E01390}"/>
              </a:ext>
            </a:extLst>
          </p:cNvPr>
          <p:cNvSpPr txBox="1"/>
          <p:nvPr/>
        </p:nvSpPr>
        <p:spPr>
          <a:xfrm>
            <a:off x="5246703" y="1056767"/>
            <a:ext cx="772357" cy="523220"/>
          </a:xfrm>
          <a:prstGeom prst="rect">
            <a:avLst/>
          </a:prstGeom>
          <a:noFill/>
        </p:spPr>
        <p:txBody>
          <a:bodyPr wrap="square" rtlCol="0">
            <a:spAutoFit/>
          </a:bodyPr>
          <a:lstStyle/>
          <a:p>
            <a:r>
              <a:rPr lang="nl-NL" sz="2800" b="1">
                <a:solidFill>
                  <a:srgbClr val="FFFF00"/>
                </a:solidFill>
              </a:rPr>
              <a:t>10</a:t>
            </a:r>
          </a:p>
        </p:txBody>
      </p:sp>
    </p:spTree>
    <p:extLst>
      <p:ext uri="{BB962C8B-B14F-4D97-AF65-F5344CB8AC3E}">
        <p14:creationId xmlns:p14="http://schemas.microsoft.com/office/powerpoint/2010/main" val="354780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a:t>
            </a:fld>
            <a:endParaRPr lang="nl-NL" b="1">
              <a:solidFill>
                <a:schemeClr val="accent4"/>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3908762"/>
          </a:xfrm>
          <a:prstGeom prst="rect">
            <a:avLst/>
          </a:prstGeom>
          <a:noFill/>
        </p:spPr>
        <p:txBody>
          <a:bodyPr wrap="square" rtlCol="0">
            <a:spAutoFit/>
          </a:bodyPr>
          <a:lstStyle/>
          <a:p>
            <a:r>
              <a:rPr lang="nl-NL" sz="2800" b="1">
                <a:solidFill>
                  <a:srgbClr val="FFC000"/>
                </a:solidFill>
              </a:rPr>
              <a:t>QUINTUS HORATIUS FLACCUS </a:t>
            </a:r>
            <a:r>
              <a:rPr lang="nl-NL" sz="2200">
                <a:solidFill>
                  <a:schemeClr val="accent4">
                    <a:lumMod val="20000"/>
                    <a:lumOff val="80000"/>
                  </a:schemeClr>
                </a:solidFill>
              </a:rPr>
              <a:t>werd in 65 geboren in </a:t>
            </a:r>
            <a:r>
              <a:rPr lang="nl-NL" sz="2200" err="1">
                <a:solidFill>
                  <a:schemeClr val="accent4">
                    <a:lumMod val="20000"/>
                    <a:lumOff val="80000"/>
                  </a:schemeClr>
                </a:solidFill>
              </a:rPr>
              <a:t>Venusia</a:t>
            </a:r>
            <a:r>
              <a:rPr lang="nl-NL" sz="2200">
                <a:solidFill>
                  <a:schemeClr val="accent4">
                    <a:lumMod val="20000"/>
                    <a:lumOff val="80000"/>
                  </a:schemeClr>
                </a:solidFill>
              </a:rPr>
              <a:t>. Zijn vader was een vrijgelaten slaaf, die veel over had voor een goede opleiding van zijn zoon: hij trok met hem naar Rome.</a:t>
            </a:r>
          </a:p>
          <a:p>
            <a:r>
              <a:rPr lang="nl-NL" sz="2200">
                <a:solidFill>
                  <a:schemeClr val="accent4">
                    <a:lumMod val="20000"/>
                    <a:lumOff val="80000"/>
                  </a:schemeClr>
                </a:solidFill>
              </a:rPr>
              <a:t>Ter afronding van zijn studie reisde Horatius op 20-jarige leeftijd naar Griekenland. Daar was hij net een jaar toen in Rome Caesar werd vermoord (15 maart, de </a:t>
            </a:r>
            <a:r>
              <a:rPr lang="nl-NL" sz="2200" err="1">
                <a:solidFill>
                  <a:schemeClr val="accent4">
                    <a:lumMod val="20000"/>
                    <a:lumOff val="80000"/>
                  </a:schemeClr>
                </a:solidFill>
              </a:rPr>
              <a:t>Iden</a:t>
            </a:r>
            <a:r>
              <a:rPr lang="nl-NL" sz="2200">
                <a:solidFill>
                  <a:schemeClr val="accent4">
                    <a:lumMod val="20000"/>
                    <a:lumOff val="80000"/>
                  </a:schemeClr>
                </a:solidFill>
              </a:rPr>
              <a:t> van maart, 44). Diens moordenaars, Brutus en </a:t>
            </a:r>
            <a:r>
              <a:rPr lang="nl-NL" sz="2200" err="1">
                <a:solidFill>
                  <a:schemeClr val="accent4">
                    <a:lumMod val="20000"/>
                    <a:lumOff val="80000"/>
                  </a:schemeClr>
                </a:solidFill>
              </a:rPr>
              <a:t>Cassius</a:t>
            </a:r>
            <a:r>
              <a:rPr lang="nl-NL" sz="2200">
                <a:solidFill>
                  <a:schemeClr val="accent4">
                    <a:lumMod val="20000"/>
                    <a:lumOff val="80000"/>
                  </a:schemeClr>
                </a:solidFill>
              </a:rPr>
              <a:t>, vluchtten naar Griekenland en ronselden de daar aanwezige Romeinse studenten als medestrijders voor het behoud van de republikeinse staatsvorm. Ook Horatius schaarde zich achter deze strijders en deelde daarmee onbedoeld in de verpletterende nederlaag die zij tegen M. Antonius en Octavianus leden in de slag bij </a:t>
            </a:r>
            <a:r>
              <a:rPr lang="nl-NL" sz="2200" err="1">
                <a:solidFill>
                  <a:schemeClr val="accent4">
                    <a:lumMod val="20000"/>
                    <a:lumOff val="80000"/>
                  </a:schemeClr>
                </a:solidFill>
              </a:rPr>
              <a:t>Philippi</a:t>
            </a:r>
            <a:r>
              <a:rPr lang="nl-NL" sz="2200">
                <a:solidFill>
                  <a:schemeClr val="accent4">
                    <a:lumMod val="20000"/>
                    <a:lumOff val="80000"/>
                  </a:schemeClr>
                </a:solidFill>
              </a:rPr>
              <a:t> (42). Terug in Italië bleek dat Horatius’ vader huis en land kwijtgeraakt was bij de landverdeling onder de veteranen van het Romeinse leger. Horatius moest een baantje zoeken en werd </a:t>
            </a:r>
            <a:r>
              <a:rPr lang="nl-NL" sz="2200" i="1">
                <a:solidFill>
                  <a:schemeClr val="accent4">
                    <a:lumMod val="20000"/>
                    <a:lumOff val="80000"/>
                  </a:schemeClr>
                </a:solidFill>
              </a:rPr>
              <a:t>scriba</a:t>
            </a:r>
            <a:r>
              <a:rPr lang="nl-NL" sz="2200">
                <a:solidFill>
                  <a:schemeClr val="accent4">
                    <a:lumMod val="20000"/>
                    <a:lumOff val="80000"/>
                  </a:schemeClr>
                </a:solidFill>
              </a:rPr>
              <a:t> (klerk) van de quaestor, een eenvoudige ambtenaar, die in zijn armoedige omstandigheden een voedingsbodem vond voor poëzie.</a:t>
            </a:r>
          </a:p>
        </p:txBody>
      </p:sp>
      <p:sp>
        <p:nvSpPr>
          <p:cNvPr id="5" name="AutoShape 2" descr="Bisdom Melfi-Rapolla-Venosa - Wikipedia">
            <a:extLst>
              <a:ext uri="{FF2B5EF4-FFF2-40B4-BE49-F238E27FC236}">
                <a16:creationId xmlns:a16="http://schemas.microsoft.com/office/drawing/2014/main" id="{195C419B-35D3-4E90-854B-5EB3ACF60B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Tijdelijke aanduiding voor voettekst 4">
            <a:extLst>
              <a:ext uri="{FF2B5EF4-FFF2-40B4-BE49-F238E27FC236}">
                <a16:creationId xmlns:a16="http://schemas.microsoft.com/office/drawing/2014/main" id="{C37F825B-C644-4C73-B88A-495B16A051E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7" name="Afbeelding 16">
            <a:hlinkClick r:id="rId2" action="ppaction://hlinksldjump"/>
            <a:extLst>
              <a:ext uri="{FF2B5EF4-FFF2-40B4-BE49-F238E27FC236}">
                <a16:creationId xmlns:a16="http://schemas.microsoft.com/office/drawing/2014/main" id="{B8F4077B-9F08-43E8-AB4C-FA3F4D117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Tree>
    <p:extLst>
      <p:ext uri="{BB962C8B-B14F-4D97-AF65-F5344CB8AC3E}">
        <p14:creationId xmlns:p14="http://schemas.microsoft.com/office/powerpoint/2010/main" val="1073778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b="1">
                <a:solidFill>
                  <a:srgbClr val="002060"/>
                </a:solidFill>
              </a:rPr>
              <a:t>         H4 ● 5b – p.142 (1-8) )       IV.10   Schoonheid vergaat</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5898218"/>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1	O crudelis adhuc et Veneris muneribus potens,</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insperata tuae cum veniet pluma superbiae</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et, quae nunc umeris involitant, deciderint comae,</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nunc et qui color est puniceae flore prior rosae</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5	mutatus Ligurinum in faciem verterit hispidam,</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dices, heu, quotiens te speculo videris alterum:</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'Quae mens est hodie, cur eadem non puero fuit,</a:t>
            </a:r>
          </a:p>
          <a:p>
            <a:pPr marL="304800" marR="304800" algn="l">
              <a:lnSpc>
                <a:spcPct val="200000"/>
              </a:lnSpc>
            </a:pPr>
            <a:r>
              <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vel cur his animis incolumes non redeunt genae?'</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50</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180815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7230F"/>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5" name="Tekstvak 4">
            <a:extLst>
              <a:ext uri="{FF2B5EF4-FFF2-40B4-BE49-F238E27FC236}">
                <a16:creationId xmlns:a16="http://schemas.microsoft.com/office/drawing/2014/main" id="{70D431BB-BFBF-43FA-9D1D-77D9FF66BB2F}"/>
              </a:ext>
            </a:extLst>
          </p:cNvPr>
          <p:cNvSpPr txBox="1"/>
          <p:nvPr/>
        </p:nvSpPr>
        <p:spPr>
          <a:xfrm>
            <a:off x="3454521" y="715715"/>
            <a:ext cx="6702724" cy="4339650"/>
          </a:xfrm>
          <a:prstGeom prst="rect">
            <a:avLst/>
          </a:prstGeom>
          <a:noFill/>
        </p:spPr>
        <p:txBody>
          <a:bodyPr wrap="square" rtlCol="0">
            <a:spAutoFit/>
          </a:bodyPr>
          <a:lstStyle/>
          <a:p>
            <a:r>
              <a:rPr lang="nl-NL" sz="4800">
                <a:solidFill>
                  <a:schemeClr val="accent4">
                    <a:lumMod val="20000"/>
                    <a:lumOff val="80000"/>
                  </a:schemeClr>
                </a:solidFill>
              </a:rPr>
              <a:t>Quintus Horatius Flaccus</a:t>
            </a:r>
          </a:p>
          <a:p>
            <a:endParaRPr lang="nl-NL">
              <a:solidFill>
                <a:schemeClr val="accent4">
                  <a:lumMod val="20000"/>
                  <a:lumOff val="80000"/>
                </a:schemeClr>
              </a:solidFill>
            </a:endParaRPr>
          </a:p>
          <a:p>
            <a:r>
              <a:rPr lang="nl-NL" sz="3200">
                <a:solidFill>
                  <a:schemeClr val="accent4">
                    <a:lumMod val="20000"/>
                    <a:lumOff val="80000"/>
                  </a:schemeClr>
                </a:solidFill>
              </a:rPr>
              <a:t>Carmina (Oden)</a:t>
            </a:r>
          </a:p>
          <a:p>
            <a:r>
              <a:rPr lang="nl-NL" sz="3200">
                <a:solidFill>
                  <a:schemeClr val="accent4">
                    <a:lumMod val="20000"/>
                    <a:lumOff val="80000"/>
                  </a:schemeClr>
                </a:solidFill>
              </a:rPr>
              <a:t>I,5 – I,9 – I,11 – I,22 – I,23 – 1.37 </a:t>
            </a:r>
          </a:p>
          <a:p>
            <a:endParaRPr lang="nl-NL" sz="3200">
              <a:solidFill>
                <a:schemeClr val="accent4">
                  <a:lumMod val="20000"/>
                  <a:lumOff val="80000"/>
                </a:schemeClr>
              </a:solidFill>
            </a:endParaRPr>
          </a:p>
          <a:p>
            <a:r>
              <a:rPr lang="nl-NL" sz="3200">
                <a:solidFill>
                  <a:schemeClr val="accent4">
                    <a:lumMod val="20000"/>
                    <a:lumOff val="80000"/>
                  </a:schemeClr>
                </a:solidFill>
              </a:rPr>
              <a:t>III,9 – III,20 – III,30 – IV,10</a:t>
            </a:r>
          </a:p>
          <a:p>
            <a:endParaRPr lang="nl-NL" sz="3200">
              <a:solidFill>
                <a:schemeClr val="accent4">
                  <a:lumMod val="20000"/>
                  <a:lumOff val="80000"/>
                </a:schemeClr>
              </a:solidFill>
            </a:endParaRPr>
          </a:p>
          <a:p>
            <a:r>
              <a:rPr lang="nl-NL" sz="3200">
                <a:solidFill>
                  <a:schemeClr val="accent4">
                    <a:lumMod val="20000"/>
                    <a:lumOff val="80000"/>
                  </a:schemeClr>
                </a:solidFill>
              </a:rPr>
              <a:t>Vertalingen</a:t>
            </a:r>
            <a:endParaRPr lang="nl-NL">
              <a:solidFill>
                <a:schemeClr val="accent4">
                  <a:lumMod val="20000"/>
                  <a:lumOff val="80000"/>
                </a:schemeClr>
              </a:solidFill>
            </a:endParaRPr>
          </a:p>
          <a:p>
            <a:endParaRPr lang="nl-NL">
              <a:solidFill>
                <a:schemeClr val="accent4">
                  <a:lumMod val="20000"/>
                  <a:lumOff val="80000"/>
                </a:schemeClr>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51</a:t>
            </a:fld>
            <a:endParaRPr lang="nl-NL" b="1">
              <a:solidFill>
                <a:schemeClr val="accent4"/>
              </a:solidFill>
            </a:endParaRPr>
          </a:p>
        </p:txBody>
      </p:sp>
      <p:pic>
        <p:nvPicPr>
          <p:cNvPr id="10" name="Afbeelding 9">
            <a:hlinkClick r:id="rId2" action="ppaction://hlinksldjump"/>
            <a:extLst>
              <a:ext uri="{FF2B5EF4-FFF2-40B4-BE49-F238E27FC236}">
                <a16:creationId xmlns:a16="http://schemas.microsoft.com/office/drawing/2014/main" id="{06C40D4A-BA68-42A3-89A2-3763CAE00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
        <p:nvSpPr>
          <p:cNvPr id="11" name="Tijdelijke aanduiding voor voettekst 4">
            <a:extLst>
              <a:ext uri="{FF2B5EF4-FFF2-40B4-BE49-F238E27FC236}">
                <a16:creationId xmlns:a16="http://schemas.microsoft.com/office/drawing/2014/main" id="{C9281051-5EC6-4895-B32D-44B39763CF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
        <p:nvSpPr>
          <p:cNvPr id="7" name="AutoShape 4" descr="S, Carpe Diem transparent background PNG clipart | HiClipart">
            <a:extLst>
              <a:ext uri="{FF2B5EF4-FFF2-40B4-BE49-F238E27FC236}">
                <a16:creationId xmlns:a16="http://schemas.microsoft.com/office/drawing/2014/main" id="{4F36DDAE-AF77-4938-B71D-DF393E651E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S, Carpe Diem transparent background PNG clipart | HiClipart">
            <a:extLst>
              <a:ext uri="{FF2B5EF4-FFF2-40B4-BE49-F238E27FC236}">
                <a16:creationId xmlns:a16="http://schemas.microsoft.com/office/drawing/2014/main" id="{57C707C8-151A-4E4B-8622-887070440C2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B7BAF1C0-9D65-4166-934C-C364A7E5B1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5050" y="538307"/>
            <a:ext cx="3094038" cy="4225959"/>
          </a:xfrm>
          <a:prstGeom prst="rect">
            <a:avLst/>
          </a:prstGeom>
        </p:spPr>
      </p:pic>
    </p:spTree>
    <p:extLst>
      <p:ext uri="{BB962C8B-B14F-4D97-AF65-F5344CB8AC3E}">
        <p14:creationId xmlns:p14="http://schemas.microsoft.com/office/powerpoint/2010/main" val="2662151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52</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554545"/>
          </a:xfrm>
          <a:prstGeom prst="rect">
            <a:avLst/>
          </a:prstGeom>
          <a:noFill/>
        </p:spPr>
        <p:txBody>
          <a:bodyPr wrap="square" rtlCol="0">
            <a:spAutoFit/>
          </a:bodyPr>
          <a:lstStyle/>
          <a:p>
            <a:pPr algn="ctr"/>
            <a:r>
              <a:rPr lang="nl-NL" sz="8800">
                <a:solidFill>
                  <a:schemeClr val="accent4">
                    <a:lumMod val="20000"/>
                    <a:lumOff val="80000"/>
                  </a:schemeClr>
                </a:solidFill>
              </a:rPr>
              <a:t>I.5</a:t>
            </a:r>
          </a:p>
          <a:p>
            <a:pPr algn="ctr"/>
            <a:r>
              <a:rPr lang="nl-NL" sz="3600">
                <a:solidFill>
                  <a:schemeClr val="accent4">
                    <a:lumMod val="20000"/>
                    <a:lumOff val="80000"/>
                  </a:schemeClr>
                </a:solidFill>
              </a:rPr>
              <a:t>Aan een ontrouwe geliefde</a:t>
            </a:r>
          </a:p>
        </p:txBody>
      </p:sp>
      <p:sp>
        <p:nvSpPr>
          <p:cNvPr id="10" name="Tijdelijke aanduiding voor voettekst 4">
            <a:extLst>
              <a:ext uri="{FF2B5EF4-FFF2-40B4-BE49-F238E27FC236}">
                <a16:creationId xmlns:a16="http://schemas.microsoft.com/office/drawing/2014/main" id="{02E21300-9314-40D5-B4BF-FC61202BC054}"/>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1" name="Afbeelding 10">
            <a:hlinkClick r:id="rId2" action="ppaction://hlinksldjump"/>
            <a:extLst>
              <a:ext uri="{FF2B5EF4-FFF2-40B4-BE49-F238E27FC236}">
                <a16:creationId xmlns:a16="http://schemas.microsoft.com/office/drawing/2014/main" id="{A2FBD011-F3AD-4718-BDB1-B33063585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Tree>
    <p:extLst>
      <p:ext uri="{BB962C8B-B14F-4D97-AF65-F5344CB8AC3E}">
        <p14:creationId xmlns:p14="http://schemas.microsoft.com/office/powerpoint/2010/main" val="1816459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(1-8)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91971" cy="1466235"/>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Welke slanke jongen, in een bed van rozen, overgoten met reukwater, drukt jou in zijn armen, Pyrrha, in een lieflijke grot? Voor wie bind jij je blonde haar op, </a:t>
            </a:r>
            <a:endParaRPr lang="nl-NL" sz="36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53</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547419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(1-8)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91971" cy="2204899"/>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vol eenvoud in je elegantie? Ach, hoe vaak zal hij jouw trouweloosheid en de veranderde gezindheid van de goden bewenen, en (hoe vaak) zal hij de zee, ruw door de donkere winden, aangapen omdat hij er niet mee vertrouwd is, </a:t>
            </a:r>
            <a:endParaRPr lang="nl-NL" sz="36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61667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(9-16)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17850" cy="2204899"/>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hij die nu, lichtgelovig (als hij is), geniet van jou met/in jouw uitstraling, die hoopt dat jij altijd beschikbaar en altijd beminnelijk zult zijn, onbekend met jouw bedrieglijke wispelturigheid! Ongelukkig zijn zij voor wie</a:t>
            </a:r>
            <a:endParaRPr lang="nl-NL" sz="36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4332A046-FACB-4917-808D-6A67588D7AE8}"/>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4103747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p.138 (9-16)       I,5   Aan een ontrouwe geliefde</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17850" cy="2204899"/>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jij, zonder dat je doorgrond bent, straalt! De muur van de tempel geeft door een votiefschilderijtje te kennen, dat ik mijn vochtige kleren heb opgehangen voor de god die heerst over de zee.</a:t>
            </a:r>
            <a:endParaRPr lang="nl-NL" sz="3600">
              <a:solidFill>
                <a:schemeClr val="accent4">
                  <a:lumMod val="20000"/>
                  <a:lumOff val="80000"/>
                </a:schemeClr>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56</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4332A046-FACB-4917-808D-6A67588D7AE8}"/>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078984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57</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554545"/>
          </a:xfrm>
          <a:prstGeom prst="rect">
            <a:avLst/>
          </a:prstGeom>
          <a:noFill/>
        </p:spPr>
        <p:txBody>
          <a:bodyPr wrap="square" rtlCol="0">
            <a:spAutoFit/>
          </a:bodyPr>
          <a:lstStyle/>
          <a:p>
            <a:pPr algn="ctr"/>
            <a:r>
              <a:rPr lang="nl-NL" sz="8800">
                <a:solidFill>
                  <a:schemeClr val="accent4">
                    <a:lumMod val="20000"/>
                    <a:lumOff val="80000"/>
                  </a:schemeClr>
                </a:solidFill>
              </a:rPr>
              <a:t>I.9</a:t>
            </a:r>
          </a:p>
          <a:p>
            <a:pPr algn="ctr"/>
            <a:r>
              <a:rPr lang="nl-NL" sz="3600">
                <a:solidFill>
                  <a:schemeClr val="accent4">
                    <a:lumMod val="20000"/>
                    <a:lumOff val="80000"/>
                  </a:schemeClr>
                </a:solidFill>
              </a:rPr>
              <a:t>De genoegens van de winter</a:t>
            </a:r>
          </a:p>
        </p:txBody>
      </p:sp>
      <p:sp>
        <p:nvSpPr>
          <p:cNvPr id="7" name="Tijdelijke aanduiding voor voettekst 4">
            <a:extLst>
              <a:ext uri="{FF2B5EF4-FFF2-40B4-BE49-F238E27FC236}">
                <a16:creationId xmlns:a16="http://schemas.microsoft.com/office/drawing/2014/main" id="{B09CED4A-61F2-4D5F-B70B-E22B049C7210}"/>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64237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p.139 (1-8)       I.9   De genoegens van de winter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60982" cy="3682226"/>
          </a:xfrm>
          <a:prstGeom prst="rect">
            <a:avLst/>
          </a:prstGeom>
          <a:noFill/>
        </p:spPr>
        <p:txBody>
          <a:bodyPr wrap="square">
            <a:spAutoFit/>
          </a:bodyPr>
          <a:lstStyle/>
          <a:p>
            <a:pPr marL="304800" marR="304800">
              <a:lnSpc>
                <a:spcPct val="200000"/>
              </a:lnSpc>
            </a:pP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Zie je hoe (daar) staat / oprijst, wit door hoge sneeuw de </a:t>
            </a:r>
            <a:r>
              <a:rPr lang="nl-NL" sz="2400" err="1">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Soracte</a:t>
            </a: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en (hoe) de zwoegende (zich inspannende) bossen hun vracht niet meer (kunnen) dragen en (hoe) rivieren bevroren zijn door de felle / scherpe vorst? </a:t>
            </a: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Verdrijf de kou door bovenop de haard rijkelijk houtblokken te leggen en haal (nog) royaler tevoorschijn vierjarige wijn uit een Sabijnse kruik, o </a:t>
            </a:r>
            <a:r>
              <a:rPr lang="nl-NL" sz="240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Thaliarchus</a:t>
            </a: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459196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p.139 (9-16)       I.9   De genoegens van de winter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83345" cy="4420890"/>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Laat de rest over aan de goden, want zodra zij de winden tot rust hebben gebracht / hebben gekalmeerd, die op de kolkende zee met elkaar strijden, worden (oude) cipressen en oude essen niet (meer) heen en weer geschud. Vermijd / houd op te vragen wat morgen zal zijn (gebeuren) en beschouw iedere afzonderlijke dag die het lot zal geven, als winst en versmaad niet de zoete (verrukkingen van de) liefde, jij, nu je een jonge man bent, en ook niet de reidansen,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59</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80516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a:t>
            </a:fld>
            <a:endParaRPr lang="nl-NL" b="1">
              <a:solidFill>
                <a:schemeClr val="accent4"/>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5262979"/>
          </a:xfrm>
          <a:prstGeom prst="rect">
            <a:avLst/>
          </a:prstGeom>
          <a:noFill/>
        </p:spPr>
        <p:txBody>
          <a:bodyPr wrap="square" rtlCol="0">
            <a:spAutoFit/>
          </a:bodyPr>
          <a:lstStyle/>
          <a:p>
            <a:r>
              <a:rPr lang="nl-NL" sz="2800" b="1">
                <a:solidFill>
                  <a:srgbClr val="FFC000"/>
                </a:solidFill>
              </a:rPr>
              <a:t>MAECENAS</a:t>
            </a:r>
          </a:p>
          <a:p>
            <a:endParaRPr lang="nl-NL" sz="2200">
              <a:solidFill>
                <a:schemeClr val="accent4">
                  <a:lumMod val="20000"/>
                  <a:lumOff val="80000"/>
                </a:schemeClr>
              </a:solidFill>
            </a:endParaRPr>
          </a:p>
          <a:p>
            <a:r>
              <a:rPr lang="nl-NL" sz="2200">
                <a:solidFill>
                  <a:schemeClr val="accent4">
                    <a:lumMod val="20000"/>
                    <a:lumOff val="80000"/>
                  </a:schemeClr>
                </a:solidFill>
              </a:rPr>
              <a:t>Horatius’ eerste gedichten trokken in 38 de aandacht van </a:t>
            </a:r>
            <a:r>
              <a:rPr lang="nl-NL" sz="2200" err="1">
                <a:solidFill>
                  <a:schemeClr val="accent4">
                    <a:lumMod val="20000"/>
                    <a:lumOff val="80000"/>
                  </a:schemeClr>
                </a:solidFill>
              </a:rPr>
              <a:t>Gaius</a:t>
            </a:r>
            <a:r>
              <a:rPr lang="nl-NL" sz="2200">
                <a:solidFill>
                  <a:schemeClr val="accent4">
                    <a:lumMod val="20000"/>
                    <a:lumOff val="80000"/>
                  </a:schemeClr>
                </a:solidFill>
              </a:rPr>
              <a:t> </a:t>
            </a:r>
            <a:r>
              <a:rPr lang="nl-NL" sz="2200" err="1">
                <a:solidFill>
                  <a:schemeClr val="accent4">
                    <a:lumMod val="20000"/>
                    <a:lumOff val="80000"/>
                  </a:schemeClr>
                </a:solidFill>
              </a:rPr>
              <a:t>Cilnius</a:t>
            </a:r>
            <a:r>
              <a:rPr lang="nl-NL" sz="2200">
                <a:solidFill>
                  <a:schemeClr val="accent4">
                    <a:lumMod val="20000"/>
                    <a:lumOff val="80000"/>
                  </a:schemeClr>
                </a:solidFill>
              </a:rPr>
              <a:t> </a:t>
            </a:r>
            <a:r>
              <a:rPr lang="nl-NL" sz="2200" err="1">
                <a:solidFill>
                  <a:schemeClr val="accent4">
                    <a:lumMod val="20000"/>
                    <a:lumOff val="80000"/>
                  </a:schemeClr>
                </a:solidFill>
              </a:rPr>
              <a:t>Maecenas</a:t>
            </a:r>
            <a:r>
              <a:rPr lang="nl-NL" sz="2200">
                <a:solidFill>
                  <a:schemeClr val="accent4">
                    <a:lumMod val="20000"/>
                    <a:lumOff val="80000"/>
                  </a:schemeClr>
                </a:solidFill>
              </a:rPr>
              <a:t>, de rechterhand van Octavianus, later keizer Augustus. </a:t>
            </a:r>
            <a:r>
              <a:rPr lang="nl-NL" sz="2200" err="1">
                <a:solidFill>
                  <a:schemeClr val="accent4">
                    <a:lumMod val="20000"/>
                    <a:lumOff val="80000"/>
                  </a:schemeClr>
                </a:solidFill>
              </a:rPr>
              <a:t>Maecenas</a:t>
            </a:r>
            <a:r>
              <a:rPr lang="nl-NL" sz="2200">
                <a:solidFill>
                  <a:schemeClr val="accent4">
                    <a:lumMod val="20000"/>
                    <a:lumOff val="80000"/>
                  </a:schemeClr>
                </a:solidFill>
              </a:rPr>
              <a:t> werd de invloedrijke </a:t>
            </a:r>
            <a:r>
              <a:rPr lang="nl-NL" sz="2200" err="1">
                <a:solidFill>
                  <a:schemeClr val="accent4">
                    <a:lumMod val="20000"/>
                    <a:lumOff val="80000"/>
                  </a:schemeClr>
                </a:solidFill>
              </a:rPr>
              <a:t>patronus</a:t>
            </a:r>
            <a:r>
              <a:rPr lang="nl-NL" sz="2200">
                <a:solidFill>
                  <a:schemeClr val="accent4">
                    <a:lumMod val="20000"/>
                    <a:lumOff val="80000"/>
                  </a:schemeClr>
                </a:solidFill>
              </a:rPr>
              <a:t> met wie Horatius een vriendschap voor het leven sloot. </a:t>
            </a:r>
            <a:r>
              <a:rPr lang="nl-NL" sz="2200" err="1">
                <a:solidFill>
                  <a:schemeClr val="accent4">
                    <a:lumMod val="20000"/>
                    <a:lumOff val="80000"/>
                  </a:schemeClr>
                </a:solidFill>
              </a:rPr>
              <a:t>Maecenas</a:t>
            </a:r>
            <a:r>
              <a:rPr lang="nl-NL" sz="2200">
                <a:solidFill>
                  <a:schemeClr val="accent4">
                    <a:lumMod val="20000"/>
                    <a:lumOff val="80000"/>
                  </a:schemeClr>
                </a:solidFill>
              </a:rPr>
              <a:t> profileerde zich als promotor van de publieke opinie rond Augustus’ politiek van vrede en wederopbouw (</a:t>
            </a:r>
            <a:r>
              <a:rPr lang="nl-NL" sz="2200">
                <a:solidFill>
                  <a:srgbClr val="FFC000"/>
                </a:solidFill>
              </a:rPr>
              <a:t>pax </a:t>
            </a:r>
            <a:r>
              <a:rPr lang="nl-NL" sz="2200" err="1">
                <a:solidFill>
                  <a:srgbClr val="FFC000"/>
                </a:solidFill>
              </a:rPr>
              <a:t>augusta</a:t>
            </a:r>
            <a:r>
              <a:rPr lang="nl-NL" sz="2200">
                <a:solidFill>
                  <a:schemeClr val="accent4">
                    <a:lumMod val="20000"/>
                    <a:lumOff val="80000"/>
                  </a:schemeClr>
                </a:solidFill>
              </a:rPr>
              <a:t>). Augustus verzamelde een kring van dichters om zich heen, die hij dankzij zijn enorme rijkdom vrij kon stellen van de zorg om het dagelijkse bestaan. Zo konden zij zich geheel aan de dichtkunst, ter meerdere eer en glorie van Augustus natuurlijk (</a:t>
            </a:r>
            <a:r>
              <a:rPr lang="nl-NL" sz="2200">
                <a:solidFill>
                  <a:srgbClr val="FFC000"/>
                </a:solidFill>
              </a:rPr>
              <a:t>do ut des</a:t>
            </a:r>
            <a:r>
              <a:rPr lang="nl-NL" sz="2200">
                <a:solidFill>
                  <a:schemeClr val="accent4">
                    <a:lumMod val="20000"/>
                    <a:lumOff val="80000"/>
                  </a:schemeClr>
                </a:solidFill>
              </a:rPr>
              <a:t>), wijden. Ook Vergilius en Propertius behoorden tot deze groep dichters.</a:t>
            </a:r>
          </a:p>
          <a:p>
            <a:endParaRPr lang="nl-NL" sz="2200">
              <a:solidFill>
                <a:schemeClr val="accent4">
                  <a:lumMod val="20000"/>
                  <a:lumOff val="80000"/>
                </a:schemeClr>
              </a:solidFill>
            </a:endParaRPr>
          </a:p>
          <a:p>
            <a:r>
              <a:rPr lang="nl-NL" sz="2200">
                <a:solidFill>
                  <a:schemeClr val="accent4">
                    <a:lumMod val="20000"/>
                    <a:lumOff val="80000"/>
                  </a:schemeClr>
                </a:solidFill>
              </a:rPr>
              <a:t>Horatius kreeg van </a:t>
            </a:r>
            <a:r>
              <a:rPr lang="nl-NL" sz="2200" err="1">
                <a:solidFill>
                  <a:schemeClr val="accent4">
                    <a:lumMod val="20000"/>
                    <a:lumOff val="80000"/>
                  </a:schemeClr>
                </a:solidFill>
              </a:rPr>
              <a:t>Maecenas</a:t>
            </a:r>
            <a:r>
              <a:rPr lang="nl-NL" sz="2200">
                <a:solidFill>
                  <a:schemeClr val="accent4">
                    <a:lumMod val="20000"/>
                    <a:lumOff val="80000"/>
                  </a:schemeClr>
                </a:solidFill>
              </a:rPr>
              <a:t> een landgoed in de Sabijnse bergen, waar hij graag en vaak verbleef. </a:t>
            </a:r>
            <a:r>
              <a:rPr lang="nl-NL" sz="2200" err="1">
                <a:solidFill>
                  <a:schemeClr val="accent4">
                    <a:lumMod val="20000"/>
                    <a:lumOff val="80000"/>
                  </a:schemeClr>
                </a:solidFill>
              </a:rPr>
              <a:t>Privé-secretaris</a:t>
            </a:r>
            <a:r>
              <a:rPr lang="nl-NL" sz="2200">
                <a:solidFill>
                  <a:schemeClr val="accent4">
                    <a:lumMod val="20000"/>
                    <a:lumOff val="80000"/>
                  </a:schemeClr>
                </a:solidFill>
              </a:rPr>
              <a:t> van Augustus wilde hij niet worden, maar hij werd wel zo ongeveer dé hofdichter van het nieuwe regime. Wonderlijk dat Horatius eerst tegen Octavianus gestreden had, maar later een fervent aanhanger van Augustus werd. Hij mocht zelfs in 17 het zogenaamde Carmen </a:t>
            </a:r>
            <a:r>
              <a:rPr lang="nl-NL" sz="2200" err="1">
                <a:solidFill>
                  <a:schemeClr val="accent4">
                    <a:lumMod val="20000"/>
                    <a:lumOff val="80000"/>
                  </a:schemeClr>
                </a:solidFill>
              </a:rPr>
              <a:t>Saeculare</a:t>
            </a:r>
            <a:r>
              <a:rPr lang="nl-NL" sz="2200">
                <a:solidFill>
                  <a:schemeClr val="accent4">
                    <a:lumMod val="20000"/>
                    <a:lumOff val="80000"/>
                  </a:schemeClr>
                </a:solidFill>
              </a:rPr>
              <a:t> schrijven, een eeuwfeestgedicht.</a:t>
            </a:r>
          </a:p>
        </p:txBody>
      </p:sp>
      <p:sp>
        <p:nvSpPr>
          <p:cNvPr id="5" name="AutoShape 2" descr="Bisdom Melfi-Rapolla-Venosa - Wikipedia">
            <a:extLst>
              <a:ext uri="{FF2B5EF4-FFF2-40B4-BE49-F238E27FC236}">
                <a16:creationId xmlns:a16="http://schemas.microsoft.com/office/drawing/2014/main" id="{195C419B-35D3-4E90-854B-5EB3ACF60B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Tijdelijke aanduiding voor voettekst 4">
            <a:extLst>
              <a:ext uri="{FF2B5EF4-FFF2-40B4-BE49-F238E27FC236}">
                <a16:creationId xmlns:a16="http://schemas.microsoft.com/office/drawing/2014/main" id="{C37F825B-C644-4C73-B88A-495B16A051E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7" name="Afbeelding 16">
            <a:hlinkClick r:id="rId2" action="ppaction://hlinksldjump"/>
            <a:extLst>
              <a:ext uri="{FF2B5EF4-FFF2-40B4-BE49-F238E27FC236}">
                <a16:creationId xmlns:a16="http://schemas.microsoft.com/office/drawing/2014/main" id="{B8F4077B-9F08-43E8-AB4C-FA3F4D117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Tree>
    <p:extLst>
      <p:ext uri="{BB962C8B-B14F-4D97-AF65-F5344CB8AC3E}">
        <p14:creationId xmlns:p14="http://schemas.microsoft.com/office/powerpoint/2010/main" val="3556697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p.139 (17-24)       I.9   De genoegens van de winter</a:t>
            </a:r>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69609" cy="5159554"/>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zolang als de sombere grijsheid / ouderdom (voor jou), jong als je bent, afwezig is. Laten nu ook Marsveld en pleinen en het zachte gefluister bij het vallen van de nacht op een afgesproken uur </a:t>
            </a: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(zoals afgesproken) opgezocht</a:t>
            </a: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worden. (Laat) nu ook </a:t>
            </a: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vanaf</a:t>
            </a: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 een diep hoekje het lieflijke / aangename gelach (opgezocht worden), verrader van een zich schuil houdend meisje / dat verraadt dat een meisje zich schuilhoudt (herhaald worden) en het onderpand, (dat is) weggenomen / weggerukt van een arm of van een slecht (weinig) tegenstribbelende vinger.</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60</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723619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61</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I.11</a:t>
            </a:r>
          </a:p>
          <a:p>
            <a:pPr algn="ctr"/>
            <a:r>
              <a:rPr lang="nl-NL" sz="3600">
                <a:solidFill>
                  <a:schemeClr val="accent4">
                    <a:lumMod val="20000"/>
                    <a:lumOff val="80000"/>
                  </a:schemeClr>
                </a:solidFill>
              </a:rPr>
              <a:t>Pluk de dag!</a:t>
            </a:r>
          </a:p>
        </p:txBody>
      </p:sp>
      <p:sp>
        <p:nvSpPr>
          <p:cNvPr id="7" name="Tijdelijke aanduiding voor voettekst 4">
            <a:extLst>
              <a:ext uri="{FF2B5EF4-FFF2-40B4-BE49-F238E27FC236}">
                <a16:creationId xmlns:a16="http://schemas.microsoft.com/office/drawing/2014/main" id="{1594C877-98D5-4A4C-A9B1-5042A21279D0}"/>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185747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(1-8)       I.11   Pluk de dag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522960" cy="5159554"/>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Tracht niet te achterhalen (dat brengt ongeluk) welk einde jou en mij de goden hebben toebedeeld, Leuconoë, vertrouw geen horoscopen. Hoe(veel) beter is het wat zal gebeuren te ondergaan. Of Jupiter nog meer winters toebedeelt dan wel de laatste (winter) die nu de Tyrrheense Zee op de puimstenen rotsen stuk laat slaan. Wees verstandig en zeef/klaar de wijn, snoei de hoop terug op lang geluk binnen een kort bestek. Terwijl wij staan te spreken, is vol berouw/spijt het leven gevlucht. Pluk de dag, zo weinig mogelijk vertrouwend op die (dag) van morgen.</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62</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730588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63</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03505" cy="2554545"/>
          </a:xfrm>
          <a:prstGeom prst="rect">
            <a:avLst/>
          </a:prstGeom>
          <a:noFill/>
        </p:spPr>
        <p:txBody>
          <a:bodyPr wrap="square" rtlCol="0">
            <a:spAutoFit/>
          </a:bodyPr>
          <a:lstStyle/>
          <a:p>
            <a:pPr algn="ctr"/>
            <a:r>
              <a:rPr lang="nl-NL" sz="8800">
                <a:solidFill>
                  <a:schemeClr val="accent4">
                    <a:lumMod val="20000"/>
                    <a:lumOff val="80000"/>
                  </a:schemeClr>
                </a:solidFill>
              </a:rPr>
              <a:t>I.22</a:t>
            </a:r>
          </a:p>
          <a:p>
            <a:pPr algn="ctr"/>
            <a:r>
              <a:rPr lang="nl-NL" sz="3600">
                <a:solidFill>
                  <a:schemeClr val="accent4">
                    <a:lumMod val="20000"/>
                    <a:lumOff val="80000"/>
                  </a:schemeClr>
                </a:solidFill>
              </a:rPr>
              <a:t>Waar dan ook hou ik van haar</a:t>
            </a:r>
            <a:endParaRPr lang="nl-NL" sz="8800">
              <a:solidFill>
                <a:schemeClr val="accent4">
                  <a:lumMod val="20000"/>
                  <a:lumOff val="80000"/>
                </a:schemeClr>
              </a:solidFill>
            </a:endParaRPr>
          </a:p>
        </p:txBody>
      </p:sp>
      <p:sp>
        <p:nvSpPr>
          <p:cNvPr id="7" name="Tijdelijke aanduiding voor voettekst 4">
            <a:extLst>
              <a:ext uri="{FF2B5EF4-FFF2-40B4-BE49-F238E27FC236}">
                <a16:creationId xmlns:a16="http://schemas.microsoft.com/office/drawing/2014/main" id="{FA86857D-9219-4A64-8628-25E1EFBA11C3}"/>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834293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(1-8)       I.22   Waar dan ook hou ik van haar</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2204899"/>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Een man van onbesproken levenswandel, die heeft geen assegaaien noodig, Fuscus,</a:t>
            </a:r>
          </a:p>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geen koker pijlen in vergif gedrenkt, al reist hij naar het Africaansche strand, de barre toppen van den Caucasus, de droomomsponnen oevers van den Ganges.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882371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(9-16)       I.22   Waar dan ook hou ik van haar</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35103" cy="2943563"/>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Zoo ging voor mij een wolf laatst op den loop, terwijl ik onbezorgd en ongewapend</a:t>
            </a:r>
          </a:p>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in het Sabijnsche woud, heel ver van huis, mijn lieve Lalage liep te bezingen, een beest nogwel, als zelfs het Daunisch land niet herbergt in zijn wijde wildernissen, noch de Sahara in haar zandwoestijnen, de dorre voedster van den fellen leeuw.</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821353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(17-24)       I.22   Waar dan ook hou ik van haar</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78235" cy="2943563"/>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Verplaatst mij naar het druilend Poolgebied, waar zomerzon geen enklen boom verkwikt, waar kille mist den rand der aarde dekt, of naar den vuurgloed van het brandend Zuid, dat voor ons menschen onbewoonbaar heet: ik blijf den lieven lach, de lieve stem van Lalage, zoo daar als hier, beminnen.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66</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393307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67</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00548"/>
          </a:xfrm>
          <a:prstGeom prst="rect">
            <a:avLst/>
          </a:prstGeom>
          <a:noFill/>
        </p:spPr>
        <p:txBody>
          <a:bodyPr wrap="square" rtlCol="0">
            <a:spAutoFit/>
          </a:bodyPr>
          <a:lstStyle/>
          <a:p>
            <a:pPr algn="ctr"/>
            <a:r>
              <a:rPr lang="nl-NL" sz="8800">
                <a:solidFill>
                  <a:schemeClr val="accent4">
                    <a:lumMod val="20000"/>
                    <a:lumOff val="80000"/>
                  </a:schemeClr>
                </a:solidFill>
              </a:rPr>
              <a:t>I.23</a:t>
            </a:r>
          </a:p>
          <a:p>
            <a:pPr algn="ctr"/>
            <a:r>
              <a:rPr lang="nl-NL" sz="3600">
                <a:solidFill>
                  <a:schemeClr val="accent4">
                    <a:lumMod val="20000"/>
                    <a:lumOff val="80000"/>
                  </a:schemeClr>
                </a:solidFill>
              </a:rPr>
              <a:t>Kom nu eindelijk bij mij</a:t>
            </a:r>
          </a:p>
        </p:txBody>
      </p:sp>
      <p:sp>
        <p:nvSpPr>
          <p:cNvPr id="7" name="Tijdelijke aanduiding voor voettekst 4">
            <a:extLst>
              <a:ext uri="{FF2B5EF4-FFF2-40B4-BE49-F238E27FC236}">
                <a16:creationId xmlns:a16="http://schemas.microsoft.com/office/drawing/2014/main" id="{338FBC1A-0C2F-4DE8-8BB4-D0E9484D2133}"/>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726785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(1-8)       I.23   Kom nu eindelijk bij mij</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78235" cy="3682226"/>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Je vermijdt mij gelijk aan/als een hertje, Chloë, dat haar moeder bang zoekt in afgelegen bergen niet zonder ongegronde angst voor de briesjes en het bos/briesjes in het bos. </a:t>
            </a:r>
          </a:p>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Want hetzij/of nu de nadering van de lente begonnen is/begint te rillen in de beweeglijke bladeren, hetzij/of groene (boom)hagedissen door een braamstruik heen hebben gelopen, het (hertje) trilt met hart en knieën.</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461454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(9-12)       I.23   Kom nu eindelijk bij mij</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1466235"/>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Maar niet achtervolg ik jou zoals een ruwe tijger of een Gaetulische leeuw, om je te breken: houd eindelijk op je moeder te volgen, jij, rijp voor een man.</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69</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84856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a:t>
            </a:fld>
            <a:endParaRPr lang="nl-NL" b="1">
              <a:solidFill>
                <a:schemeClr val="accent4"/>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2017410" cy="4247317"/>
          </a:xfrm>
          <a:prstGeom prst="rect">
            <a:avLst/>
          </a:prstGeom>
          <a:noFill/>
        </p:spPr>
        <p:txBody>
          <a:bodyPr wrap="square" rtlCol="0">
            <a:spAutoFit/>
          </a:bodyPr>
          <a:lstStyle/>
          <a:p>
            <a:r>
              <a:rPr lang="nl-NL" sz="2800" b="1">
                <a:solidFill>
                  <a:srgbClr val="FFC000"/>
                </a:solidFill>
              </a:rPr>
              <a:t>FILOSOFIE</a:t>
            </a:r>
          </a:p>
          <a:p>
            <a:endParaRPr lang="nl-NL" sz="2200">
              <a:solidFill>
                <a:schemeClr val="accent4">
                  <a:lumMod val="20000"/>
                  <a:lumOff val="80000"/>
                </a:schemeClr>
              </a:solidFill>
            </a:endParaRPr>
          </a:p>
          <a:p>
            <a:r>
              <a:rPr lang="nl-NL" sz="2200">
                <a:solidFill>
                  <a:schemeClr val="accent4">
                    <a:lumMod val="20000"/>
                    <a:lumOff val="80000"/>
                  </a:schemeClr>
                </a:solidFill>
              </a:rPr>
              <a:t>Horatius kwam in de dichterskring, met name via </a:t>
            </a:r>
            <a:r>
              <a:rPr lang="nl-NL" sz="2200" err="1">
                <a:solidFill>
                  <a:schemeClr val="accent4">
                    <a:lumMod val="20000"/>
                    <a:lumOff val="80000"/>
                  </a:schemeClr>
                </a:solidFill>
              </a:rPr>
              <a:t>Maecenas</a:t>
            </a:r>
            <a:r>
              <a:rPr lang="nl-NL" sz="2200">
                <a:solidFill>
                  <a:schemeClr val="accent4">
                    <a:lumMod val="20000"/>
                    <a:lumOff val="80000"/>
                  </a:schemeClr>
                </a:solidFill>
              </a:rPr>
              <a:t>, in aanraking met het </a:t>
            </a:r>
            <a:r>
              <a:rPr lang="nl-NL" sz="2200">
                <a:solidFill>
                  <a:srgbClr val="FFC000"/>
                </a:solidFill>
              </a:rPr>
              <a:t>Epicurisme</a:t>
            </a:r>
            <a:r>
              <a:rPr lang="nl-NL" sz="2200">
                <a:solidFill>
                  <a:schemeClr val="accent4">
                    <a:lumMod val="20000"/>
                    <a:lumOff val="80000"/>
                  </a:schemeClr>
                </a:solidFill>
              </a:rPr>
              <a:t>, een filosofie die gericht was op </a:t>
            </a:r>
            <a:r>
              <a:rPr lang="nl-NL" sz="2200">
                <a:solidFill>
                  <a:srgbClr val="FFC000"/>
                </a:solidFill>
              </a:rPr>
              <a:t>gemoedsrust</a:t>
            </a:r>
            <a:r>
              <a:rPr lang="nl-NL" sz="2200">
                <a:solidFill>
                  <a:schemeClr val="accent4">
                    <a:lumMod val="20000"/>
                    <a:lumOff val="80000"/>
                  </a:schemeClr>
                </a:solidFill>
              </a:rPr>
              <a:t>, die het best te realiseren viel in een sober bestaan. Daarin kon iemand genieten van elk moment dat hem gegeven werd. Voor Horatius kwam dat neer op “zowel als”, dus het midden houden tussen persoonlijk genot (Epicurisme) en maatschappelijk succes (de visie van Augustus: ieder draagt zijn steentje bij aan een goede en degelijke maatschappij). Oftewel: de gulden middenweg, </a:t>
            </a:r>
            <a:r>
              <a:rPr lang="nl-NL" sz="2200" err="1">
                <a:solidFill>
                  <a:srgbClr val="FFC000"/>
                </a:solidFill>
              </a:rPr>
              <a:t>aurea</a:t>
            </a:r>
            <a:r>
              <a:rPr lang="nl-NL" sz="2200">
                <a:solidFill>
                  <a:srgbClr val="FFC000"/>
                </a:solidFill>
              </a:rPr>
              <a:t> </a:t>
            </a:r>
            <a:r>
              <a:rPr lang="nl-NL" sz="2200" err="1">
                <a:solidFill>
                  <a:srgbClr val="FFC000"/>
                </a:solidFill>
              </a:rPr>
              <a:t>mediocritas</a:t>
            </a:r>
            <a:r>
              <a:rPr lang="nl-NL" sz="2200">
                <a:solidFill>
                  <a:schemeClr val="accent4">
                    <a:lumMod val="20000"/>
                    <a:lumOff val="80000"/>
                  </a:schemeClr>
                </a:solidFill>
              </a:rPr>
              <a:t>. De goden spelen een belangrijke rol. Ze doen met een mens wat ze maar willen en wanneer het hun uitkomt. Ze delen geluk, rijkdom, gezondheid toe, maar kunnen het ieder moment weer afpakken, zoals ook Horatius al heeft meegemaakt. Daarom moeten de mensen genieten van elk moment, zolang dat duurt. </a:t>
            </a:r>
            <a:r>
              <a:rPr lang="nl-NL" sz="2200" err="1">
                <a:solidFill>
                  <a:srgbClr val="FFC000"/>
                </a:solidFill>
              </a:rPr>
              <a:t>Carpe</a:t>
            </a:r>
            <a:r>
              <a:rPr lang="nl-NL" sz="2200">
                <a:solidFill>
                  <a:srgbClr val="FFC000"/>
                </a:solidFill>
              </a:rPr>
              <a:t> </a:t>
            </a:r>
            <a:r>
              <a:rPr lang="nl-NL" sz="2200" err="1">
                <a:solidFill>
                  <a:srgbClr val="FFC000"/>
                </a:solidFill>
              </a:rPr>
              <a:t>diem</a:t>
            </a:r>
            <a:r>
              <a:rPr lang="nl-NL" sz="2200">
                <a:solidFill>
                  <a:schemeClr val="accent4">
                    <a:lumMod val="20000"/>
                    <a:lumOff val="80000"/>
                  </a:schemeClr>
                </a:solidFill>
              </a:rPr>
              <a:t>! Niet alleen in deze uitspraak, maar veel vaker toont Horatius zich een </a:t>
            </a:r>
            <a:r>
              <a:rPr lang="nl-NL" sz="2200">
                <a:solidFill>
                  <a:srgbClr val="FFC000"/>
                </a:solidFill>
              </a:rPr>
              <a:t>moralist</a:t>
            </a:r>
            <a:r>
              <a:rPr lang="nl-NL" sz="2200">
                <a:solidFill>
                  <a:schemeClr val="accent4">
                    <a:lumMod val="20000"/>
                    <a:lumOff val="80000"/>
                  </a:schemeClr>
                </a:solidFill>
              </a:rPr>
              <a:t>. Hij wilde zijn luisteraars een boodschap mee geven.</a:t>
            </a:r>
          </a:p>
        </p:txBody>
      </p:sp>
      <p:sp>
        <p:nvSpPr>
          <p:cNvPr id="5" name="AutoShape 2" descr="Bisdom Melfi-Rapolla-Venosa - Wikipedia">
            <a:extLst>
              <a:ext uri="{FF2B5EF4-FFF2-40B4-BE49-F238E27FC236}">
                <a16:creationId xmlns:a16="http://schemas.microsoft.com/office/drawing/2014/main" id="{195C419B-35D3-4E90-854B-5EB3ACF60B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Tijdelijke aanduiding voor voettekst 4">
            <a:extLst>
              <a:ext uri="{FF2B5EF4-FFF2-40B4-BE49-F238E27FC236}">
                <a16:creationId xmlns:a16="http://schemas.microsoft.com/office/drawing/2014/main" id="{C37F825B-C644-4C73-B88A-495B16A051E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7" name="Afbeelding 16">
            <a:hlinkClick r:id="rId2" action="ppaction://hlinksldjump"/>
            <a:extLst>
              <a:ext uri="{FF2B5EF4-FFF2-40B4-BE49-F238E27FC236}">
                <a16:creationId xmlns:a16="http://schemas.microsoft.com/office/drawing/2014/main" id="{B8F4077B-9F08-43E8-AB4C-FA3F4D117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Tree>
    <p:extLst>
      <p:ext uri="{BB962C8B-B14F-4D97-AF65-F5344CB8AC3E}">
        <p14:creationId xmlns:p14="http://schemas.microsoft.com/office/powerpoint/2010/main" val="13725327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70</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00548"/>
          </a:xfrm>
          <a:prstGeom prst="rect">
            <a:avLst/>
          </a:prstGeom>
          <a:noFill/>
        </p:spPr>
        <p:txBody>
          <a:bodyPr wrap="square" rtlCol="0">
            <a:spAutoFit/>
          </a:bodyPr>
          <a:lstStyle/>
          <a:p>
            <a:pPr algn="ctr"/>
            <a:r>
              <a:rPr lang="nl-NL" sz="8800">
                <a:solidFill>
                  <a:schemeClr val="accent4">
                    <a:lumMod val="20000"/>
                    <a:lumOff val="80000"/>
                  </a:schemeClr>
                </a:solidFill>
              </a:rPr>
              <a:t>I.37</a:t>
            </a:r>
          </a:p>
          <a:p>
            <a:pPr algn="ctr"/>
            <a:r>
              <a:rPr lang="nl-NL" sz="3600">
                <a:solidFill>
                  <a:schemeClr val="accent4">
                    <a:lumMod val="20000"/>
                    <a:lumOff val="80000"/>
                  </a:schemeClr>
                </a:solidFill>
              </a:rPr>
              <a:t>Nunc est bibendum</a:t>
            </a:r>
            <a:endParaRPr lang="nl-NL" sz="8800">
              <a:solidFill>
                <a:schemeClr val="accent4">
                  <a:lumMod val="20000"/>
                  <a:lumOff val="80000"/>
                </a:schemeClr>
              </a:solidFill>
            </a:endParaRPr>
          </a:p>
        </p:txBody>
      </p:sp>
      <p:sp>
        <p:nvSpPr>
          <p:cNvPr id="7" name="Tijdelijke aanduiding voor voettekst 4">
            <a:extLst>
              <a:ext uri="{FF2B5EF4-FFF2-40B4-BE49-F238E27FC236}">
                <a16:creationId xmlns:a16="http://schemas.microsoft.com/office/drawing/2014/main" id="{80FD1772-8CD8-4AFD-BACD-B9C0B1CCC6A2}"/>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613718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(1-4)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2204899"/>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Nu moet er gedronken worden, nu moet er met bevrijde voet op de grond gestampt worden, nu is het (allang) tijd om het rustbed van de goden te eren met een overvloedige maaltijd, kameraden.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71</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034717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(5-12)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69609" cy="3682226"/>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Eerder (was het) schande (een misdaad) om Caecubische wijn tevoorschijn te halen uit de oeroude kelders, zolang voor het Capitool de koningin waanzinnige verwoesting (instorting) en ondergang voor het Rijk bereidde met haar door ziekte besmette kudde</a:t>
            </a:r>
          </a:p>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van schandelijke mannen, onbeheerst in haar grenzeloos begeren en door haar zoete lot (geluk) dronken. </a:t>
            </a: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Maar haar razernij verminderde (werd verminderd door) </a:t>
            </a:r>
            <a:endPar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72</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555394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(12-21)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3682226"/>
          </a:xfrm>
          <a:prstGeom prst="rect">
            <a:avLst/>
          </a:prstGeom>
          <a:noFill/>
        </p:spPr>
        <p:txBody>
          <a:bodyPr wrap="square">
            <a:spAutoFit/>
          </a:bodyPr>
          <a:lstStyle/>
          <a:p>
            <a:pPr marL="304800" marR="304800" algn="l">
              <a:lnSpc>
                <a:spcPct val="200000"/>
              </a:lnSpc>
              <a:spcAft>
                <a:spcPts val="600"/>
              </a:spcAft>
            </a:pP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het feit dat met moeite één schip behouden (werd) uit de vlammen en haar met Egyptische wijn benevelde geest bracht Caesar terug tot werkelijke angsten, (haar) toen ze van Italië wegvluchtte met roeiriemen achtervolgend, zoals een havik zachte/laffe/softe/lievige duiven (achtervolgt) of een snelle jager een haas op de velden van het besneeuwde Thessalië, om aan de ketenen te geven (in de ketenen te slaan)</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73</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7511825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(21-29)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69609" cy="3682226"/>
          </a:xfrm>
          <a:prstGeom prst="rect">
            <a:avLst/>
          </a:prstGeom>
          <a:noFill/>
        </p:spPr>
        <p:txBody>
          <a:bodyPr wrap="square">
            <a:spAutoFit/>
          </a:bodyPr>
          <a:lstStyle/>
          <a:p>
            <a:pPr marL="304800" marR="304800">
              <a:lnSpc>
                <a:spcPct val="200000"/>
              </a:lnSpc>
              <a:spcAft>
                <a:spcPts val="300"/>
              </a:spcAft>
            </a:pP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het onheilbrengende monster. Omdat zij eervoller wenste (zocht) te sterven, was zij niet op vrouwelijke wijze bang voor het zwaard en zocht zij niet verborgen kusten met haar snelle vloot, en durfde zij het aan het verslagen paleis te (gaan) zien met kalm gezicht, en dapper een ruwe slang beet te pakken, om het zwarte gif met haar lichaam in te drinken, </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4796510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(30-32)       I.37   Nunc est bibendum</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2943563"/>
          </a:xfrm>
          <a:prstGeom prst="rect">
            <a:avLst/>
          </a:prstGeom>
          <a:noFill/>
        </p:spPr>
        <p:txBody>
          <a:bodyPr wrap="square">
            <a:spAutoFit/>
          </a:bodyPr>
          <a:lstStyle/>
          <a:p>
            <a:pPr marL="304800" marR="304800" algn="l">
              <a:lnSpc>
                <a:spcPct val="200000"/>
              </a:lnSpc>
              <a:spcAft>
                <a:spcPts val="600"/>
              </a:spcAft>
            </a:pP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door haar bewust gekozen dood strijdlustiger (dan ooit): omdat ze namelijk aan de wrede oorlogschepen misgunde om, van haar koninklijke macht beroofd, te worden weggevoerd in (of: voor) een hoogmoedige triomftocht, een (bepaald) niet nederige vrouw.</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430424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76</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III.9</a:t>
            </a:r>
          </a:p>
          <a:p>
            <a:pPr algn="ctr"/>
            <a:r>
              <a:rPr lang="nl-NL" sz="3600">
                <a:solidFill>
                  <a:schemeClr val="accent4">
                    <a:lumMod val="20000"/>
                    <a:lumOff val="80000"/>
                  </a:schemeClr>
                </a:solidFill>
              </a:rPr>
              <a:t>Verzoening</a:t>
            </a:r>
          </a:p>
        </p:txBody>
      </p:sp>
      <p:sp>
        <p:nvSpPr>
          <p:cNvPr id="7" name="Tijdelijke aanduiding voor voettekst 4">
            <a:extLst>
              <a:ext uri="{FF2B5EF4-FFF2-40B4-BE49-F238E27FC236}">
                <a16:creationId xmlns:a16="http://schemas.microsoft.com/office/drawing/2014/main" id="{14269BF2-9E91-4EAD-A737-38570705DD4B}"/>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2207160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p.140 (1-8)       III.9   Verzoening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757671" cy="3682226"/>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	‘Zolang ik nog aangenaam voor jou was en niet en of andere jongeman, boven mij 	verkozen, jouw stralend witte hals omarmde, leefde ik gelukkiger dan de koning van 	de Perzen.’</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	‘Zolang jij niet een ander meisje hartstochtelijker liefhad en Lydia niet was/kwam na 	Chloë, de alom bekende Lydia, leefde ik roemvoller dan de Romeinse Ilia.’</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77</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9823955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p.140 (9-16)       III.9   Verzoening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60982" cy="4420890"/>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9	‘Mij heeft nu de Thracische Chloë in haar macht, bekwaam in zoete melodieën en 	bedreven in de citer, voor wie ik niet bang zal zijn te sterven, als het lot mijn liefje 	zal sparen, zodat ze blijft leven.’</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13	‘Mij zet Calais, de zoon van Ornytus uit Thurii in wederzijdse liefde in vuur en vlam, 	voor wie ik tweemaal zal dulden te sterven, als het lot de jongen zal sparen, zodat 	hij blijft leven.’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851753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p.140 (17-24)       III.9   Verzoening</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0176352" cy="4420890"/>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17	‘Maar wat, als nu Venus van vroeger terugkeert en ons, gescheiden, 	onder het bronzen juk bijeenbrengt, als de blonde Chloë uit mijn hart 	wordt verdreven en mijn deur voor de afgewezen Lydia openstaat?’ </a:t>
            </a:r>
          </a:p>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21	‘Hoewel hij mooier is dan een ster, en jij lichter bent dan kurk en 	opvliegender dan de onstuimige Adriatische zee, zou ik graag met jou 	willen leven, (en) graag met jou sterven.’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79</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423736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0"/>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9" name="Tijdelijke aanduiding voor dianummer 5">
            <a:extLst>
              <a:ext uri="{FF2B5EF4-FFF2-40B4-BE49-F238E27FC236}">
                <a16:creationId xmlns:a16="http://schemas.microsoft.com/office/drawing/2014/main" id="{2323C5FC-1BAE-44B7-A959-6C85FC0B6FD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a:t>
            </a:fld>
            <a:endParaRPr lang="nl-NL" b="1">
              <a:solidFill>
                <a:schemeClr val="accent4"/>
              </a:solidFill>
            </a:endParaRPr>
          </a:p>
        </p:txBody>
      </p:sp>
      <p:sp>
        <p:nvSpPr>
          <p:cNvPr id="2" name="Tekstvak 1">
            <a:extLst>
              <a:ext uri="{FF2B5EF4-FFF2-40B4-BE49-F238E27FC236}">
                <a16:creationId xmlns:a16="http://schemas.microsoft.com/office/drawing/2014/main" id="{CD436E0F-A08A-4344-A4F0-8A8938E49508}"/>
              </a:ext>
            </a:extLst>
          </p:cNvPr>
          <p:cNvSpPr txBox="1"/>
          <p:nvPr/>
        </p:nvSpPr>
        <p:spPr>
          <a:xfrm>
            <a:off x="89540" y="538307"/>
            <a:ext cx="11879611" cy="1143070"/>
          </a:xfrm>
          <a:prstGeom prst="rect">
            <a:avLst/>
          </a:prstGeom>
          <a:noFill/>
        </p:spPr>
        <p:txBody>
          <a:bodyPr wrap="square" rtlCol="0">
            <a:spAutoFit/>
          </a:bodyPr>
          <a:lstStyle/>
          <a:p>
            <a:pPr>
              <a:lnSpc>
                <a:spcPct val="150000"/>
              </a:lnSpc>
            </a:pPr>
            <a:r>
              <a:rPr lang="nl-NL" sz="2400">
                <a:solidFill>
                  <a:schemeClr val="accent4">
                    <a:lumMod val="20000"/>
                    <a:lumOff val="80000"/>
                  </a:schemeClr>
                </a:solidFill>
              </a:rPr>
              <a:t>Het genre literatuur dat in het blok centraal staat is </a:t>
            </a:r>
            <a:r>
              <a:rPr lang="nl-NL" sz="2400" b="1">
                <a:solidFill>
                  <a:srgbClr val="FFC000"/>
                </a:solidFill>
              </a:rPr>
              <a:t>LYRIEK</a:t>
            </a:r>
            <a:r>
              <a:rPr lang="nl-NL" sz="2400">
                <a:solidFill>
                  <a:schemeClr val="accent4">
                    <a:lumMod val="20000"/>
                    <a:lumOff val="80000"/>
                  </a:schemeClr>
                </a:solidFill>
              </a:rPr>
              <a:t>, persoonlijke poëzie. Horatius is een dichter die persoonlijke gevoelens uit in zijn gedichten. </a:t>
            </a:r>
          </a:p>
        </p:txBody>
      </p:sp>
      <p:sp>
        <p:nvSpPr>
          <p:cNvPr id="7" name="Tijdelijke aanduiding voor voettekst 4">
            <a:extLst>
              <a:ext uri="{FF2B5EF4-FFF2-40B4-BE49-F238E27FC236}">
                <a16:creationId xmlns:a16="http://schemas.microsoft.com/office/drawing/2014/main" id="{92C6AFB4-D089-45D6-ACCA-FEA0181D105F}"/>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8" name="Afbeelding 7">
            <a:hlinkClick r:id="rId2" action="ppaction://hlinksldjump"/>
            <a:extLst>
              <a:ext uri="{FF2B5EF4-FFF2-40B4-BE49-F238E27FC236}">
                <a16:creationId xmlns:a16="http://schemas.microsoft.com/office/drawing/2014/main" id="{39AE1316-12AC-43F2-98FB-CA2784579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Tree>
    <p:extLst>
      <p:ext uri="{BB962C8B-B14F-4D97-AF65-F5344CB8AC3E}">
        <p14:creationId xmlns:p14="http://schemas.microsoft.com/office/powerpoint/2010/main" val="1819253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80</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III.20</a:t>
            </a:r>
          </a:p>
          <a:p>
            <a:pPr algn="ctr"/>
            <a:r>
              <a:rPr lang="nl-NL" sz="3600">
                <a:solidFill>
                  <a:schemeClr val="accent4">
                    <a:lumMod val="20000"/>
                    <a:lumOff val="80000"/>
                  </a:schemeClr>
                </a:solidFill>
              </a:rPr>
              <a:t>Rivaliteit</a:t>
            </a:r>
          </a:p>
        </p:txBody>
      </p:sp>
      <p:sp>
        <p:nvSpPr>
          <p:cNvPr id="7" name="Tijdelijke aanduiding voor voettekst 4">
            <a:extLst>
              <a:ext uri="{FF2B5EF4-FFF2-40B4-BE49-F238E27FC236}">
                <a16:creationId xmlns:a16="http://schemas.microsoft.com/office/drawing/2014/main" id="{CF6C9118-47C0-4E83-BDF7-AA8C0AF35346}"/>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2829189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p.141 (1-8)       III.20   Rivaliteit</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635103" cy="3682226"/>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1	Zie jij niet, met hoe groot gevaar jij, Pyrrhus, de jongen van de Gaetulische leeuwin 	wegneemt? Spoedig zul jij, rover zonder lef, de harde gevechten ontvluchten, 	wanneer zij door de in de weg staande menigte van jongemannen zal gaan, de 	opvallende Nearchus opeisend; een groots gevecht: &lt;dat zal beslissen&gt; of aan jou 	de buit toevalt of dat zij de meerdere zal zijn.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81</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3670163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p.141 (9-16)       III.20   Rivaliteit</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60982" cy="3682226"/>
          </a:xfrm>
          <a:prstGeom prst="rect">
            <a:avLst/>
          </a:prstGeom>
          <a:noFill/>
        </p:spPr>
        <p:txBody>
          <a:bodyPr wrap="square">
            <a:spAutoFit/>
          </a:bodyPr>
          <a:lstStyle/>
          <a:p>
            <a:pPr marL="304800" marR="304800" algn="l">
              <a:lnSpc>
                <a:spcPct val="200000"/>
              </a:lnSpc>
            </a:pPr>
            <a:r>
              <a:rPr lang="en-US"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Intussen, terwijl jij je snelle pijlen tevoorschijn haalt, (en) zij haar verschrikkelijke tanden scherp maakt, heeft de scheidsrechter van het gevecht de zegepalm, naar men zegt, onder de blote voet geplaatst en verfrist hij aan een zachte wind zijn schouders waarover zijn geparfumeerde haren vallen, even mooi alsof hij Nireus was of degene die geroofd werd van de waterrijke Ida.</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82</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370016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83</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554545"/>
          </a:xfrm>
          <a:prstGeom prst="rect">
            <a:avLst/>
          </a:prstGeom>
          <a:noFill/>
        </p:spPr>
        <p:txBody>
          <a:bodyPr wrap="square" rtlCol="0">
            <a:spAutoFit/>
          </a:bodyPr>
          <a:lstStyle/>
          <a:p>
            <a:pPr algn="ctr"/>
            <a:r>
              <a:rPr lang="nl-NL" sz="8800">
                <a:solidFill>
                  <a:schemeClr val="accent4">
                    <a:lumMod val="20000"/>
                    <a:lumOff val="80000"/>
                  </a:schemeClr>
                </a:solidFill>
              </a:rPr>
              <a:t>III.30</a:t>
            </a:r>
          </a:p>
          <a:p>
            <a:pPr algn="ctr"/>
            <a:r>
              <a:rPr lang="nl-NL" sz="3600">
                <a:solidFill>
                  <a:schemeClr val="accent4">
                    <a:lumMod val="20000"/>
                    <a:lumOff val="80000"/>
                  </a:schemeClr>
                </a:solidFill>
              </a:rPr>
              <a:t>Mijn werk is fenomenaal</a:t>
            </a:r>
            <a:endParaRPr lang="nl-NL" sz="8800">
              <a:solidFill>
                <a:schemeClr val="accent4">
                  <a:lumMod val="20000"/>
                  <a:lumOff val="80000"/>
                </a:schemeClr>
              </a:solidFill>
            </a:endParaRPr>
          </a:p>
        </p:txBody>
      </p:sp>
    </p:spTree>
    <p:extLst>
      <p:ext uri="{BB962C8B-B14F-4D97-AF65-F5344CB8AC3E}">
        <p14:creationId xmlns:p14="http://schemas.microsoft.com/office/powerpoint/2010/main" val="3460679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(1-5)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60982" cy="2204899"/>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Ik heb een monument voltooid, duurzamer dan brons en hoger dan de koninklijke bouw van piramiden, dat noch de vraatzuchtige regen, noch de machteloze noordenwind kan vernielen of een ontelbare reeks van jaren en de vlucht van de tijd.</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84</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19805256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(6-9)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52356" cy="2204899"/>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Ik zal niet geheel sterven en een groot deel van mij zal Libitina vermijden (ontlopen): onafgebroken zal ik groeien door latere roem als nieuw, zolang een priester het Capitool met de zwijgende maagd zal beklimmen.</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85</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40734172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a:solidFill>
                  <a:srgbClr val="002060"/>
                </a:solidFill>
              </a:rPr>
              <a:t>         </a:t>
            </a:r>
            <a:r>
              <a:rPr lang="nl-NL" sz="2400" b="1">
                <a:solidFill>
                  <a:srgbClr val="002060"/>
                </a:solidFill>
              </a:rPr>
              <a:t>H4 ● 5b – niet in boek (10-16)       III.30   Mijn werk is fenomenaal</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6" y="477392"/>
            <a:ext cx="11583345" cy="3682226"/>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rPr>
              <a:t>Van mij zal g</a:t>
            </a: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ezegd worden dat ik, waar de Aufidus omstuimig bruist en waar Daunus, arm aan water, van een plattenlands bevolking koning is geweest, hoewel van lage afkomst machtig (geworden), als eerste het Aeolische lied naar Italische versmaten overgebracht heb. Aanvaard mijn trots (of: Wees trots), gezocht (nagestreefd) met mijn verdiensten en omgeef mij met Delphische laurier welwillend, Melpomene, het haar.</a:t>
            </a: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86</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91845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87</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062103"/>
          </a:xfrm>
          <a:prstGeom prst="rect">
            <a:avLst/>
          </a:prstGeom>
          <a:noFill/>
        </p:spPr>
        <p:txBody>
          <a:bodyPr wrap="square" rtlCol="0">
            <a:spAutoFit/>
          </a:bodyPr>
          <a:lstStyle/>
          <a:p>
            <a:pPr algn="ctr"/>
            <a:r>
              <a:rPr lang="nl-NL" sz="8800">
                <a:solidFill>
                  <a:schemeClr val="accent4">
                    <a:lumMod val="20000"/>
                    <a:lumOff val="80000"/>
                  </a:schemeClr>
                </a:solidFill>
              </a:rPr>
              <a:t>IV.10</a:t>
            </a:r>
          </a:p>
          <a:p>
            <a:pPr algn="ctr"/>
            <a:r>
              <a:rPr lang="nl-NL" sz="3600">
                <a:solidFill>
                  <a:schemeClr val="accent4">
                    <a:lumMod val="20000"/>
                    <a:lumOff val="80000"/>
                  </a:schemeClr>
                </a:solidFill>
              </a:rPr>
              <a:t>Schoonheid vergaat</a:t>
            </a:r>
          </a:p>
        </p:txBody>
      </p:sp>
      <p:sp>
        <p:nvSpPr>
          <p:cNvPr id="7" name="Tijdelijke aanduiding voor voettekst 4">
            <a:extLst>
              <a:ext uri="{FF2B5EF4-FFF2-40B4-BE49-F238E27FC236}">
                <a16:creationId xmlns:a16="http://schemas.microsoft.com/office/drawing/2014/main" id="{5874E4A1-FDE6-4A98-95F8-165274AE552B}"/>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7368394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E1509"/>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r>
              <a:rPr lang="nl-NL" sz="2400" b="1">
                <a:solidFill>
                  <a:srgbClr val="002060"/>
                </a:solidFill>
              </a:rPr>
              <a:t>         H4 ● 5b – p.142 (1-8) )       IV.10   Schoonheid vergaat</a:t>
            </a:r>
            <a:endParaRPr lang="nl-NL" sz="2400">
              <a:solidFill>
                <a:srgbClr val="002060"/>
              </a:solidFill>
            </a:endParaRPr>
          </a:p>
        </p:txBody>
      </p:sp>
      <p:pic>
        <p:nvPicPr>
          <p:cNvPr id="5" name="Afbeelding 4">
            <a:hlinkClick r:id="rId2" action="ppaction://hlinksldjump"/>
            <a:extLst>
              <a:ext uri="{FF2B5EF4-FFF2-40B4-BE49-F238E27FC236}">
                <a16:creationId xmlns:a16="http://schemas.microsoft.com/office/drawing/2014/main" id="{DA723F80-0873-4FF9-AA77-D63C85DF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31" y="0"/>
            <a:ext cx="987638" cy="542591"/>
          </a:xfrm>
          <a:prstGeom prst="rect">
            <a:avLst/>
          </a:prstGeom>
        </p:spPr>
      </p:pic>
      <p:sp>
        <p:nvSpPr>
          <p:cNvPr id="6" name="PIJL-OMLAAG 8">
            <a:hlinkClick r:id="rId4" action="ppaction://hlinksldjump"/>
            <a:extLst>
              <a:ext uri="{FF2B5EF4-FFF2-40B4-BE49-F238E27FC236}">
                <a16:creationId xmlns:a16="http://schemas.microsoft.com/office/drawing/2014/main" id="{983515E6-9667-4E0C-924D-60F007509EA4}"/>
              </a:ext>
            </a:extLst>
          </p:cNvPr>
          <p:cNvSpPr/>
          <p:nvPr/>
        </p:nvSpPr>
        <p:spPr>
          <a:xfrm>
            <a:off x="72000" y="145117"/>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AFD3C21-2CC8-497D-84EF-DAC343449D5F}"/>
              </a:ext>
            </a:extLst>
          </p:cNvPr>
          <p:cNvSpPr txBox="1"/>
          <p:nvPr/>
        </p:nvSpPr>
        <p:spPr>
          <a:xfrm>
            <a:off x="252097" y="477392"/>
            <a:ext cx="11609224" cy="5898218"/>
          </a:xfrm>
          <a:prstGeom prst="rect">
            <a:avLst/>
          </a:prstGeom>
          <a:noFill/>
        </p:spPr>
        <p:txBody>
          <a:bodyPr wrap="square">
            <a:spAutoFit/>
          </a:bodyPr>
          <a:lstStyle/>
          <a:p>
            <a:pPr marL="304800" marR="304800" algn="l">
              <a:lnSpc>
                <a:spcPct val="200000"/>
              </a:lnSpc>
            </a:pPr>
            <a:r>
              <a:rPr lang="nl-NL"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rPr>
              <a:t>O jij, nog altijd wreed en door je geschenken van Venus machtig, wanneer de niet welkome eerste baardharen van jouw trots zullen komen en (wanneer) je haren afgesneden zullen zijn, die nu over je schouders wapperen, en (wanneer) de kleur, die nu de bloem van de purperen roos overtreft, als deze veranderd is, Ligurinus wijzigt in een borstelig gezicht, dan zul jij zeggen, telkens wanneer jij in een spiegel je (zelf) veranderd zult hebben gezien/gezien zult hebben dat jij veranderd bent: ‘Ach, waarom had ik als jongen niet dezelfde gedachten als nu of waarom keren mijn frisse wangen niet terug voor deze gevoelens?’</a:t>
            </a:r>
            <a:endParaRPr lang="en-US" sz="240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88</a:t>
            </a:fld>
            <a:endParaRPr lang="nl-NL" b="1">
              <a:solidFill>
                <a:schemeClr val="accent4"/>
              </a:solidFill>
            </a:endParaRPr>
          </a:p>
        </p:txBody>
      </p:sp>
      <p:sp>
        <p:nvSpPr>
          <p:cNvPr id="8" name="Tijdelijke aanduiding voor voettekst 4">
            <a:extLst>
              <a:ext uri="{FF2B5EF4-FFF2-40B4-BE49-F238E27FC236}">
                <a16:creationId xmlns:a16="http://schemas.microsoft.com/office/drawing/2014/main" id="{6AD7D05B-C114-4C4E-AC2D-2107FECD8F2C}"/>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spTree>
    <p:extLst>
      <p:ext uri="{BB962C8B-B14F-4D97-AF65-F5344CB8AC3E}">
        <p14:creationId xmlns:p14="http://schemas.microsoft.com/office/powerpoint/2010/main" val="413178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BA9C32-3DB7-4C00-95EC-EC5E42184BE4}"/>
              </a:ext>
            </a:extLst>
          </p:cNvPr>
          <p:cNvSpPr txBox="1"/>
          <p:nvPr/>
        </p:nvSpPr>
        <p:spPr>
          <a:xfrm>
            <a:off x="0" y="-4105"/>
            <a:ext cx="12204000" cy="461665"/>
          </a:xfrm>
          <a:prstGeom prst="rect">
            <a:avLst/>
          </a:prstGeom>
          <a:solidFill>
            <a:schemeClr val="accent1">
              <a:lumMod val="60000"/>
              <a:lumOff val="40000"/>
            </a:schemeClr>
          </a:solidFill>
        </p:spPr>
        <p:txBody>
          <a:bodyPr wrap="square" rtlCol="0">
            <a:spAutoFit/>
          </a:bodyPr>
          <a:lstStyle/>
          <a:p>
            <a:endParaRPr lang="nl-NL" sz="2400">
              <a:solidFill>
                <a:srgbClr val="002060"/>
              </a:solidFill>
            </a:endParaRPr>
          </a:p>
        </p:txBody>
      </p:sp>
      <p:sp>
        <p:nvSpPr>
          <p:cNvPr id="12" name="Tijdelijke aanduiding voor dianummer 5">
            <a:extLst>
              <a:ext uri="{FF2B5EF4-FFF2-40B4-BE49-F238E27FC236}">
                <a16:creationId xmlns:a16="http://schemas.microsoft.com/office/drawing/2014/main" id="{8F373623-1646-4DDB-9DCF-807D669F2B4F}"/>
              </a:ext>
            </a:extLst>
          </p:cNvPr>
          <p:cNvSpPr>
            <a:spLocks noGrp="1"/>
          </p:cNvSpPr>
          <p:nvPr>
            <p:ph type="sldNum" sz="quarter" idx="12"/>
          </p:nvPr>
        </p:nvSpPr>
        <p:spPr>
          <a:xfrm>
            <a:off x="11556922" y="6492875"/>
            <a:ext cx="452846" cy="365125"/>
          </a:xfrm>
        </p:spPr>
        <p:txBody>
          <a:bodyPr/>
          <a:lstStyle/>
          <a:p>
            <a:fld id="{E0CEE2E9-FCC7-4062-BFD6-AA3D78AF4135}" type="slidenum">
              <a:rPr lang="nl-NL" b="1" smtClean="0">
                <a:solidFill>
                  <a:schemeClr val="accent4"/>
                </a:solidFill>
              </a:rPr>
              <a:t>9</a:t>
            </a:fld>
            <a:endParaRPr lang="nl-NL" b="1">
              <a:solidFill>
                <a:schemeClr val="accent4"/>
              </a:solidFill>
            </a:endParaRPr>
          </a:p>
        </p:txBody>
      </p:sp>
      <p:sp>
        <p:nvSpPr>
          <p:cNvPr id="2" name="Tekstvak 1">
            <a:extLst>
              <a:ext uri="{FF2B5EF4-FFF2-40B4-BE49-F238E27FC236}">
                <a16:creationId xmlns:a16="http://schemas.microsoft.com/office/drawing/2014/main" id="{32C87584-8985-4108-A957-2385EEF57571}"/>
              </a:ext>
            </a:extLst>
          </p:cNvPr>
          <p:cNvSpPr txBox="1"/>
          <p:nvPr/>
        </p:nvSpPr>
        <p:spPr>
          <a:xfrm>
            <a:off x="3263786" y="1788600"/>
            <a:ext cx="4614767" cy="2554545"/>
          </a:xfrm>
          <a:prstGeom prst="rect">
            <a:avLst/>
          </a:prstGeom>
          <a:noFill/>
        </p:spPr>
        <p:txBody>
          <a:bodyPr wrap="square" rtlCol="0">
            <a:spAutoFit/>
          </a:bodyPr>
          <a:lstStyle/>
          <a:p>
            <a:pPr algn="ctr"/>
            <a:r>
              <a:rPr lang="nl-NL" sz="8800">
                <a:solidFill>
                  <a:schemeClr val="accent4">
                    <a:lumMod val="20000"/>
                    <a:lumOff val="80000"/>
                  </a:schemeClr>
                </a:solidFill>
              </a:rPr>
              <a:t>I.5</a:t>
            </a:r>
          </a:p>
          <a:p>
            <a:pPr algn="ctr"/>
            <a:r>
              <a:rPr lang="nl-NL" sz="3600">
                <a:solidFill>
                  <a:schemeClr val="accent4">
                    <a:lumMod val="20000"/>
                    <a:lumOff val="80000"/>
                  </a:schemeClr>
                </a:solidFill>
              </a:rPr>
              <a:t>Aan een ontrouwe geliefde</a:t>
            </a:r>
          </a:p>
        </p:txBody>
      </p:sp>
      <p:sp>
        <p:nvSpPr>
          <p:cNvPr id="10" name="Tijdelijke aanduiding voor voettekst 4">
            <a:extLst>
              <a:ext uri="{FF2B5EF4-FFF2-40B4-BE49-F238E27FC236}">
                <a16:creationId xmlns:a16="http://schemas.microsoft.com/office/drawing/2014/main" id="{02E21300-9314-40D5-B4BF-FC61202BC054}"/>
              </a:ext>
            </a:extLst>
          </p:cNvPr>
          <p:cNvSpPr>
            <a:spLocks noGrp="1"/>
          </p:cNvSpPr>
          <p:nvPr>
            <p:ph type="ftr" sz="quarter" idx="11"/>
          </p:nvPr>
        </p:nvSpPr>
        <p:spPr>
          <a:xfrm>
            <a:off x="4500000" y="6588000"/>
            <a:ext cx="2142340" cy="255996"/>
          </a:xfrm>
        </p:spPr>
        <p:txBody>
          <a:bodyPr/>
          <a:lstStyle/>
          <a:p>
            <a:r>
              <a:rPr lang="nl-NL" sz="800">
                <a:solidFill>
                  <a:schemeClr val="bg1">
                    <a:lumMod val="85000"/>
                  </a:schemeClr>
                </a:solidFill>
              </a:rPr>
              <a:t>Parnassus Horatius: Carmina - M.  de Hoon</a:t>
            </a:r>
            <a:r>
              <a:rPr lang="nl-NL" sz="1000">
                <a:solidFill>
                  <a:schemeClr val="bg1">
                    <a:lumMod val="85000"/>
                  </a:schemeClr>
                </a:solidFill>
              </a:rPr>
              <a:t>  </a:t>
            </a:r>
            <a:endParaRPr lang="nl-NL" sz="1000">
              <a:solidFill>
                <a:schemeClr val="tx1">
                  <a:lumMod val="95000"/>
                  <a:lumOff val="5000"/>
                </a:schemeClr>
              </a:solidFill>
            </a:endParaRPr>
          </a:p>
        </p:txBody>
      </p:sp>
      <p:pic>
        <p:nvPicPr>
          <p:cNvPr id="11" name="Afbeelding 10">
            <a:hlinkClick r:id="rId2" action="ppaction://hlinksldjump"/>
            <a:extLst>
              <a:ext uri="{FF2B5EF4-FFF2-40B4-BE49-F238E27FC236}">
                <a16:creationId xmlns:a16="http://schemas.microsoft.com/office/drawing/2014/main" id="{A2FBD011-F3AD-4718-BDB1-B33063585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312" y="0"/>
            <a:ext cx="987638" cy="542591"/>
          </a:xfrm>
          <a:prstGeom prst="rect">
            <a:avLst/>
          </a:prstGeom>
        </p:spPr>
      </p:pic>
      <p:sp>
        <p:nvSpPr>
          <p:cNvPr id="3" name="Tekstvak 2">
            <a:extLst>
              <a:ext uri="{FF2B5EF4-FFF2-40B4-BE49-F238E27FC236}">
                <a16:creationId xmlns:a16="http://schemas.microsoft.com/office/drawing/2014/main" id="{C88FBCBC-6860-4CAE-A6A5-60F713C59CDE}"/>
              </a:ext>
            </a:extLst>
          </p:cNvPr>
          <p:cNvSpPr txBox="1"/>
          <p:nvPr/>
        </p:nvSpPr>
        <p:spPr>
          <a:xfrm>
            <a:off x="5246703" y="1056767"/>
            <a:ext cx="6763065" cy="523220"/>
          </a:xfrm>
          <a:prstGeom prst="rect">
            <a:avLst/>
          </a:prstGeom>
          <a:noFill/>
        </p:spPr>
        <p:txBody>
          <a:bodyPr wrap="square" rtlCol="0">
            <a:spAutoFit/>
          </a:bodyPr>
          <a:lstStyle/>
          <a:p>
            <a:r>
              <a:rPr lang="nl-NL" sz="2800" b="1">
                <a:solidFill>
                  <a:srgbClr val="FFFF00"/>
                </a:solidFill>
              </a:rPr>
              <a:t>1  </a:t>
            </a:r>
            <a:r>
              <a:rPr lang="nl-NL" sz="2800">
                <a:solidFill>
                  <a:srgbClr val="FFFF00"/>
                </a:solidFill>
              </a:rPr>
              <a:t>(nummer volgens syllabus mr. Slijkhuis)</a:t>
            </a:r>
            <a:endParaRPr lang="nl-NL">
              <a:solidFill>
                <a:srgbClr val="FFFF00"/>
              </a:solidFill>
            </a:endParaRPr>
          </a:p>
        </p:txBody>
      </p:sp>
    </p:spTree>
    <p:extLst>
      <p:ext uri="{BB962C8B-B14F-4D97-AF65-F5344CB8AC3E}">
        <p14:creationId xmlns:p14="http://schemas.microsoft.com/office/powerpoint/2010/main" val="38703240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24B3105174D4393B4B07524D9BF6D" ma:contentTypeVersion="33" ma:contentTypeDescription="Een nieuw document maken." ma:contentTypeScope="" ma:versionID="0f9cb46751358dfbbec2278cdefc75ad">
  <xsd:schema xmlns:xsd="http://www.w3.org/2001/XMLSchema" xmlns:xs="http://www.w3.org/2001/XMLSchema" xmlns:p="http://schemas.microsoft.com/office/2006/metadata/properties" xmlns:ns3="7ebd262f-237c-4621-aee1-f21638b3eaa2" xmlns:ns4="e32639ae-8f6d-4911-b66a-adb5dd1289a2" targetNamespace="http://schemas.microsoft.com/office/2006/metadata/properties" ma:root="true" ma:fieldsID="7a3e05306c382ff70d28f8ea0e9fdc7f" ns3:_="" ns4:_="">
    <xsd:import namespace="7ebd262f-237c-4621-aee1-f21638b3eaa2"/>
    <xsd:import namespace="e32639ae-8f6d-4911-b66a-adb5dd1289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d262f-237c-4621-aee1-f21638b3eaa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639ae-8f6d-4911-b66a-adb5dd1289a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e32639ae-8f6d-4911-b66a-adb5dd1289a2" xsi:nil="true"/>
    <FolderType xmlns="e32639ae-8f6d-4911-b66a-adb5dd1289a2" xsi:nil="true"/>
    <CultureName xmlns="e32639ae-8f6d-4911-b66a-adb5dd1289a2" xsi:nil="true"/>
    <Owner xmlns="e32639ae-8f6d-4911-b66a-adb5dd1289a2">
      <UserInfo>
        <DisplayName/>
        <AccountId xsi:nil="true"/>
        <AccountType/>
      </UserInfo>
    </Owner>
    <Distribution_Groups xmlns="e32639ae-8f6d-4911-b66a-adb5dd1289a2" xsi:nil="true"/>
    <TeamsChannelId xmlns="e32639ae-8f6d-4911-b66a-adb5dd1289a2" xsi:nil="true"/>
    <Invited_Students xmlns="e32639ae-8f6d-4911-b66a-adb5dd1289a2" xsi:nil="true"/>
    <IsNotebookLocked xmlns="e32639ae-8f6d-4911-b66a-adb5dd1289a2" xsi:nil="true"/>
    <Teachers xmlns="e32639ae-8f6d-4911-b66a-adb5dd1289a2">
      <UserInfo>
        <DisplayName/>
        <AccountId xsi:nil="true"/>
        <AccountType/>
      </UserInfo>
    </Teachers>
    <Students xmlns="e32639ae-8f6d-4911-b66a-adb5dd1289a2">
      <UserInfo>
        <DisplayName/>
        <AccountId xsi:nil="true"/>
        <AccountType/>
      </UserInfo>
    </Students>
    <Student_Groups xmlns="e32639ae-8f6d-4911-b66a-adb5dd1289a2">
      <UserInfo>
        <DisplayName/>
        <AccountId xsi:nil="true"/>
        <AccountType/>
      </UserInfo>
    </Student_Groups>
    <Math_Settings xmlns="e32639ae-8f6d-4911-b66a-adb5dd1289a2" xsi:nil="true"/>
    <Templates xmlns="e32639ae-8f6d-4911-b66a-adb5dd1289a2" xsi:nil="true"/>
    <DefaultSectionNames xmlns="e32639ae-8f6d-4911-b66a-adb5dd1289a2" xsi:nil="true"/>
    <Is_Collaboration_Space_Locked xmlns="e32639ae-8f6d-4911-b66a-adb5dd1289a2" xsi:nil="true"/>
    <AppVersion xmlns="e32639ae-8f6d-4911-b66a-adb5dd1289a2" xsi:nil="true"/>
    <Self_Registration_Enabled xmlns="e32639ae-8f6d-4911-b66a-adb5dd1289a2" xsi:nil="true"/>
    <Has_Teacher_Only_SectionGroup xmlns="e32639ae-8f6d-4911-b66a-adb5dd1289a2" xsi:nil="true"/>
    <LMS_Mappings xmlns="e32639ae-8f6d-4911-b66a-adb5dd1289a2" xsi:nil="true"/>
    <Invited_Teachers xmlns="e32639ae-8f6d-4911-b66a-adb5dd1289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693FD4-79FD-4C28-B9E1-444230F87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d262f-237c-4621-aee1-f21638b3eaa2"/>
    <ds:schemaRef ds:uri="e32639ae-8f6d-4911-b66a-adb5dd128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F00CAB-74BA-4D84-BE24-35153D198EE6}">
  <ds:schemaRefs>
    <ds:schemaRef ds:uri="http://purl.org/dc/elements/1.1/"/>
    <ds:schemaRef ds:uri="http://schemas.openxmlformats.org/package/2006/metadata/core-properties"/>
    <ds:schemaRef ds:uri="http://schemas.microsoft.com/office/2006/documentManagement/types"/>
    <ds:schemaRef ds:uri="7ebd262f-237c-4621-aee1-f21638b3eaa2"/>
    <ds:schemaRef ds:uri="http://schemas.microsoft.com/office/infopath/2007/PartnerControls"/>
    <ds:schemaRef ds:uri="http://www.w3.org/XML/1998/namespace"/>
    <ds:schemaRef ds:uri="http://purl.org/dc/terms/"/>
    <ds:schemaRef ds:uri="e32639ae-8f6d-4911-b66a-adb5dd1289a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74B91FF-D4F5-48D9-8674-6347CF8914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TotalTime>
  <Words>7337</Words>
  <Application>Microsoft Office PowerPoint</Application>
  <PresentationFormat>Breedbeeld</PresentationFormat>
  <Paragraphs>701</Paragraphs>
  <Slides>88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88</vt:i4>
      </vt:variant>
    </vt:vector>
  </HeadingPairs>
  <TitlesOfParts>
    <vt:vector size="94" baseType="lpstr">
      <vt:lpstr>Arial</vt:lpstr>
      <vt:lpstr>Book Antiqua</vt:lpstr>
      <vt:lpstr>Calibri</vt:lpstr>
      <vt:lpstr>Calibri Light</vt:lpstr>
      <vt:lpstr>Lucida Grande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 de Hoon</dc:creator>
  <cp:lastModifiedBy>mdh</cp:lastModifiedBy>
  <cp:revision>8</cp:revision>
  <dcterms:created xsi:type="dcterms:W3CDTF">2021-01-27T07:52:56Z</dcterms:created>
  <dcterms:modified xsi:type="dcterms:W3CDTF">2022-04-13T12:27:10Z</dcterms:modified>
</cp:coreProperties>
</file>