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58" r:id="rId19"/>
    <p:sldId id="261" r:id="rId20"/>
    <p:sldId id="262" r:id="rId21"/>
    <p:sldId id="263" r:id="rId22"/>
    <p:sldId id="264" r:id="rId23"/>
    <p:sldId id="257" r:id="rId24"/>
    <p:sldId id="259" r:id="rId25"/>
    <p:sldId id="265" r:id="rId26"/>
    <p:sldId id="266" r:id="rId27"/>
    <p:sldId id="296" r:id="rId28"/>
    <p:sldId id="297" r:id="rId29"/>
    <p:sldId id="295" r:id="rId30"/>
    <p:sldId id="287" r:id="rId31"/>
    <p:sldId id="283" r:id="rId32"/>
    <p:sldId id="284" r:id="rId33"/>
    <p:sldId id="289" r:id="rId34"/>
    <p:sldId id="288"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EE599"/>
    <a:srgbClr val="AE9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433" autoAdjust="0"/>
  </p:normalViewPr>
  <p:slideViewPr>
    <p:cSldViewPr snapToGrid="0">
      <p:cViewPr varScale="1">
        <p:scale>
          <a:sx n="112" d="100"/>
          <a:sy n="112" d="100"/>
        </p:scale>
        <p:origin x="438" y="108"/>
      </p:cViewPr>
      <p:guideLst/>
    </p:cSldViewPr>
  </p:slideViewPr>
  <p:outlineViewPr>
    <p:cViewPr>
      <p:scale>
        <a:sx n="33" d="100"/>
        <a:sy n="33" d="100"/>
      </p:scale>
      <p:origin x="0" y="-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25EC3-10BB-475C-A34A-367709E727EA}" type="datetimeFigureOut">
              <a:rPr lang="nl-NL" smtClean="0"/>
              <a:t>1-1-2016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1E696-37EE-45FC-85F5-D0E8CE3591B0}" type="slidenum">
              <a:rPr lang="nl-NL" smtClean="0"/>
              <a:t>‹nr.›</a:t>
            </a:fld>
            <a:endParaRPr lang="nl-NL"/>
          </a:p>
        </p:txBody>
      </p:sp>
    </p:spTree>
    <p:extLst>
      <p:ext uri="{BB962C8B-B14F-4D97-AF65-F5344CB8AC3E}">
        <p14:creationId xmlns:p14="http://schemas.microsoft.com/office/powerpoint/2010/main" val="26376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261E696-37EE-45FC-85F5-D0E8CE3591B0}" type="slidenum">
              <a:rPr lang="nl-NL" smtClean="0"/>
              <a:t>18</a:t>
            </a:fld>
            <a:endParaRPr lang="nl-NL"/>
          </a:p>
        </p:txBody>
      </p:sp>
    </p:spTree>
    <p:extLst>
      <p:ext uri="{BB962C8B-B14F-4D97-AF65-F5344CB8AC3E}">
        <p14:creationId xmlns:p14="http://schemas.microsoft.com/office/powerpoint/2010/main" val="244762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80655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15399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3174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4018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17767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0190031-8FB1-40BF-B7BA-2F6BD473F9CE}" type="datetimeFigureOut">
              <a:rPr lang="nl-NL" smtClean="0"/>
              <a:t>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262845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0190031-8FB1-40BF-B7BA-2F6BD473F9CE}" type="datetimeFigureOut">
              <a:rPr lang="nl-NL" smtClean="0"/>
              <a:t>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82626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0190031-8FB1-40BF-B7BA-2F6BD473F9CE}" type="datetimeFigureOut">
              <a:rPr lang="nl-NL" smtClean="0"/>
              <a:t>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73090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0190031-8FB1-40BF-B7BA-2F6BD473F9CE}" type="datetimeFigureOut">
              <a:rPr lang="nl-NL" smtClean="0"/>
              <a:t>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856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0190031-8FB1-40BF-B7BA-2F6BD473F9CE}" type="datetimeFigureOut">
              <a:rPr lang="nl-NL" smtClean="0"/>
              <a:t>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20830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0190031-8FB1-40BF-B7BA-2F6BD473F9CE}" type="datetimeFigureOut">
              <a:rPr lang="nl-NL" smtClean="0"/>
              <a:t>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316030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3000" r="-1000" b="-13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0031-8FB1-40BF-B7BA-2F6BD473F9CE}" type="datetimeFigureOut">
              <a:rPr lang="nl-NL" smtClean="0"/>
              <a:t>1-1-2016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19321-2C43-4121-B58B-96FCFA770140}" type="slidenum">
              <a:rPr lang="nl-NL" smtClean="0"/>
              <a:t>‹nr.›</a:t>
            </a:fld>
            <a:endParaRPr lang="nl-NL"/>
          </a:p>
        </p:txBody>
      </p:sp>
    </p:spTree>
    <p:extLst>
      <p:ext uri="{BB962C8B-B14F-4D97-AF65-F5344CB8AC3E}">
        <p14:creationId xmlns:p14="http://schemas.microsoft.com/office/powerpoint/2010/main" val="305918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620" y="1178011"/>
            <a:ext cx="12191999" cy="5679989"/>
          </a:xfrm>
        </p:spPr>
        <p:txBody>
          <a:bodyPr anchor="t">
            <a:normAutofit/>
          </a:bodyPr>
          <a:lstStyle/>
          <a:p>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4400" dirty="0" err="1" smtClean="0">
                <a:solidFill>
                  <a:schemeClr val="bg1"/>
                </a:solidFill>
              </a:rPr>
              <a:t>Publius</a:t>
            </a:r>
            <a:r>
              <a:rPr lang="nl-NL" sz="4400" dirty="0" smtClean="0">
                <a:solidFill>
                  <a:schemeClr val="bg1"/>
                </a:solidFill>
              </a:rPr>
              <a:t> Vergilius </a:t>
            </a:r>
            <a:r>
              <a:rPr lang="nl-NL" sz="4400" dirty="0" err="1" smtClean="0">
                <a:solidFill>
                  <a:schemeClr val="bg1"/>
                </a:solidFill>
              </a:rPr>
              <a:t>Maro’s</a:t>
            </a:r>
            <a:r>
              <a:rPr lang="nl-NL" sz="8800" dirty="0" smtClean="0">
                <a:solidFill>
                  <a:schemeClr val="bg1"/>
                </a:solidFill>
              </a:rPr>
              <a:t/>
            </a:r>
            <a:br>
              <a:rPr lang="nl-NL" sz="8800" dirty="0" smtClean="0">
                <a:solidFill>
                  <a:schemeClr val="bg1"/>
                </a:solidFill>
              </a:rPr>
            </a:br>
            <a:r>
              <a:rPr lang="nl-NL" sz="8800" dirty="0" smtClean="0">
                <a:solidFill>
                  <a:schemeClr val="bg1"/>
                </a:solidFill>
              </a:rPr>
              <a:t/>
            </a:r>
            <a:br>
              <a:rPr lang="nl-NL" sz="8800" dirty="0" smtClean="0">
                <a:solidFill>
                  <a:schemeClr val="bg1"/>
                </a:solidFill>
              </a:rPr>
            </a:br>
            <a:r>
              <a:rPr lang="nl-NL" sz="13800" dirty="0" err="1" smtClean="0">
                <a:solidFill>
                  <a:schemeClr val="bg1"/>
                </a:solidFill>
              </a:rPr>
              <a:t>Aeneis</a:t>
            </a:r>
            <a:r>
              <a:rPr lang="nl-NL" sz="8800" dirty="0" smtClean="0">
                <a:solidFill>
                  <a:schemeClr val="bg1"/>
                </a:solidFill>
              </a:rPr>
              <a:t> </a:t>
            </a:r>
            <a:r>
              <a:rPr lang="nl-NL" sz="4800" dirty="0" smtClean="0">
                <a:solidFill>
                  <a:schemeClr val="bg1"/>
                </a:solidFill>
              </a:rPr>
              <a:t/>
            </a:r>
            <a:br>
              <a:rPr lang="nl-NL" sz="4800" dirty="0" smtClean="0">
                <a:solidFill>
                  <a:schemeClr val="bg1"/>
                </a:solidFill>
              </a:rPr>
            </a:br>
            <a:r>
              <a:rPr lang="nl-NL" sz="4800" dirty="0" smtClean="0">
                <a:solidFill>
                  <a:schemeClr val="bg1"/>
                </a:solidFill>
              </a:rPr>
              <a:t/>
            </a:r>
            <a:br>
              <a:rPr lang="nl-NL" sz="4800" dirty="0" smtClean="0">
                <a:solidFill>
                  <a:schemeClr val="bg1"/>
                </a:solidFill>
              </a:rPr>
            </a:br>
            <a:r>
              <a:rPr lang="nl-NL" sz="1400" dirty="0" smtClean="0">
                <a:solidFill>
                  <a:schemeClr val="bg1"/>
                </a:solidFill>
              </a:rPr>
              <a:t>(alle jaartallen zijn vóór Christus)</a:t>
            </a:r>
            <a:endParaRPr lang="nl-NL" sz="4800" dirty="0">
              <a:solidFill>
                <a:schemeClr val="bg1"/>
              </a:solidFill>
              <a:latin typeface="+mn-lt"/>
            </a:endParaRPr>
          </a:p>
        </p:txBody>
      </p:sp>
      <p:sp>
        <p:nvSpPr>
          <p:cNvPr id="4" name="Tekstvak 3"/>
          <p:cNvSpPr txBox="1"/>
          <p:nvPr/>
        </p:nvSpPr>
        <p:spPr>
          <a:xfrm>
            <a:off x="0" y="279918"/>
            <a:ext cx="12191999" cy="707886"/>
          </a:xfrm>
          <a:prstGeom prst="rect">
            <a:avLst/>
          </a:prstGeom>
          <a:noFill/>
        </p:spPr>
        <p:txBody>
          <a:bodyPr wrap="square" rtlCol="0">
            <a:spAutoFit/>
          </a:bodyPr>
          <a:lstStyle/>
          <a:p>
            <a:pPr algn="ctr"/>
            <a:r>
              <a:rPr lang="nl-NL" sz="4000" dirty="0">
                <a:solidFill>
                  <a:schemeClr val="accent4">
                    <a:lumMod val="40000"/>
                    <a:lumOff val="60000"/>
                  </a:schemeClr>
                </a:solidFill>
              </a:rPr>
              <a:t>Centraal examen Latijn 2016</a:t>
            </a:r>
            <a:endParaRPr lang="nl-NL" sz="2400" dirty="0">
              <a:solidFill>
                <a:schemeClr val="accent4">
                  <a:lumMod val="40000"/>
                  <a:lumOff val="60000"/>
                </a:schemeClr>
              </a:solidFill>
            </a:endParaRPr>
          </a:p>
        </p:txBody>
      </p:sp>
      <p:sp>
        <p:nvSpPr>
          <p:cNvPr id="5" name="Tekstvak 4"/>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329062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b="1" dirty="0" smtClean="0">
                <a:solidFill>
                  <a:srgbClr val="C00000"/>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133</a:t>
            </a:r>
            <a:r>
              <a:rPr lang="nl-NL" sz="2800" dirty="0" smtClean="0"/>
              <a:t> werd </a:t>
            </a:r>
            <a:r>
              <a:rPr lang="nl-NL" sz="2800" dirty="0" err="1" smtClean="0"/>
              <a:t>Pergamum</a:t>
            </a:r>
            <a:r>
              <a:rPr lang="nl-NL" sz="2800" dirty="0" smtClean="0"/>
              <a:t> ingelijfd. </a:t>
            </a:r>
            <a:r>
              <a:rPr lang="nl-NL" sz="2800" dirty="0" err="1" smtClean="0"/>
              <a:t>Pergamum</a:t>
            </a:r>
            <a:r>
              <a:rPr lang="nl-NL" sz="2800" dirty="0" smtClean="0"/>
              <a:t> ligt een stuk onder Troje, maar we weten dat Vergilius ook de naam </a:t>
            </a:r>
            <a:r>
              <a:rPr lang="nl-NL" sz="2800" dirty="0" err="1" smtClean="0"/>
              <a:t>Pergamum</a:t>
            </a:r>
            <a:r>
              <a:rPr lang="nl-NL" sz="2800" dirty="0" smtClean="0"/>
              <a:t> wel eens voor Troje gebruikt.</a:t>
            </a:r>
          </a:p>
          <a:p>
            <a:endParaRPr lang="nl-NL" sz="2800" dirty="0"/>
          </a:p>
          <a:p>
            <a:r>
              <a:rPr lang="nl-NL" sz="2800" dirty="0" smtClean="0"/>
              <a:t>Ook in </a:t>
            </a:r>
            <a:r>
              <a:rPr lang="nl-NL" sz="2800" dirty="0" smtClean="0">
                <a:solidFill>
                  <a:srgbClr val="FF0000"/>
                </a:solidFill>
              </a:rPr>
              <a:t>133</a:t>
            </a:r>
            <a:r>
              <a:rPr lang="nl-NL" sz="2800" dirty="0" smtClean="0"/>
              <a:t> werd </a:t>
            </a:r>
            <a:r>
              <a:rPr lang="nl-NL" sz="2800" dirty="0" err="1" smtClean="0"/>
              <a:t>Tiberius</a:t>
            </a:r>
            <a:r>
              <a:rPr lang="nl-NL" sz="2800" dirty="0" smtClean="0"/>
              <a:t> </a:t>
            </a:r>
            <a:r>
              <a:rPr lang="nl-NL" sz="2800" dirty="0" err="1" smtClean="0"/>
              <a:t>Gracchus</a:t>
            </a:r>
            <a:r>
              <a:rPr lang="nl-NL" sz="2800" dirty="0" smtClean="0"/>
              <a:t> gedood (en 10 jaar later pleegde zijn broer </a:t>
            </a:r>
            <a:r>
              <a:rPr lang="nl-NL" sz="2800" dirty="0" err="1" smtClean="0"/>
              <a:t>Gaius</a:t>
            </a:r>
            <a:r>
              <a:rPr lang="nl-NL" sz="2800" dirty="0" smtClean="0"/>
              <a:t> zelfmoord) omdat hij met een akkerwet voor de boeren had willen opkomen. De senaat was woest. De </a:t>
            </a:r>
            <a:r>
              <a:rPr lang="nl-NL" sz="2800" dirty="0" err="1" smtClean="0"/>
              <a:t>Gracchi</a:t>
            </a:r>
            <a:r>
              <a:rPr lang="nl-NL" sz="2800" dirty="0" smtClean="0"/>
              <a:t> deden hun voorstellen bij de volksvergadering, en niet bij de senaat. Daardoor ontstond de tweedeling </a:t>
            </a:r>
            <a:r>
              <a:rPr lang="nl-NL" sz="2800" dirty="0" err="1" smtClean="0"/>
              <a:t>populares</a:t>
            </a:r>
            <a:r>
              <a:rPr lang="nl-NL" sz="2800" dirty="0" smtClean="0"/>
              <a:t> – </a:t>
            </a:r>
            <a:r>
              <a:rPr lang="nl-NL" sz="2800" dirty="0" err="1" smtClean="0"/>
              <a:t>optimates</a:t>
            </a:r>
            <a:r>
              <a:rPr lang="nl-NL" sz="2800" dirty="0" smtClean="0"/>
              <a:t>. </a:t>
            </a:r>
            <a:r>
              <a:rPr lang="nl-NL" sz="2800" dirty="0" err="1" smtClean="0"/>
              <a:t>Populares</a:t>
            </a:r>
            <a:r>
              <a:rPr lang="nl-NL" sz="2800" dirty="0" smtClean="0"/>
              <a:t> gaan via de volksvergadering, </a:t>
            </a:r>
            <a:r>
              <a:rPr lang="nl-NL" sz="2800" dirty="0" err="1" smtClean="0"/>
              <a:t>optimates</a:t>
            </a:r>
            <a:r>
              <a:rPr lang="nl-NL" sz="2800" dirty="0" smtClean="0"/>
              <a:t> via de senaat.</a:t>
            </a:r>
            <a:endParaRPr lang="nl-NL" sz="2800" dirty="0"/>
          </a:p>
        </p:txBody>
      </p:sp>
      <p:pic>
        <p:nvPicPr>
          <p:cNvPr id="2050" name="Picture 2" descr="http://5d87263ab0824b6b13f6-f8d4ed3e806ae2b5b5a753c0b00b8a44.r56.cf1.rackcdn.com/50/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4132" y="2249907"/>
            <a:ext cx="1145171" cy="76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9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b="1" dirty="0" smtClean="0">
                <a:solidFill>
                  <a:srgbClr val="C00000"/>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107</a:t>
            </a:r>
            <a:r>
              <a:rPr lang="nl-NL" sz="2800" dirty="0" smtClean="0"/>
              <a:t> reorganiseerde de </a:t>
            </a:r>
            <a:r>
              <a:rPr lang="nl-NL" sz="2800" dirty="0" err="1" smtClean="0"/>
              <a:t>popularis</a:t>
            </a:r>
            <a:r>
              <a:rPr lang="nl-NL" sz="2800" dirty="0" smtClean="0"/>
              <a:t> Marius (afkomstig uit </a:t>
            </a:r>
            <a:r>
              <a:rPr lang="nl-NL" sz="2800" dirty="0" err="1" smtClean="0"/>
              <a:t>Arpino</a:t>
            </a:r>
            <a:r>
              <a:rPr lang="nl-NL" sz="2800" dirty="0" smtClean="0"/>
              <a:t>) het leger. Werden legioenen van oudsher bemand door zelfstandige boeren, nu konden ook proletariërs tegen betaling opgenomen worden in het leger, dat daardoor een beroepsleger werd. Probleem was namelijk dat de boerenstand min of meer weggevallen was, doordat veel boeren na de oorlog met Hannibal niets meer over hadden en naar Rome </a:t>
            </a:r>
            <a:r>
              <a:rPr lang="nl-NL" sz="2800" dirty="0" smtClean="0"/>
              <a:t>trokken. Vanaf 88 kwam Marius in conflict met </a:t>
            </a:r>
            <a:r>
              <a:rPr lang="nl-NL" sz="2800" dirty="0" err="1" smtClean="0"/>
              <a:t>Sulla</a:t>
            </a:r>
            <a:r>
              <a:rPr lang="nl-NL" sz="2800" dirty="0" smtClean="0"/>
              <a:t>, het conflict dat geldt als de eerste burgeroorlog in de 1</a:t>
            </a:r>
            <a:r>
              <a:rPr lang="nl-NL" sz="2800" baseline="30000" dirty="0" smtClean="0"/>
              <a:t>e</a:t>
            </a:r>
            <a:r>
              <a:rPr lang="nl-NL" sz="2800" dirty="0" smtClean="0"/>
              <a:t> eeuw voor Christus.</a:t>
            </a:r>
            <a:endParaRPr lang="nl-NL" sz="2800" dirty="0"/>
          </a:p>
        </p:txBody>
      </p:sp>
    </p:spTree>
    <p:extLst>
      <p:ext uri="{BB962C8B-B14F-4D97-AF65-F5344CB8AC3E}">
        <p14:creationId xmlns:p14="http://schemas.microsoft.com/office/powerpoint/2010/main" val="348799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b="1" dirty="0" smtClean="0">
                <a:solidFill>
                  <a:srgbClr val="C00000"/>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49</a:t>
            </a:r>
            <a:r>
              <a:rPr lang="nl-NL" sz="2800" dirty="0" smtClean="0"/>
              <a:t> begint een nieuwe burgeroorlog, tussen Caesar en </a:t>
            </a:r>
            <a:r>
              <a:rPr lang="nl-NL" sz="2800" dirty="0" err="1" smtClean="0"/>
              <a:t>Pompeius</a:t>
            </a:r>
            <a:r>
              <a:rPr lang="nl-NL" sz="2800" dirty="0" smtClean="0"/>
              <a:t> dit keer, voormalig deelnemers in het eerste Triumviraat. Caesar kreeg van de consul sine collega </a:t>
            </a:r>
            <a:r>
              <a:rPr lang="nl-NL" sz="2800" dirty="0" err="1" smtClean="0"/>
              <a:t>Pompeius</a:t>
            </a:r>
            <a:r>
              <a:rPr lang="nl-NL" sz="2800" dirty="0" smtClean="0"/>
              <a:t> de opdracht zijn leger te ontbinden. Caesar weigerde dat en trok de Rubicon over (‘</a:t>
            </a:r>
            <a:r>
              <a:rPr lang="nl-NL" sz="2800" dirty="0" err="1" smtClean="0"/>
              <a:t>alea</a:t>
            </a:r>
            <a:r>
              <a:rPr lang="nl-NL" sz="2800" dirty="0" smtClean="0"/>
              <a:t> </a:t>
            </a:r>
            <a:r>
              <a:rPr lang="nl-NL" sz="2800" dirty="0" err="1" smtClean="0"/>
              <a:t>iacta</a:t>
            </a:r>
            <a:r>
              <a:rPr lang="nl-NL" sz="2800" dirty="0" smtClean="0"/>
              <a:t> </a:t>
            </a:r>
            <a:r>
              <a:rPr lang="nl-NL" sz="2800" dirty="0" err="1" smtClean="0"/>
              <a:t>est</a:t>
            </a:r>
            <a:r>
              <a:rPr lang="nl-NL" sz="2800" dirty="0" smtClean="0"/>
              <a:t>”) en was dus uit op een staatsgreep. </a:t>
            </a:r>
            <a:r>
              <a:rPr lang="nl-NL" sz="2800" dirty="0" err="1" smtClean="0"/>
              <a:t>Pompeius</a:t>
            </a:r>
            <a:r>
              <a:rPr lang="nl-NL" sz="2800" dirty="0" smtClean="0"/>
              <a:t> vluchtte naar Egypte en werd daar door koning Ptolemaeus vermoord. Zijn hoofd belandde op een schotel, aangeboden </a:t>
            </a:r>
            <a:r>
              <a:rPr lang="nl-NL" sz="2800" smtClean="0"/>
              <a:t>aan Caesar.</a:t>
            </a:r>
            <a:endParaRPr lang="nl-NL" sz="2800" dirty="0"/>
          </a:p>
        </p:txBody>
      </p:sp>
    </p:spTree>
    <p:extLst>
      <p:ext uri="{BB962C8B-B14F-4D97-AF65-F5344CB8AC3E}">
        <p14:creationId xmlns:p14="http://schemas.microsoft.com/office/powerpoint/2010/main" val="131451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b="1" dirty="0" smtClean="0">
                <a:solidFill>
                  <a:srgbClr val="C00000"/>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50000"/>
              </a:spcBef>
            </a:pPr>
            <a:r>
              <a:rPr lang="en-US" altLang="nl-NL" sz="2800" dirty="0" err="1" smtClean="0"/>
              <a:t>Wanneer</a:t>
            </a:r>
            <a:r>
              <a:rPr lang="en-US" altLang="nl-NL" sz="2800" dirty="0" smtClean="0"/>
              <a:t> </a:t>
            </a:r>
            <a:r>
              <a:rPr lang="en-US" altLang="nl-NL" sz="2800" dirty="0"/>
              <a:t>Caesar in 45 tot </a:t>
            </a:r>
            <a:r>
              <a:rPr lang="en-US" altLang="nl-NL" sz="2800" i="1" dirty="0"/>
              <a:t>dictator</a:t>
            </a:r>
            <a:r>
              <a:rPr lang="en-US" altLang="nl-NL" sz="2800" dirty="0"/>
              <a:t> </a:t>
            </a:r>
            <a:r>
              <a:rPr lang="en-US" altLang="nl-NL" sz="2800" dirty="0" err="1"/>
              <a:t>voor</a:t>
            </a:r>
            <a:r>
              <a:rPr lang="en-US" altLang="nl-NL" sz="2800" dirty="0"/>
              <a:t> het </a:t>
            </a:r>
            <a:r>
              <a:rPr lang="en-US" altLang="nl-NL" sz="2800" dirty="0" err="1"/>
              <a:t>leven</a:t>
            </a:r>
            <a:r>
              <a:rPr lang="en-US" altLang="nl-NL" sz="2800" dirty="0"/>
              <a:t> </a:t>
            </a:r>
            <a:r>
              <a:rPr lang="en-US" altLang="nl-NL" sz="2800" dirty="0" err="1"/>
              <a:t>wordt</a:t>
            </a:r>
            <a:r>
              <a:rPr lang="en-US" altLang="nl-NL" sz="2800" dirty="0"/>
              <a:t> </a:t>
            </a:r>
            <a:r>
              <a:rPr lang="en-US" altLang="nl-NL" sz="2800" dirty="0" err="1"/>
              <a:t>benoemd</a:t>
            </a:r>
            <a:r>
              <a:rPr lang="en-US" altLang="nl-NL" sz="2800" dirty="0"/>
              <a:t>, is </a:t>
            </a:r>
            <a:r>
              <a:rPr lang="en-US" altLang="nl-NL" sz="2800" dirty="0" err="1"/>
              <a:t>hij</a:t>
            </a:r>
            <a:r>
              <a:rPr lang="en-US" altLang="nl-NL" sz="2800" dirty="0"/>
              <a:t> </a:t>
            </a:r>
            <a:r>
              <a:rPr lang="en-US" altLang="nl-NL" sz="2800" dirty="0" err="1"/>
              <a:t>feitelijk</a:t>
            </a:r>
            <a:r>
              <a:rPr lang="en-US" altLang="nl-NL" sz="2800" dirty="0"/>
              <a:t> </a:t>
            </a:r>
            <a:r>
              <a:rPr lang="en-US" altLang="nl-NL" sz="2800" dirty="0" err="1"/>
              <a:t>alleenheerser</a:t>
            </a:r>
            <a:r>
              <a:rPr lang="en-US" altLang="nl-NL" sz="2800" dirty="0"/>
              <a:t>. </a:t>
            </a:r>
          </a:p>
          <a:p>
            <a:pPr>
              <a:spcBef>
                <a:spcPct val="50000"/>
              </a:spcBef>
            </a:pPr>
            <a:r>
              <a:rPr lang="en-US" altLang="nl-NL" sz="2800" dirty="0" err="1"/>
              <a:t>Er</a:t>
            </a:r>
            <a:r>
              <a:rPr lang="en-US" altLang="nl-NL" sz="2800" dirty="0"/>
              <a:t> </a:t>
            </a:r>
            <a:r>
              <a:rPr lang="en-US" altLang="nl-NL" sz="2800" dirty="0" err="1"/>
              <a:t>blijft</a:t>
            </a:r>
            <a:r>
              <a:rPr lang="en-US" altLang="nl-NL" sz="2800" dirty="0"/>
              <a:t> </a:t>
            </a:r>
            <a:r>
              <a:rPr lang="en-US" altLang="nl-NL" sz="2800" dirty="0" err="1"/>
              <a:t>echter</a:t>
            </a:r>
            <a:r>
              <a:rPr lang="en-US" altLang="nl-NL" sz="2800" dirty="0"/>
              <a:t> </a:t>
            </a:r>
            <a:r>
              <a:rPr lang="en-US" altLang="nl-NL" sz="2800" dirty="0" err="1"/>
              <a:t>verzet</a:t>
            </a:r>
            <a:r>
              <a:rPr lang="en-US" altLang="nl-NL" sz="2800" dirty="0"/>
              <a:t> en </a:t>
            </a:r>
            <a:r>
              <a:rPr lang="en-US" altLang="nl-NL" sz="2800" dirty="0" err="1"/>
              <a:t>hij</a:t>
            </a:r>
            <a:r>
              <a:rPr lang="en-US" altLang="nl-NL" sz="2800" dirty="0"/>
              <a:t> </a:t>
            </a:r>
            <a:r>
              <a:rPr lang="en-US" altLang="nl-NL" sz="2800" dirty="0" err="1"/>
              <a:t>wordt</a:t>
            </a:r>
            <a:r>
              <a:rPr lang="en-US" altLang="nl-NL" sz="2800" dirty="0"/>
              <a:t> op 15 </a:t>
            </a:r>
            <a:r>
              <a:rPr lang="en-US" altLang="nl-NL" sz="2800" dirty="0" err="1"/>
              <a:t>maart</a:t>
            </a:r>
            <a:r>
              <a:rPr lang="en-US" altLang="nl-NL" sz="2800" dirty="0"/>
              <a:t> </a:t>
            </a:r>
            <a:r>
              <a:rPr lang="en-US" altLang="nl-NL" sz="2800" dirty="0">
                <a:solidFill>
                  <a:srgbClr val="FF0000"/>
                </a:solidFill>
              </a:rPr>
              <a:t>44</a:t>
            </a:r>
            <a:r>
              <a:rPr lang="en-US" altLang="nl-NL" sz="2800" dirty="0"/>
              <a:t> </a:t>
            </a:r>
            <a:r>
              <a:rPr lang="en-US" altLang="nl-NL" sz="2800" dirty="0" smtClean="0"/>
              <a:t>(op de </a:t>
            </a:r>
            <a:r>
              <a:rPr lang="en-US" altLang="nl-NL" sz="2800" dirty="0" err="1" smtClean="0"/>
              <a:t>Iden</a:t>
            </a:r>
            <a:r>
              <a:rPr lang="en-US" altLang="nl-NL" sz="2800" dirty="0" smtClean="0"/>
              <a:t> van </a:t>
            </a:r>
            <a:r>
              <a:rPr lang="en-US" altLang="nl-NL" sz="2800" dirty="0" err="1" smtClean="0"/>
              <a:t>maart</a:t>
            </a:r>
            <a:r>
              <a:rPr lang="en-US" altLang="nl-NL" sz="2800" dirty="0" smtClean="0"/>
              <a:t>) </a:t>
            </a:r>
            <a:r>
              <a:rPr lang="en-US" altLang="nl-NL" sz="2800" dirty="0" err="1"/>
              <a:t>vermoord</a:t>
            </a:r>
            <a:r>
              <a:rPr lang="en-US" altLang="nl-NL" sz="2800" dirty="0"/>
              <a:t> door </a:t>
            </a:r>
            <a:r>
              <a:rPr lang="en-US" altLang="nl-NL" sz="2800" dirty="0" err="1"/>
              <a:t>een</a:t>
            </a:r>
            <a:r>
              <a:rPr lang="en-US" altLang="nl-NL" sz="2800" dirty="0"/>
              <a:t> </a:t>
            </a:r>
            <a:r>
              <a:rPr lang="en-US" altLang="nl-NL" sz="2800" dirty="0" err="1"/>
              <a:t>aantal</a:t>
            </a:r>
            <a:r>
              <a:rPr lang="en-US" altLang="nl-NL" sz="2800" dirty="0"/>
              <a:t> </a:t>
            </a:r>
            <a:r>
              <a:rPr lang="en-US" altLang="nl-NL" sz="2800" dirty="0" err="1"/>
              <a:t>senatoren</a:t>
            </a:r>
            <a:r>
              <a:rPr lang="en-US" altLang="nl-NL" sz="2800" dirty="0"/>
              <a:t> </a:t>
            </a:r>
            <a:r>
              <a:rPr lang="en-US" altLang="nl-NL" sz="2800" dirty="0" err="1"/>
              <a:t>onder</a:t>
            </a:r>
            <a:r>
              <a:rPr lang="en-US" altLang="nl-NL" sz="2800" dirty="0"/>
              <a:t> </a:t>
            </a:r>
            <a:r>
              <a:rPr lang="en-US" altLang="nl-NL" sz="2800" dirty="0" err="1"/>
              <a:t>leiding</a:t>
            </a:r>
            <a:r>
              <a:rPr lang="en-US" altLang="nl-NL" sz="2800" dirty="0"/>
              <a:t> van Brutus en Cassius.</a:t>
            </a:r>
          </a:p>
          <a:p>
            <a:r>
              <a:rPr lang="nl-NL" sz="2800" dirty="0" smtClean="0"/>
              <a:t> </a:t>
            </a:r>
            <a:endParaRPr lang="nl-NL" sz="2800" dirty="0"/>
          </a:p>
        </p:txBody>
      </p:sp>
    </p:spTree>
    <p:extLst>
      <p:ext uri="{BB962C8B-B14F-4D97-AF65-F5344CB8AC3E}">
        <p14:creationId xmlns:p14="http://schemas.microsoft.com/office/powerpoint/2010/main" val="34325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b="1" dirty="0" smtClean="0">
                <a:solidFill>
                  <a:srgbClr val="C00000"/>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50000"/>
              </a:spcBef>
            </a:pPr>
            <a:r>
              <a:rPr lang="en-US" altLang="nl-NL" sz="2800" dirty="0" smtClean="0"/>
              <a:t>Brutus </a:t>
            </a:r>
            <a:r>
              <a:rPr lang="en-US" altLang="nl-NL" sz="2800" dirty="0"/>
              <a:t>en Cassius </a:t>
            </a:r>
            <a:r>
              <a:rPr lang="en-US" altLang="nl-NL" sz="2800" dirty="0" err="1"/>
              <a:t>verzamelen</a:t>
            </a:r>
            <a:r>
              <a:rPr lang="en-US" altLang="nl-NL" sz="2800" dirty="0"/>
              <a:t> op de Balkan </a:t>
            </a:r>
            <a:r>
              <a:rPr lang="en-US" altLang="nl-NL" sz="2800" dirty="0" err="1"/>
              <a:t>een</a:t>
            </a:r>
            <a:r>
              <a:rPr lang="en-US" altLang="nl-NL" sz="2800" dirty="0"/>
              <a:t> leger om </a:t>
            </a:r>
            <a:r>
              <a:rPr lang="en-US" altLang="nl-NL" sz="2800" dirty="0" err="1"/>
              <a:t>strijd</a:t>
            </a:r>
            <a:r>
              <a:rPr lang="en-US" altLang="nl-NL" sz="2800" dirty="0"/>
              <a:t> </a:t>
            </a:r>
            <a:r>
              <a:rPr lang="en-US" altLang="nl-NL" sz="2800" dirty="0" err="1"/>
              <a:t>te</a:t>
            </a:r>
            <a:r>
              <a:rPr lang="en-US" altLang="nl-NL" sz="2800" dirty="0"/>
              <a:t> </a:t>
            </a:r>
            <a:r>
              <a:rPr lang="en-US" altLang="nl-NL" sz="2800" dirty="0" err="1"/>
              <a:t>leveren</a:t>
            </a:r>
            <a:r>
              <a:rPr lang="en-US" altLang="nl-NL" sz="2800" dirty="0"/>
              <a:t> </a:t>
            </a:r>
            <a:r>
              <a:rPr lang="en-US" altLang="nl-NL" sz="2800" dirty="0" err="1"/>
              <a:t>tegen</a:t>
            </a:r>
            <a:r>
              <a:rPr lang="en-US" altLang="nl-NL" sz="2800" dirty="0"/>
              <a:t> het </a:t>
            </a:r>
            <a:r>
              <a:rPr lang="en-US" altLang="nl-NL" sz="2800" dirty="0" err="1"/>
              <a:t>driemanschap</a:t>
            </a:r>
            <a:r>
              <a:rPr lang="en-US" altLang="nl-NL" sz="2800" dirty="0" smtClean="0"/>
              <a:t>. In </a:t>
            </a:r>
            <a:r>
              <a:rPr lang="en-US" altLang="nl-NL" sz="2800" dirty="0"/>
              <a:t>het </a:t>
            </a:r>
            <a:r>
              <a:rPr lang="en-US" altLang="nl-NL" sz="2800" dirty="0" err="1"/>
              <a:t>Griekse</a:t>
            </a:r>
            <a:r>
              <a:rPr lang="en-US" altLang="nl-NL" sz="2800" dirty="0"/>
              <a:t> Philippi </a:t>
            </a:r>
            <a:r>
              <a:rPr lang="en-US" altLang="nl-NL" sz="2800" dirty="0" err="1"/>
              <a:t>vindt</a:t>
            </a:r>
            <a:r>
              <a:rPr lang="en-US" altLang="nl-NL" sz="2800" dirty="0"/>
              <a:t> </a:t>
            </a:r>
            <a:r>
              <a:rPr lang="en-US" altLang="nl-NL" sz="2800" dirty="0" smtClean="0"/>
              <a:t>in </a:t>
            </a:r>
            <a:r>
              <a:rPr lang="en-US" altLang="nl-NL" sz="2800" dirty="0" smtClean="0">
                <a:solidFill>
                  <a:srgbClr val="FF0000"/>
                </a:solidFill>
              </a:rPr>
              <a:t>42</a:t>
            </a:r>
            <a:r>
              <a:rPr lang="en-US" altLang="nl-NL" sz="2800" dirty="0" smtClean="0"/>
              <a:t> de </a:t>
            </a:r>
            <a:r>
              <a:rPr lang="en-US" altLang="nl-NL" sz="2800" dirty="0" err="1"/>
              <a:t>confrontatie</a:t>
            </a:r>
            <a:r>
              <a:rPr lang="en-US" altLang="nl-NL" sz="2800" dirty="0"/>
              <a:t> </a:t>
            </a:r>
            <a:r>
              <a:rPr lang="en-US" altLang="nl-NL" sz="2800" dirty="0" err="1"/>
              <a:t>plaats</a:t>
            </a:r>
            <a:r>
              <a:rPr lang="en-US" altLang="nl-NL" sz="2800" dirty="0"/>
              <a:t>. Het </a:t>
            </a:r>
            <a:r>
              <a:rPr lang="en-US" altLang="nl-NL" sz="2800" dirty="0" err="1"/>
              <a:t>driemanschap</a:t>
            </a:r>
            <a:r>
              <a:rPr lang="en-US" altLang="nl-NL" sz="2800" dirty="0"/>
              <a:t> </a:t>
            </a:r>
            <a:r>
              <a:rPr lang="en-US" altLang="nl-NL" sz="2800" dirty="0" err="1"/>
              <a:t>wint</a:t>
            </a:r>
            <a:r>
              <a:rPr lang="en-US" altLang="nl-NL" sz="2800" dirty="0"/>
              <a:t> en Brutus en Cassius </a:t>
            </a:r>
            <a:r>
              <a:rPr lang="en-US" altLang="nl-NL" sz="2800" dirty="0" err="1"/>
              <a:t>plegen</a:t>
            </a:r>
            <a:r>
              <a:rPr lang="en-US" altLang="nl-NL" sz="2800" dirty="0"/>
              <a:t> </a:t>
            </a:r>
            <a:r>
              <a:rPr lang="en-US" altLang="nl-NL" sz="2800" dirty="0" err="1"/>
              <a:t>zelfmoord</a:t>
            </a:r>
            <a:r>
              <a:rPr lang="en-US" altLang="nl-NL" sz="2800" dirty="0" smtClean="0"/>
              <a:t>. De </a:t>
            </a:r>
            <a:r>
              <a:rPr lang="en-US" altLang="nl-NL" sz="2800" dirty="0" err="1" smtClean="0"/>
              <a:t>derde</a:t>
            </a:r>
            <a:r>
              <a:rPr lang="en-US" altLang="nl-NL" sz="2800" dirty="0" smtClean="0"/>
              <a:t> man van het </a:t>
            </a:r>
            <a:r>
              <a:rPr lang="en-US" altLang="nl-NL" sz="2800" dirty="0" err="1" smtClean="0"/>
              <a:t>Triumviraat</a:t>
            </a:r>
            <a:r>
              <a:rPr lang="en-US" altLang="nl-NL" sz="2800" dirty="0" smtClean="0"/>
              <a:t>, Lepidus, </a:t>
            </a:r>
            <a:r>
              <a:rPr lang="en-US" altLang="nl-NL" sz="2800" dirty="0" err="1"/>
              <a:t>wordt</a:t>
            </a:r>
            <a:r>
              <a:rPr lang="en-US" altLang="nl-NL" sz="2800" dirty="0"/>
              <a:t> </a:t>
            </a:r>
            <a:r>
              <a:rPr lang="en-US" altLang="nl-NL" sz="2800" dirty="0" err="1" smtClean="0"/>
              <a:t>geloosd</a:t>
            </a:r>
            <a:r>
              <a:rPr lang="en-US" altLang="nl-NL" sz="2800" dirty="0" smtClean="0"/>
              <a:t> </a:t>
            </a:r>
            <a:r>
              <a:rPr lang="en-US" altLang="nl-NL" sz="2800" dirty="0"/>
              <a:t>en Marcus Antonius en </a:t>
            </a:r>
            <a:r>
              <a:rPr lang="en-US" altLang="nl-NL" sz="2800" dirty="0" err="1"/>
              <a:t>Octavianus</a:t>
            </a:r>
            <a:r>
              <a:rPr lang="en-US" altLang="nl-NL" sz="2800" dirty="0"/>
              <a:t> </a:t>
            </a:r>
            <a:r>
              <a:rPr lang="en-US" altLang="nl-NL" sz="2800" dirty="0" err="1"/>
              <a:t>verdelen</a:t>
            </a:r>
            <a:r>
              <a:rPr lang="en-US" altLang="nl-NL" sz="2800" dirty="0"/>
              <a:t> het </a:t>
            </a:r>
            <a:r>
              <a:rPr lang="en-US" altLang="nl-NL" sz="2800" dirty="0" err="1"/>
              <a:t>rijk</a:t>
            </a:r>
            <a:r>
              <a:rPr lang="en-US" altLang="nl-NL" sz="2800" dirty="0"/>
              <a:t> </a:t>
            </a:r>
            <a:r>
              <a:rPr lang="en-US" altLang="nl-NL" sz="2800" dirty="0" err="1"/>
              <a:t>onderling</a:t>
            </a:r>
            <a:r>
              <a:rPr lang="en-US" altLang="nl-NL" sz="2800" dirty="0"/>
              <a:t>: Antonius </a:t>
            </a:r>
            <a:r>
              <a:rPr lang="en-US" altLang="nl-NL" sz="2800" dirty="0" smtClean="0"/>
              <a:t>mag het </a:t>
            </a:r>
            <a:r>
              <a:rPr lang="en-US" altLang="nl-NL" sz="2800" dirty="0" err="1" smtClean="0"/>
              <a:t>Oosten</a:t>
            </a:r>
            <a:r>
              <a:rPr lang="en-US" altLang="nl-NL" sz="2800" dirty="0" smtClean="0"/>
              <a:t> </a:t>
            </a:r>
            <a:r>
              <a:rPr lang="en-US" altLang="nl-NL" sz="2800" dirty="0" err="1" smtClean="0"/>
              <a:t>hebben</a:t>
            </a:r>
            <a:r>
              <a:rPr lang="en-US" altLang="nl-NL" sz="2800" dirty="0" smtClean="0"/>
              <a:t> (</a:t>
            </a:r>
            <a:r>
              <a:rPr lang="en-US" altLang="nl-NL" sz="2800" dirty="0" err="1" smtClean="0"/>
              <a:t>hij</a:t>
            </a:r>
            <a:r>
              <a:rPr lang="en-US" altLang="nl-NL" sz="2800" dirty="0" smtClean="0"/>
              <a:t> </a:t>
            </a:r>
            <a:r>
              <a:rPr lang="en-US" altLang="nl-NL" sz="2800" dirty="0" err="1" smtClean="0"/>
              <a:t>profiteert</a:t>
            </a:r>
            <a:r>
              <a:rPr lang="en-US" altLang="nl-NL" sz="2800" dirty="0" smtClean="0"/>
              <a:t> </a:t>
            </a:r>
            <a:r>
              <a:rPr lang="en-US" altLang="nl-NL" sz="2800" dirty="0" err="1" smtClean="0"/>
              <a:t>ook</a:t>
            </a:r>
            <a:r>
              <a:rPr lang="en-US" altLang="nl-NL" sz="2800" dirty="0" smtClean="0"/>
              <a:t> van de </a:t>
            </a:r>
            <a:r>
              <a:rPr lang="en-US" altLang="nl-NL" sz="2800" dirty="0" err="1" smtClean="0"/>
              <a:t>mogelijkheden</a:t>
            </a:r>
            <a:r>
              <a:rPr lang="en-US" altLang="nl-NL" sz="2800" dirty="0" smtClean="0"/>
              <a:t> van Cleopatra), </a:t>
            </a:r>
            <a:r>
              <a:rPr lang="en-US" altLang="nl-NL" sz="2800" dirty="0" err="1"/>
              <a:t>Octavianus</a:t>
            </a:r>
            <a:r>
              <a:rPr lang="en-US" altLang="nl-NL" sz="2800" dirty="0"/>
              <a:t> het </a:t>
            </a:r>
            <a:r>
              <a:rPr lang="en-US" altLang="nl-NL" sz="2800" dirty="0" err="1"/>
              <a:t>westen</a:t>
            </a:r>
            <a:r>
              <a:rPr lang="en-US" altLang="nl-NL" sz="2800" dirty="0"/>
              <a:t>.</a:t>
            </a:r>
          </a:p>
          <a:p>
            <a:endParaRPr lang="nl-NL" sz="2800" dirty="0"/>
          </a:p>
        </p:txBody>
      </p:sp>
    </p:spTree>
    <p:extLst>
      <p:ext uri="{BB962C8B-B14F-4D97-AF65-F5344CB8AC3E}">
        <p14:creationId xmlns:p14="http://schemas.microsoft.com/office/powerpoint/2010/main" val="135476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b="1" dirty="0" smtClean="0">
                <a:solidFill>
                  <a:srgbClr val="C00000"/>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nl-NL" sz="2800" dirty="0" smtClean="0"/>
              <a:t>Marcus </a:t>
            </a:r>
            <a:r>
              <a:rPr lang="en-US" altLang="nl-NL" sz="2800" dirty="0"/>
              <a:t>Antonius </a:t>
            </a:r>
            <a:r>
              <a:rPr lang="en-US" altLang="nl-NL" sz="2800" dirty="0" err="1"/>
              <a:t>trouwt</a:t>
            </a:r>
            <a:r>
              <a:rPr lang="en-US" altLang="nl-NL" sz="2800" dirty="0"/>
              <a:t> </a:t>
            </a:r>
            <a:r>
              <a:rPr lang="en-US" altLang="nl-NL" sz="2800" dirty="0" err="1" smtClean="0"/>
              <a:t>zelfs</a:t>
            </a:r>
            <a:r>
              <a:rPr lang="en-US" altLang="nl-NL" sz="2800" dirty="0" smtClean="0"/>
              <a:t> met </a:t>
            </a:r>
            <a:r>
              <a:rPr lang="en-US" altLang="nl-NL" sz="2800" dirty="0"/>
              <a:t>de </a:t>
            </a:r>
            <a:r>
              <a:rPr lang="en-US" altLang="nl-NL" sz="2800" dirty="0" err="1"/>
              <a:t>Egyptische</a:t>
            </a:r>
            <a:r>
              <a:rPr lang="en-US" altLang="nl-NL" sz="2800" dirty="0"/>
              <a:t> </a:t>
            </a:r>
            <a:r>
              <a:rPr lang="en-US" altLang="nl-NL" sz="2800" dirty="0" err="1"/>
              <a:t>vorstin</a:t>
            </a:r>
            <a:r>
              <a:rPr lang="en-US" altLang="nl-NL" sz="2800" dirty="0"/>
              <a:t> Cleopatra, </a:t>
            </a:r>
            <a:r>
              <a:rPr lang="en-US" altLang="nl-NL" sz="2800" dirty="0" err="1"/>
              <a:t>hoewel</a:t>
            </a:r>
            <a:r>
              <a:rPr lang="en-US" altLang="nl-NL" sz="2800" dirty="0"/>
              <a:t> </a:t>
            </a:r>
            <a:r>
              <a:rPr lang="en-US" altLang="nl-NL" sz="2800" dirty="0" err="1"/>
              <a:t>hij</a:t>
            </a:r>
            <a:r>
              <a:rPr lang="en-US" altLang="nl-NL" sz="2800" dirty="0"/>
              <a:t> al </a:t>
            </a:r>
            <a:r>
              <a:rPr lang="en-US" altLang="nl-NL" sz="2800" dirty="0" err="1"/>
              <a:t>getrouwd</a:t>
            </a:r>
            <a:r>
              <a:rPr lang="en-US" altLang="nl-NL" sz="2800" dirty="0"/>
              <a:t> was met </a:t>
            </a:r>
            <a:r>
              <a:rPr lang="en-US" altLang="nl-NL" sz="2800" dirty="0" err="1"/>
              <a:t>Octavianus</a:t>
            </a:r>
            <a:r>
              <a:rPr lang="en-US" altLang="nl-NL" sz="2800" dirty="0"/>
              <a:t>’ </a:t>
            </a:r>
            <a:r>
              <a:rPr lang="en-US" altLang="nl-NL" sz="2800" dirty="0" err="1"/>
              <a:t>zus</a:t>
            </a:r>
            <a:r>
              <a:rPr lang="en-US" altLang="nl-NL" sz="2800" dirty="0"/>
              <a:t> Octavia, en </a:t>
            </a:r>
            <a:r>
              <a:rPr lang="en-US" altLang="nl-NL" sz="2800" dirty="0" err="1"/>
              <a:t>gedraagt</a:t>
            </a:r>
            <a:r>
              <a:rPr lang="en-US" altLang="nl-NL" sz="2800" dirty="0"/>
              <a:t> </a:t>
            </a:r>
            <a:r>
              <a:rPr lang="en-US" altLang="nl-NL" sz="2800" dirty="0" err="1"/>
              <a:t>zich</a:t>
            </a:r>
            <a:r>
              <a:rPr lang="en-US" altLang="nl-NL" sz="2800" dirty="0"/>
              <a:t> steeds </a:t>
            </a:r>
            <a:r>
              <a:rPr lang="en-US" altLang="nl-NL" sz="2800" dirty="0" err="1"/>
              <a:t>meer</a:t>
            </a:r>
            <a:r>
              <a:rPr lang="en-US" altLang="nl-NL" sz="2800" dirty="0"/>
              <a:t> </a:t>
            </a:r>
            <a:r>
              <a:rPr lang="en-US" altLang="nl-NL" sz="2800" dirty="0" err="1"/>
              <a:t>als</a:t>
            </a:r>
            <a:r>
              <a:rPr lang="en-US" altLang="nl-NL" sz="2800" dirty="0"/>
              <a:t> </a:t>
            </a:r>
            <a:r>
              <a:rPr lang="en-US" altLang="nl-NL" sz="2800" dirty="0" err="1"/>
              <a:t>een</a:t>
            </a:r>
            <a:r>
              <a:rPr lang="en-US" altLang="nl-NL" sz="2800" dirty="0"/>
              <a:t> </a:t>
            </a:r>
            <a:r>
              <a:rPr lang="en-US" altLang="nl-NL" sz="2800" dirty="0" err="1"/>
              <a:t>oosters</a:t>
            </a:r>
            <a:r>
              <a:rPr lang="en-US" altLang="nl-NL" sz="2800" dirty="0"/>
              <a:t> </a:t>
            </a:r>
            <a:r>
              <a:rPr lang="en-US" altLang="nl-NL" sz="2800" dirty="0" err="1"/>
              <a:t>vorst</a:t>
            </a:r>
            <a:r>
              <a:rPr lang="en-US" altLang="nl-NL" sz="2800" dirty="0"/>
              <a:t>. </a:t>
            </a:r>
            <a:r>
              <a:rPr lang="en-US" altLang="nl-NL" sz="2800" dirty="0" err="1"/>
              <a:t>Voor</a:t>
            </a:r>
            <a:r>
              <a:rPr lang="en-US" altLang="nl-NL" sz="2800" dirty="0"/>
              <a:t> </a:t>
            </a:r>
            <a:r>
              <a:rPr lang="en-US" altLang="nl-NL" sz="2800" dirty="0" err="1"/>
              <a:t>Octavianus</a:t>
            </a:r>
            <a:r>
              <a:rPr lang="en-US" altLang="nl-NL" sz="2800" dirty="0"/>
              <a:t> </a:t>
            </a:r>
            <a:r>
              <a:rPr lang="en-US" altLang="nl-NL" sz="2800" dirty="0" err="1"/>
              <a:t>een</a:t>
            </a:r>
            <a:r>
              <a:rPr lang="en-US" altLang="nl-NL" sz="2800" dirty="0"/>
              <a:t> </a:t>
            </a:r>
            <a:r>
              <a:rPr lang="en-US" altLang="nl-NL" sz="2800" dirty="0" err="1"/>
              <a:t>mooie</a:t>
            </a:r>
            <a:r>
              <a:rPr lang="en-US" altLang="nl-NL" sz="2800" dirty="0"/>
              <a:t> </a:t>
            </a:r>
            <a:r>
              <a:rPr lang="en-US" altLang="nl-NL" sz="2800" dirty="0" err="1"/>
              <a:t>gelegenheid</a:t>
            </a:r>
            <a:r>
              <a:rPr lang="en-US" altLang="nl-NL" sz="2800" dirty="0"/>
              <a:t> om </a:t>
            </a:r>
            <a:r>
              <a:rPr lang="en-US" altLang="nl-NL" sz="2800" dirty="0" err="1"/>
              <a:t>zich</a:t>
            </a:r>
            <a:r>
              <a:rPr lang="en-US" altLang="nl-NL" sz="2800" dirty="0"/>
              <a:t> </a:t>
            </a:r>
            <a:r>
              <a:rPr lang="en-US" altLang="nl-NL" sz="2800" dirty="0" err="1"/>
              <a:t>als</a:t>
            </a:r>
            <a:r>
              <a:rPr lang="en-US" altLang="nl-NL" sz="2800" dirty="0"/>
              <a:t> </a:t>
            </a:r>
            <a:r>
              <a:rPr lang="en-US" altLang="nl-NL" sz="2800" dirty="0" err="1"/>
              <a:t>beschermer</a:t>
            </a:r>
            <a:r>
              <a:rPr lang="en-US" altLang="nl-NL" sz="2800" dirty="0"/>
              <a:t> van de </a:t>
            </a:r>
            <a:r>
              <a:rPr lang="en-US" altLang="nl-NL" sz="2800" dirty="0" err="1"/>
              <a:t>Romeinse</a:t>
            </a:r>
            <a:r>
              <a:rPr lang="en-US" altLang="nl-NL" sz="2800" dirty="0"/>
              <a:t> </a:t>
            </a:r>
            <a:r>
              <a:rPr lang="en-US" altLang="nl-NL" sz="2800" dirty="0" err="1"/>
              <a:t>zeden</a:t>
            </a:r>
            <a:r>
              <a:rPr lang="en-US" altLang="nl-NL" sz="2800" dirty="0"/>
              <a:t> op </a:t>
            </a:r>
            <a:r>
              <a:rPr lang="en-US" altLang="nl-NL" sz="2800" dirty="0" err="1"/>
              <a:t>te</a:t>
            </a:r>
            <a:r>
              <a:rPr lang="en-US" altLang="nl-NL" sz="2800" dirty="0"/>
              <a:t> </a:t>
            </a:r>
            <a:r>
              <a:rPr lang="en-US" altLang="nl-NL" sz="2800" dirty="0" err="1"/>
              <a:t>werpen</a:t>
            </a:r>
            <a:r>
              <a:rPr lang="en-US" altLang="nl-NL" sz="2800" dirty="0" smtClean="0"/>
              <a:t>. In </a:t>
            </a:r>
            <a:r>
              <a:rPr lang="en-US" altLang="nl-NL" sz="2800" dirty="0">
                <a:solidFill>
                  <a:srgbClr val="FF0000"/>
                </a:solidFill>
              </a:rPr>
              <a:t>31</a:t>
            </a:r>
            <a:r>
              <a:rPr lang="en-US" altLang="nl-NL" sz="2800" dirty="0"/>
              <a:t> </a:t>
            </a:r>
            <a:r>
              <a:rPr lang="en-US" altLang="nl-NL" sz="2800" dirty="0" err="1"/>
              <a:t>komt</a:t>
            </a:r>
            <a:r>
              <a:rPr lang="en-US" altLang="nl-NL" sz="2800" dirty="0"/>
              <a:t> het tot de </a:t>
            </a:r>
            <a:r>
              <a:rPr lang="en-US" altLang="nl-NL" sz="2800" dirty="0" err="1"/>
              <a:t>beslissende</a:t>
            </a:r>
            <a:r>
              <a:rPr lang="en-US" altLang="nl-NL" sz="2800" dirty="0"/>
              <a:t> slag </a:t>
            </a:r>
            <a:r>
              <a:rPr lang="en-US" altLang="nl-NL" sz="2800" dirty="0" err="1"/>
              <a:t>bij</a:t>
            </a:r>
            <a:r>
              <a:rPr lang="en-US" altLang="nl-NL" sz="2800" dirty="0"/>
              <a:t> Actium</a:t>
            </a:r>
            <a:r>
              <a:rPr lang="en-US" altLang="nl-NL" sz="2800" dirty="0" smtClean="0"/>
              <a:t>. </a:t>
            </a:r>
            <a:r>
              <a:rPr lang="en-US" altLang="nl-NL" sz="2800" dirty="0" err="1" smtClean="0"/>
              <a:t>Octavianus</a:t>
            </a:r>
            <a:r>
              <a:rPr lang="en-US" altLang="nl-NL" sz="2800" dirty="0" smtClean="0"/>
              <a:t>  </a:t>
            </a:r>
            <a:r>
              <a:rPr lang="en-US" altLang="nl-NL" sz="2800" dirty="0" err="1" smtClean="0"/>
              <a:t>verslaat</a:t>
            </a:r>
            <a:r>
              <a:rPr lang="en-US" altLang="nl-NL" sz="2800" dirty="0" smtClean="0"/>
              <a:t> Antonius en Cleopatra (die </a:t>
            </a:r>
            <a:r>
              <a:rPr lang="en-US" altLang="nl-NL" sz="2800" dirty="0" err="1" smtClean="0"/>
              <a:t>zelfmoord</a:t>
            </a:r>
            <a:r>
              <a:rPr lang="en-US" altLang="nl-NL" sz="2800" dirty="0" smtClean="0"/>
              <a:t> </a:t>
            </a:r>
            <a:r>
              <a:rPr lang="en-US" altLang="nl-NL" sz="2800" dirty="0" err="1" smtClean="0"/>
              <a:t>pleegt</a:t>
            </a:r>
            <a:r>
              <a:rPr lang="en-US" altLang="nl-NL" sz="2800" dirty="0" smtClean="0"/>
              <a:t>) en </a:t>
            </a:r>
            <a:r>
              <a:rPr lang="en-US" altLang="nl-NL" sz="2800" dirty="0" err="1"/>
              <a:t>grijpt</a:t>
            </a:r>
            <a:r>
              <a:rPr lang="en-US" altLang="nl-NL" sz="2800" dirty="0"/>
              <a:t> </a:t>
            </a:r>
            <a:r>
              <a:rPr lang="en-US" altLang="nl-NL" sz="2800" dirty="0" err="1"/>
              <a:t>definitief</a:t>
            </a:r>
            <a:r>
              <a:rPr lang="en-US" altLang="nl-NL" sz="2800" dirty="0"/>
              <a:t> de </a:t>
            </a:r>
            <a:r>
              <a:rPr lang="en-US" altLang="nl-NL" sz="2800" dirty="0" err="1" smtClean="0"/>
              <a:t>macht</a:t>
            </a:r>
            <a:r>
              <a:rPr lang="en-US" altLang="nl-NL" sz="2800" dirty="0" smtClean="0"/>
              <a:t>.  Het is het </a:t>
            </a:r>
            <a:r>
              <a:rPr lang="en-US" altLang="nl-NL" sz="2800" dirty="0" err="1" smtClean="0"/>
              <a:t>einde</a:t>
            </a:r>
            <a:r>
              <a:rPr lang="en-US" altLang="nl-NL" sz="2800" dirty="0" smtClean="0"/>
              <a:t> van de </a:t>
            </a:r>
            <a:r>
              <a:rPr lang="en-US" altLang="nl-NL" sz="2800" dirty="0" err="1"/>
              <a:t>romeinse</a:t>
            </a:r>
            <a:r>
              <a:rPr lang="en-US" altLang="nl-NL" sz="2800" dirty="0"/>
              <a:t> </a:t>
            </a:r>
            <a:r>
              <a:rPr lang="en-US" altLang="nl-NL" sz="2800" dirty="0" err="1" smtClean="0"/>
              <a:t>republiek</a:t>
            </a:r>
            <a:r>
              <a:rPr lang="en-US" altLang="nl-NL" sz="2800" dirty="0" smtClean="0"/>
              <a:t>. Het </a:t>
            </a:r>
            <a:r>
              <a:rPr lang="en-US" altLang="nl-NL" sz="2800" dirty="0" err="1" smtClean="0"/>
              <a:t>principaat</a:t>
            </a:r>
            <a:r>
              <a:rPr lang="en-US" altLang="nl-NL" sz="2800" dirty="0" smtClean="0"/>
              <a:t> is </a:t>
            </a:r>
            <a:r>
              <a:rPr lang="en-US" altLang="nl-NL" sz="2800" dirty="0" err="1" smtClean="0"/>
              <a:t>geboren</a:t>
            </a:r>
            <a:r>
              <a:rPr lang="en-US" altLang="nl-NL" sz="2800" dirty="0" smtClean="0"/>
              <a:t>.</a:t>
            </a:r>
            <a:endParaRPr lang="nl-NL" sz="2800" dirty="0"/>
          </a:p>
        </p:txBody>
      </p:sp>
    </p:spTree>
    <p:extLst>
      <p:ext uri="{BB962C8B-B14F-4D97-AF65-F5344CB8AC3E}">
        <p14:creationId xmlns:p14="http://schemas.microsoft.com/office/powerpoint/2010/main" val="413790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b="1" dirty="0" smtClean="0">
                <a:solidFill>
                  <a:srgbClr val="C00000"/>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27</a:t>
            </a:r>
            <a:r>
              <a:rPr lang="nl-NL" sz="2800" dirty="0" smtClean="0"/>
              <a:t> krijgt Octavianus dan de eretitel Augustus (= de verhevene). Formeel gaf Octavianus na de slag bij </a:t>
            </a:r>
            <a:r>
              <a:rPr lang="nl-NL" sz="2800" dirty="0" err="1" smtClean="0"/>
              <a:t>Actium</a:t>
            </a:r>
            <a:r>
              <a:rPr lang="nl-NL" sz="2800" dirty="0" smtClean="0"/>
              <a:t> alle macht terug aan de senaat, een lichaam dat hij niet wilde passeren. Daarmee gaf hij aan de republikeinse staatsvorm te willen handhaven, maar met zijn eigen aanpassingen. Hij werd </a:t>
            </a:r>
            <a:r>
              <a:rPr lang="nl-NL" sz="2800" dirty="0" err="1" smtClean="0"/>
              <a:t>princeps</a:t>
            </a:r>
            <a:r>
              <a:rPr lang="nl-NL" sz="2800" dirty="0" smtClean="0"/>
              <a:t>, maar (een kleinere) senaat en consulaat bleven formeel bestaan. Ze hadden alleen minder macht dan voorheen en beduidend minder te vertellen dan Augustus. De Pax </a:t>
            </a:r>
            <a:r>
              <a:rPr lang="nl-NL" sz="2800" dirty="0" err="1" smtClean="0"/>
              <a:t>Augusta</a:t>
            </a:r>
            <a:r>
              <a:rPr lang="nl-NL" sz="2800" dirty="0" smtClean="0"/>
              <a:t> is de uitwerking van zijn ideeën. Politieke en morele hervormingen in tijd van vrede en welvaart. Daarnaast een gigantisch bouwprogramma.</a:t>
            </a:r>
            <a:endParaRPr lang="nl-NL" sz="2800" dirty="0"/>
          </a:p>
        </p:txBody>
      </p:sp>
    </p:spTree>
    <p:extLst>
      <p:ext uri="{BB962C8B-B14F-4D97-AF65-F5344CB8AC3E}">
        <p14:creationId xmlns:p14="http://schemas.microsoft.com/office/powerpoint/2010/main" val="4270305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b="1" dirty="0" smtClean="0">
                <a:solidFill>
                  <a:srgbClr val="C00000"/>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19</a:t>
            </a:r>
            <a:r>
              <a:rPr lang="nl-NL" sz="2800" dirty="0" smtClean="0"/>
              <a:t> sterft Vergilius onverwacht in </a:t>
            </a:r>
            <a:r>
              <a:rPr lang="nl-NL" sz="2800" dirty="0" err="1" smtClean="0"/>
              <a:t>Brindisi</a:t>
            </a:r>
            <a:r>
              <a:rPr lang="nl-NL" sz="2800" dirty="0" smtClean="0"/>
              <a:t>. Omdat hij zijn werk nog niet af vindt, wil hij in Griekenland inspiratie opdoen. In Athene wordt hij ziek en keert hij terug naar Italië. Aan land gekomen in </a:t>
            </a:r>
            <a:r>
              <a:rPr lang="nl-NL" sz="2800" dirty="0" err="1" smtClean="0"/>
              <a:t>Brindisi</a:t>
            </a:r>
            <a:r>
              <a:rPr lang="nl-NL" sz="2800" dirty="0" smtClean="0"/>
              <a:t> sterft hij. Zijn manuscript van de </a:t>
            </a:r>
            <a:r>
              <a:rPr lang="nl-NL" sz="2800" dirty="0" err="1" smtClean="0"/>
              <a:t>Aeneis</a:t>
            </a:r>
            <a:r>
              <a:rPr lang="nl-NL" sz="2800" dirty="0" smtClean="0"/>
              <a:t> wordt op aanbeveling van Augustus toch gepubliceerd. Vergilius wordt begraven in </a:t>
            </a:r>
            <a:r>
              <a:rPr lang="nl-NL" sz="2800" dirty="0" err="1" smtClean="0"/>
              <a:t>Parthenope</a:t>
            </a:r>
            <a:r>
              <a:rPr lang="nl-NL" sz="2800" dirty="0" smtClean="0"/>
              <a:t> (Napels). Hij maakte zijn eigen grafschrift:</a:t>
            </a:r>
          </a:p>
          <a:p>
            <a:endParaRPr lang="nl-NL" sz="2800" dirty="0"/>
          </a:p>
          <a:p>
            <a:r>
              <a:rPr lang="nl-NL" sz="2800" dirty="0" smtClean="0"/>
              <a:t>Mantua me </a:t>
            </a:r>
            <a:r>
              <a:rPr lang="nl-NL" sz="2800" dirty="0" err="1" smtClean="0"/>
              <a:t>genuit</a:t>
            </a:r>
            <a:r>
              <a:rPr lang="nl-NL" sz="2800" dirty="0" smtClean="0"/>
              <a:t>, </a:t>
            </a:r>
            <a:r>
              <a:rPr lang="nl-NL" sz="2800" dirty="0" err="1" smtClean="0"/>
              <a:t>Calabri</a:t>
            </a:r>
            <a:r>
              <a:rPr lang="nl-NL" sz="2800" dirty="0" smtClean="0"/>
              <a:t> </a:t>
            </a:r>
            <a:r>
              <a:rPr lang="nl-NL" sz="2800" dirty="0" err="1" smtClean="0"/>
              <a:t>rapuere</a:t>
            </a:r>
            <a:r>
              <a:rPr lang="nl-NL" sz="2800" dirty="0" smtClean="0"/>
              <a:t>, </a:t>
            </a:r>
            <a:r>
              <a:rPr lang="nl-NL" sz="2800" dirty="0" err="1" smtClean="0"/>
              <a:t>tenet</a:t>
            </a:r>
            <a:r>
              <a:rPr lang="nl-NL" sz="2800" dirty="0" smtClean="0"/>
              <a:t> </a:t>
            </a:r>
            <a:r>
              <a:rPr lang="nl-NL" sz="2800" dirty="0" err="1" smtClean="0"/>
              <a:t>nunc</a:t>
            </a:r>
            <a:endParaRPr lang="nl-NL" sz="2800" dirty="0" smtClean="0"/>
          </a:p>
          <a:p>
            <a:r>
              <a:rPr lang="nl-NL" sz="2800" dirty="0" err="1" smtClean="0"/>
              <a:t>Parthenope</a:t>
            </a:r>
            <a:r>
              <a:rPr lang="nl-NL" sz="2800" dirty="0" smtClean="0"/>
              <a:t>; </a:t>
            </a:r>
            <a:r>
              <a:rPr lang="nl-NL" sz="2800" dirty="0" err="1" smtClean="0"/>
              <a:t>cecini</a:t>
            </a:r>
            <a:r>
              <a:rPr lang="nl-NL" sz="2800" dirty="0" smtClean="0"/>
              <a:t> </a:t>
            </a:r>
            <a:r>
              <a:rPr lang="nl-NL" sz="2800" dirty="0" err="1" smtClean="0"/>
              <a:t>pascua</a:t>
            </a:r>
            <a:r>
              <a:rPr lang="nl-NL" sz="2800" dirty="0" smtClean="0"/>
              <a:t>, </a:t>
            </a:r>
            <a:r>
              <a:rPr lang="nl-NL" sz="2800" dirty="0" err="1" smtClean="0"/>
              <a:t>rura</a:t>
            </a:r>
            <a:r>
              <a:rPr lang="nl-NL" sz="2800" dirty="0" smtClean="0"/>
              <a:t>, </a:t>
            </a:r>
            <a:r>
              <a:rPr lang="nl-NL" sz="2800" dirty="0" err="1" smtClean="0"/>
              <a:t>duces</a:t>
            </a:r>
            <a:r>
              <a:rPr lang="nl-NL" sz="2800" dirty="0" smtClean="0"/>
              <a:t>.</a:t>
            </a:r>
          </a:p>
          <a:p>
            <a:endParaRPr lang="nl-NL" sz="2800" dirty="0"/>
          </a:p>
          <a:p>
            <a:r>
              <a:rPr lang="nl-NL" dirty="0" smtClean="0"/>
              <a:t>(</a:t>
            </a:r>
            <a:r>
              <a:rPr lang="nl-NL" dirty="0" err="1" smtClean="0"/>
              <a:t>pascua</a:t>
            </a:r>
            <a:r>
              <a:rPr lang="nl-NL" dirty="0" smtClean="0"/>
              <a:t> </a:t>
            </a:r>
            <a:r>
              <a:rPr lang="nl-NL" dirty="0" smtClean="0">
                <a:latin typeface="Calibri" panose="020F0502020204030204" pitchFamily="34" charset="0"/>
              </a:rPr>
              <a:t>→ </a:t>
            </a:r>
            <a:r>
              <a:rPr lang="nl-NL" dirty="0" err="1" smtClean="0">
                <a:latin typeface="Calibri" panose="020F0502020204030204" pitchFamily="34" charset="0"/>
              </a:rPr>
              <a:t>Eclogae</a:t>
            </a:r>
            <a:r>
              <a:rPr lang="nl-NL" dirty="0" smtClean="0">
                <a:latin typeface="Calibri" panose="020F0502020204030204" pitchFamily="34" charset="0"/>
              </a:rPr>
              <a:t>/</a:t>
            </a:r>
            <a:r>
              <a:rPr lang="nl-NL" dirty="0" err="1" smtClean="0">
                <a:latin typeface="Calibri" panose="020F0502020204030204" pitchFamily="34" charset="0"/>
              </a:rPr>
              <a:t>Bucolica</a:t>
            </a:r>
            <a:r>
              <a:rPr lang="nl-NL" dirty="0" smtClean="0">
                <a:latin typeface="Calibri" panose="020F0502020204030204" pitchFamily="34" charset="0"/>
              </a:rPr>
              <a:t>; </a:t>
            </a:r>
            <a:r>
              <a:rPr lang="nl-NL" dirty="0" err="1" smtClean="0">
                <a:latin typeface="Calibri" panose="020F0502020204030204" pitchFamily="34" charset="0"/>
              </a:rPr>
              <a:t>rura</a:t>
            </a:r>
            <a:r>
              <a:rPr lang="nl-NL" dirty="0" smtClean="0">
                <a:latin typeface="Calibri" panose="020F0502020204030204" pitchFamily="34" charset="0"/>
              </a:rPr>
              <a:t> → </a:t>
            </a:r>
            <a:r>
              <a:rPr lang="nl-NL" dirty="0" err="1" smtClean="0">
                <a:latin typeface="Calibri" panose="020F0502020204030204" pitchFamily="34" charset="0"/>
              </a:rPr>
              <a:t>Georgica</a:t>
            </a:r>
            <a:r>
              <a:rPr lang="nl-NL" dirty="0" smtClean="0">
                <a:latin typeface="Calibri" panose="020F0502020204030204" pitchFamily="34" charset="0"/>
              </a:rPr>
              <a:t>; </a:t>
            </a:r>
            <a:r>
              <a:rPr lang="nl-NL" dirty="0" err="1" smtClean="0">
                <a:latin typeface="Calibri" panose="020F0502020204030204" pitchFamily="34" charset="0"/>
              </a:rPr>
              <a:t>duces</a:t>
            </a:r>
            <a:r>
              <a:rPr lang="nl-NL" dirty="0" smtClean="0">
                <a:latin typeface="Calibri" panose="020F0502020204030204" pitchFamily="34" charset="0"/>
              </a:rPr>
              <a:t> → </a:t>
            </a:r>
            <a:r>
              <a:rPr lang="nl-NL" dirty="0" err="1" smtClean="0">
                <a:latin typeface="Calibri" panose="020F0502020204030204" pitchFamily="34" charset="0"/>
              </a:rPr>
              <a:t>Aeneis</a:t>
            </a:r>
            <a:r>
              <a:rPr lang="nl-NL" dirty="0" smtClean="0">
                <a:latin typeface="Calibri" panose="020F0502020204030204" pitchFamily="34" charset="0"/>
              </a:rPr>
              <a:t>)</a:t>
            </a:r>
            <a:endParaRPr lang="nl-NL" sz="2800" dirty="0"/>
          </a:p>
        </p:txBody>
      </p:sp>
    </p:spTree>
    <p:extLst>
      <p:ext uri="{BB962C8B-B14F-4D97-AF65-F5344CB8AC3E}">
        <p14:creationId xmlns:p14="http://schemas.microsoft.com/office/powerpoint/2010/main" val="271400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4401205"/>
          </a:xfrm>
          <a:prstGeom prst="rect">
            <a:avLst/>
          </a:prstGeom>
          <a:noFill/>
        </p:spPr>
        <p:txBody>
          <a:bodyPr wrap="square" rtlCol="0">
            <a:spAutoFit/>
          </a:bodyPr>
          <a:lstStyle/>
          <a:p>
            <a:r>
              <a:rPr lang="nl-NL" sz="4000" dirty="0" err="1" smtClean="0">
                <a:solidFill>
                  <a:schemeClr val="bg1"/>
                </a:solidFill>
              </a:rPr>
              <a:t>Publius</a:t>
            </a:r>
            <a:r>
              <a:rPr lang="nl-NL" sz="4000" dirty="0" smtClean="0">
                <a:solidFill>
                  <a:schemeClr val="bg1"/>
                </a:solidFill>
              </a:rPr>
              <a:t> Vergilius </a:t>
            </a:r>
            <a:r>
              <a:rPr lang="nl-NL" sz="4000" dirty="0" err="1" smtClean="0">
                <a:solidFill>
                  <a:schemeClr val="bg1"/>
                </a:solidFill>
              </a:rPr>
              <a:t>Maro</a:t>
            </a:r>
            <a:endParaRPr lang="nl-NL" sz="4000" dirty="0" smtClean="0">
              <a:solidFill>
                <a:schemeClr val="bg1"/>
              </a:solidFill>
            </a:endParaRPr>
          </a:p>
          <a:p>
            <a:endParaRPr lang="nl-NL" sz="4000" dirty="0">
              <a:solidFill>
                <a:schemeClr val="bg1"/>
              </a:solidFill>
            </a:endParaRPr>
          </a:p>
          <a:p>
            <a:r>
              <a:rPr lang="nl-NL" sz="4000" dirty="0" smtClean="0">
                <a:solidFill>
                  <a:schemeClr val="bg1"/>
                </a:solidFill>
              </a:rPr>
              <a:t>Mantua (70 </a:t>
            </a:r>
            <a:r>
              <a:rPr lang="nl-NL" sz="4000" dirty="0" err="1" smtClean="0">
                <a:solidFill>
                  <a:schemeClr val="bg1"/>
                </a:solidFill>
              </a:rPr>
              <a:t>vC</a:t>
            </a:r>
            <a:r>
              <a:rPr lang="nl-NL" sz="4000" dirty="0" smtClean="0">
                <a:solidFill>
                  <a:schemeClr val="bg1"/>
                </a:solidFill>
              </a:rPr>
              <a:t>) – </a:t>
            </a:r>
            <a:r>
              <a:rPr lang="nl-NL" sz="4000" dirty="0" err="1" smtClean="0">
                <a:solidFill>
                  <a:schemeClr val="bg1"/>
                </a:solidFill>
              </a:rPr>
              <a:t>Brindisi</a:t>
            </a:r>
            <a:r>
              <a:rPr lang="nl-NL" sz="4000" dirty="0" smtClean="0">
                <a:solidFill>
                  <a:schemeClr val="bg1"/>
                </a:solidFill>
              </a:rPr>
              <a:t> (19 </a:t>
            </a:r>
            <a:r>
              <a:rPr lang="nl-NL" sz="4000" dirty="0" err="1" smtClean="0">
                <a:solidFill>
                  <a:schemeClr val="bg1"/>
                </a:solidFill>
              </a:rPr>
              <a:t>vC</a:t>
            </a:r>
            <a:r>
              <a:rPr lang="nl-NL" sz="4000" dirty="0" smtClean="0">
                <a:solidFill>
                  <a:schemeClr val="bg1"/>
                </a:solidFill>
              </a:rPr>
              <a:t>)</a:t>
            </a:r>
          </a:p>
          <a:p>
            <a:endParaRPr lang="nl-NL" sz="4000" dirty="0">
              <a:solidFill>
                <a:schemeClr val="bg1"/>
              </a:solidFill>
            </a:endParaRPr>
          </a:p>
          <a:p>
            <a:r>
              <a:rPr lang="nl-NL" sz="4000" dirty="0" smtClean="0">
                <a:solidFill>
                  <a:schemeClr val="bg1"/>
                </a:solidFill>
              </a:rPr>
              <a:t>Augustus</a:t>
            </a:r>
          </a:p>
          <a:p>
            <a:endParaRPr lang="nl-NL" sz="4000" dirty="0">
              <a:solidFill>
                <a:schemeClr val="bg1"/>
              </a:solidFill>
            </a:endParaRPr>
          </a:p>
          <a:p>
            <a:r>
              <a:rPr lang="nl-NL" sz="4000" dirty="0" err="1" smtClean="0">
                <a:solidFill>
                  <a:schemeClr val="bg1"/>
                </a:solidFill>
              </a:rPr>
              <a:t>Maecenas</a:t>
            </a:r>
            <a:r>
              <a:rPr lang="nl-NL" sz="4000" dirty="0" smtClean="0">
                <a:solidFill>
                  <a:schemeClr val="bg1"/>
                </a:solidFill>
              </a:rPr>
              <a:t> </a:t>
            </a: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115717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3477875"/>
          </a:xfrm>
          <a:prstGeom prst="rect">
            <a:avLst/>
          </a:prstGeom>
          <a:noFill/>
        </p:spPr>
        <p:txBody>
          <a:bodyPr wrap="square" rtlCol="0">
            <a:spAutoFit/>
          </a:bodyPr>
          <a:lstStyle/>
          <a:p>
            <a:r>
              <a:rPr lang="nl-NL" sz="4000" dirty="0" err="1" smtClean="0">
                <a:solidFill>
                  <a:srgbClr val="00B0F0"/>
                </a:solidFill>
              </a:rPr>
              <a:t>Publius</a:t>
            </a:r>
            <a:r>
              <a:rPr lang="nl-NL" sz="4000" dirty="0" smtClean="0">
                <a:solidFill>
                  <a:srgbClr val="00B0F0"/>
                </a:solidFill>
              </a:rPr>
              <a:t> Vergilius </a:t>
            </a:r>
            <a:r>
              <a:rPr lang="nl-NL" sz="4000" dirty="0" err="1" smtClean="0">
                <a:solidFill>
                  <a:srgbClr val="00B0F0"/>
                </a:solidFill>
              </a:rPr>
              <a:t>Maro</a:t>
            </a:r>
            <a:r>
              <a:rPr lang="nl-NL" sz="4000" dirty="0" smtClean="0">
                <a:solidFill>
                  <a:schemeClr val="bg1">
                    <a:lumMod val="95000"/>
                  </a:schemeClr>
                </a:solidFill>
              </a:rPr>
              <a:t>	</a:t>
            </a:r>
            <a:r>
              <a:rPr lang="nl-NL" sz="2800" dirty="0" smtClean="0">
                <a:solidFill>
                  <a:schemeClr val="bg1">
                    <a:lumMod val="95000"/>
                  </a:schemeClr>
                </a:solidFill>
              </a:rPr>
              <a:t>						</a:t>
            </a:r>
          </a:p>
          <a:p>
            <a:pPr marL="571500" indent="-571500">
              <a:buFont typeface="Arial" panose="020B0604020202020204" pitchFamily="34" charset="0"/>
              <a:buChar char="•"/>
            </a:pPr>
            <a:r>
              <a:rPr lang="nl-NL" sz="2800" dirty="0" smtClean="0">
                <a:solidFill>
                  <a:schemeClr val="bg1">
                    <a:lumMod val="95000"/>
                  </a:schemeClr>
                </a:solidFill>
              </a:rPr>
              <a:t>vader had boerenbedrijf</a:t>
            </a:r>
          </a:p>
          <a:p>
            <a:pPr marL="571500" indent="-571500">
              <a:buFont typeface="Arial" panose="020B0604020202020204" pitchFamily="34" charset="0"/>
              <a:buChar char="•"/>
            </a:pPr>
            <a:r>
              <a:rPr lang="nl-NL" sz="2800" dirty="0" smtClean="0">
                <a:solidFill>
                  <a:schemeClr val="bg1">
                    <a:lumMod val="95000"/>
                  </a:schemeClr>
                </a:solidFill>
              </a:rPr>
              <a:t>studeerde in Rome </a:t>
            </a:r>
            <a:r>
              <a:rPr lang="nl-NL" sz="2800" dirty="0" smtClean="0">
                <a:solidFill>
                  <a:schemeClr val="bg1">
                    <a:lumMod val="95000"/>
                  </a:schemeClr>
                </a:solidFill>
              </a:rPr>
              <a:t>retorica, geen succes, dus geen politieke carrière</a:t>
            </a:r>
            <a:endParaRPr lang="nl-NL" sz="2800" dirty="0" smtClean="0">
              <a:solidFill>
                <a:schemeClr val="bg1">
                  <a:lumMod val="95000"/>
                </a:schemeClr>
              </a:solidFill>
            </a:endParaRPr>
          </a:p>
          <a:p>
            <a:pPr marL="571500" indent="-571500">
              <a:buFont typeface="Arial" panose="020B0604020202020204" pitchFamily="34" charset="0"/>
              <a:buChar char="•"/>
            </a:pPr>
            <a:r>
              <a:rPr lang="nl-NL" sz="2800" dirty="0" smtClean="0">
                <a:solidFill>
                  <a:schemeClr val="bg1">
                    <a:lumMod val="95000"/>
                  </a:schemeClr>
                </a:solidFill>
              </a:rPr>
              <a:t>door contacten in Rome wel carrière </a:t>
            </a:r>
            <a:r>
              <a:rPr lang="nl-NL" sz="2800" dirty="0" smtClean="0">
                <a:solidFill>
                  <a:schemeClr val="bg1">
                    <a:lumMod val="95000"/>
                  </a:schemeClr>
                </a:solidFill>
              </a:rPr>
              <a:t>als dichter (42 – 19) </a:t>
            </a:r>
          </a:p>
          <a:p>
            <a:pPr marL="571500" indent="-571500">
              <a:buFont typeface="Arial" panose="020B0604020202020204" pitchFamily="34" charset="0"/>
              <a:buChar char="•"/>
            </a:pPr>
            <a:r>
              <a:rPr lang="nl-NL" sz="2800" dirty="0" smtClean="0">
                <a:solidFill>
                  <a:schemeClr val="bg1">
                    <a:lumMod val="95000"/>
                  </a:schemeClr>
                </a:solidFill>
              </a:rPr>
              <a:t>verhuisd naar </a:t>
            </a:r>
            <a:r>
              <a:rPr lang="nl-NL" sz="2800" dirty="0" smtClean="0">
                <a:solidFill>
                  <a:schemeClr val="bg1">
                    <a:lumMod val="95000"/>
                  </a:schemeClr>
                </a:solidFill>
              </a:rPr>
              <a:t>Napels (en daar ook begraven)</a:t>
            </a:r>
            <a:endParaRPr lang="nl-NL" sz="2800" dirty="0" smtClean="0">
              <a:solidFill>
                <a:schemeClr val="bg1">
                  <a:lumMod val="95000"/>
                </a:schemeClr>
              </a:solidFill>
            </a:endParaRPr>
          </a:p>
          <a:p>
            <a:pPr marL="571500" indent="-571500">
              <a:buFont typeface="Arial" panose="020B0604020202020204" pitchFamily="34" charset="0"/>
              <a:buChar char="•"/>
            </a:pPr>
            <a:r>
              <a:rPr lang="nl-NL" sz="2800" dirty="0" smtClean="0">
                <a:solidFill>
                  <a:schemeClr val="bg1">
                    <a:lumMod val="95000"/>
                  </a:schemeClr>
                </a:solidFill>
              </a:rPr>
              <a:t>bevriend met Quintus  Horatius  </a:t>
            </a:r>
            <a:r>
              <a:rPr lang="nl-NL" sz="2800" dirty="0" err="1" smtClean="0">
                <a:solidFill>
                  <a:schemeClr val="bg1">
                    <a:lumMod val="95000"/>
                  </a:schemeClr>
                </a:solidFill>
              </a:rPr>
              <a:t>Flaccus</a:t>
            </a:r>
            <a:r>
              <a:rPr lang="nl-NL" sz="2800" dirty="0" smtClean="0">
                <a:solidFill>
                  <a:schemeClr val="bg1">
                    <a:lumMod val="95000"/>
                  </a:schemeClr>
                </a:solidFill>
              </a:rPr>
              <a:t> en </a:t>
            </a:r>
            <a:r>
              <a:rPr lang="nl-NL" sz="2800" dirty="0">
                <a:solidFill>
                  <a:schemeClr val="bg1">
                    <a:lumMod val="95000"/>
                  </a:schemeClr>
                </a:solidFill>
              </a:rPr>
              <a:t>C</a:t>
            </a:r>
            <a:r>
              <a:rPr lang="nl-NL" sz="2800" dirty="0" smtClean="0">
                <a:solidFill>
                  <a:schemeClr val="bg1">
                    <a:lumMod val="95000"/>
                  </a:schemeClr>
                </a:solidFill>
              </a:rPr>
              <a:t>aius </a:t>
            </a:r>
            <a:r>
              <a:rPr lang="nl-NL" sz="2800" dirty="0" err="1" smtClean="0">
                <a:solidFill>
                  <a:schemeClr val="bg1">
                    <a:lumMod val="95000"/>
                  </a:schemeClr>
                </a:solidFill>
              </a:rPr>
              <a:t>Cilnius</a:t>
            </a:r>
            <a:r>
              <a:rPr lang="nl-NL" sz="2800" dirty="0" smtClean="0">
                <a:solidFill>
                  <a:schemeClr val="bg1">
                    <a:lumMod val="95000"/>
                  </a:schemeClr>
                </a:solidFill>
              </a:rPr>
              <a:t> </a:t>
            </a:r>
            <a:r>
              <a:rPr lang="nl-NL" sz="2800" dirty="0" err="1" smtClean="0">
                <a:solidFill>
                  <a:schemeClr val="bg1">
                    <a:lumMod val="95000"/>
                  </a:schemeClr>
                </a:solidFill>
              </a:rPr>
              <a:t>Maecenas</a:t>
            </a:r>
            <a:endParaRPr lang="nl-NL" sz="2800" dirty="0" smtClean="0">
              <a:solidFill>
                <a:schemeClr val="bg1">
                  <a:lumMod val="95000"/>
                </a:schemeClr>
              </a:solidFill>
            </a:endParaRPr>
          </a:p>
          <a:p>
            <a:pPr marL="571500" indent="-571500">
              <a:buFont typeface="Arial" panose="020B0604020202020204" pitchFamily="34" charset="0"/>
              <a:buChar char="•"/>
            </a:pPr>
            <a:endParaRPr lang="nl-NL" sz="4000" dirty="0" smtClean="0">
              <a:solidFill>
                <a:schemeClr val="bg1">
                  <a:lumMod val="95000"/>
                </a:schemeClr>
              </a:solidFill>
            </a:endParaRPr>
          </a:p>
        </p:txBody>
      </p:sp>
      <p:sp>
        <p:nvSpPr>
          <p:cNvPr id="9" name="Tekstvak 8"/>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414546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rgbClr val="C00000"/>
                </a:solidFill>
                <a:latin typeface="Calibri" panose="020F0502020204030204" pitchFamily="34" charset="0"/>
              </a:rPr>
              <a:t>± </a:t>
            </a:r>
            <a:r>
              <a:rPr lang="nl-NL" sz="1400" b="1" dirty="0" smtClean="0">
                <a:solidFill>
                  <a:srgbClr val="C00000"/>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Vanaf  rond </a:t>
            </a:r>
            <a:r>
              <a:rPr lang="nl-NL" sz="2800" dirty="0" smtClean="0">
                <a:solidFill>
                  <a:srgbClr val="FF0000"/>
                </a:solidFill>
              </a:rPr>
              <a:t>1200</a:t>
            </a:r>
            <a:r>
              <a:rPr lang="nl-NL" sz="2800" dirty="0" smtClean="0"/>
              <a:t> dateren de oudste sporen van bewoning in Rome. De </a:t>
            </a:r>
            <a:r>
              <a:rPr lang="nl-NL" sz="2800" dirty="0" err="1" smtClean="0"/>
              <a:t>Palatinus</a:t>
            </a:r>
            <a:r>
              <a:rPr lang="nl-NL" sz="2800" dirty="0" smtClean="0"/>
              <a:t>, één van de zeven heuvels van Rome, was als vroegste plaats bewoond. De Latijnen woonden er. Op twee andere heuvels, </a:t>
            </a:r>
            <a:r>
              <a:rPr lang="nl-NL" sz="2800" dirty="0" err="1" smtClean="0"/>
              <a:t>Quirinalis</a:t>
            </a:r>
            <a:r>
              <a:rPr lang="nl-NL" sz="2800" dirty="0" smtClean="0"/>
              <a:t> en </a:t>
            </a:r>
            <a:r>
              <a:rPr lang="nl-NL" sz="2800" dirty="0" err="1" smtClean="0"/>
              <a:t>Esquilinus</a:t>
            </a:r>
            <a:r>
              <a:rPr lang="nl-NL" sz="2800" dirty="0" smtClean="0"/>
              <a:t>, woonden, maar pas in de 10</a:t>
            </a:r>
            <a:r>
              <a:rPr lang="nl-NL" sz="2800" baseline="30000" dirty="0" smtClean="0"/>
              <a:t>e</a:t>
            </a:r>
            <a:r>
              <a:rPr lang="nl-NL" sz="2800" dirty="0" smtClean="0"/>
              <a:t> eeuw, </a:t>
            </a:r>
            <a:r>
              <a:rPr lang="nl-NL" sz="2800" dirty="0" err="1" smtClean="0"/>
              <a:t>Sabijnen</a:t>
            </a:r>
            <a:r>
              <a:rPr lang="nl-NL" sz="2800" dirty="0" smtClean="0"/>
              <a:t>. Bij Livius lezen we het verhaal over de Sabijnse maagdenroof. Maar dan zijn we al in Romulus’ tijd aangekomen.</a:t>
            </a:r>
            <a:endParaRPr lang="nl-NL" sz="2800" dirty="0"/>
          </a:p>
        </p:txBody>
      </p:sp>
    </p:spTree>
    <p:extLst>
      <p:ext uri="{BB962C8B-B14F-4D97-AF65-F5344CB8AC3E}">
        <p14:creationId xmlns:p14="http://schemas.microsoft.com/office/powerpoint/2010/main" val="1274304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1938992"/>
          </a:xfrm>
          <a:prstGeom prst="rect">
            <a:avLst/>
          </a:prstGeom>
          <a:noFill/>
        </p:spPr>
        <p:txBody>
          <a:bodyPr wrap="square" rtlCol="0">
            <a:spAutoFit/>
          </a:bodyPr>
          <a:lstStyle/>
          <a:p>
            <a:r>
              <a:rPr lang="nl-NL" sz="4000" dirty="0" smtClean="0">
                <a:solidFill>
                  <a:srgbClr val="00B0F0"/>
                </a:solidFill>
              </a:rPr>
              <a:t>Mantua (70 </a:t>
            </a:r>
            <a:r>
              <a:rPr lang="nl-NL" sz="4000" dirty="0" err="1" smtClean="0">
                <a:solidFill>
                  <a:srgbClr val="00B0F0"/>
                </a:solidFill>
              </a:rPr>
              <a:t>vC</a:t>
            </a:r>
            <a:r>
              <a:rPr lang="nl-NL" sz="4000" dirty="0" smtClean="0">
                <a:solidFill>
                  <a:srgbClr val="00B0F0"/>
                </a:solidFill>
              </a:rPr>
              <a:t>) – </a:t>
            </a:r>
            <a:r>
              <a:rPr lang="nl-NL" sz="4000" dirty="0" err="1" smtClean="0">
                <a:solidFill>
                  <a:srgbClr val="00B0F0"/>
                </a:solidFill>
              </a:rPr>
              <a:t>Brindisi</a:t>
            </a:r>
            <a:r>
              <a:rPr lang="nl-NL" sz="4000" dirty="0" smtClean="0">
                <a:solidFill>
                  <a:srgbClr val="00B0F0"/>
                </a:solidFill>
              </a:rPr>
              <a:t> (19 </a:t>
            </a:r>
            <a:r>
              <a:rPr lang="nl-NL" sz="4000" dirty="0" err="1" smtClean="0">
                <a:solidFill>
                  <a:srgbClr val="00B0F0"/>
                </a:solidFill>
              </a:rPr>
              <a:t>vC</a:t>
            </a:r>
            <a:r>
              <a:rPr lang="nl-NL" sz="4000" dirty="0" smtClean="0">
                <a:solidFill>
                  <a:srgbClr val="00B0F0"/>
                </a:solidFill>
              </a:rPr>
              <a:t>)</a:t>
            </a:r>
          </a:p>
          <a:p>
            <a:endParaRPr lang="nl-NL" sz="4000" dirty="0">
              <a:solidFill>
                <a:schemeClr val="bg1">
                  <a:lumMod val="95000"/>
                </a:schemeClr>
              </a:solidFill>
            </a:endParaRPr>
          </a:p>
          <a:p>
            <a:endParaRPr lang="nl-NL" sz="4000" dirty="0">
              <a:solidFill>
                <a:schemeClr val="bg1">
                  <a:lumMod val="95000"/>
                </a:schemeClr>
              </a:solidFill>
            </a:endParaRPr>
          </a:p>
        </p:txBody>
      </p:sp>
      <p:pic>
        <p:nvPicPr>
          <p:cNvPr id="6" name="Afbeelding 5"/>
          <p:cNvPicPr>
            <a:picLocks noChangeAspect="1"/>
          </p:cNvPicPr>
          <p:nvPr/>
        </p:nvPicPr>
        <p:blipFill>
          <a:blip r:embed="rId2"/>
          <a:stretch>
            <a:fillRect/>
          </a:stretch>
        </p:blipFill>
        <p:spPr>
          <a:xfrm>
            <a:off x="303126" y="2493876"/>
            <a:ext cx="2873111" cy="3610362"/>
          </a:xfrm>
          <a:prstGeom prst="rect">
            <a:avLst/>
          </a:prstGeom>
        </p:spPr>
      </p:pic>
      <p:pic>
        <p:nvPicPr>
          <p:cNvPr id="7" name="Afbeelding 6"/>
          <p:cNvPicPr>
            <a:picLocks noChangeAspect="1"/>
          </p:cNvPicPr>
          <p:nvPr/>
        </p:nvPicPr>
        <p:blipFill>
          <a:blip r:embed="rId3"/>
          <a:stretch>
            <a:fillRect/>
          </a:stretch>
        </p:blipFill>
        <p:spPr>
          <a:xfrm>
            <a:off x="4098067" y="2493876"/>
            <a:ext cx="2874492" cy="3610362"/>
          </a:xfrm>
          <a:prstGeom prst="rect">
            <a:avLst/>
          </a:prstGeom>
        </p:spPr>
      </p:pic>
      <p:sp>
        <p:nvSpPr>
          <p:cNvPr id="11" name="Tekstvak 10"/>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2806626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7" name="Tekstvak 6"/>
          <p:cNvSpPr txBox="1"/>
          <p:nvPr/>
        </p:nvSpPr>
        <p:spPr>
          <a:xfrm>
            <a:off x="197708" y="1705232"/>
            <a:ext cx="11780107" cy="3293209"/>
          </a:xfrm>
          <a:prstGeom prst="rect">
            <a:avLst/>
          </a:prstGeom>
          <a:noFill/>
        </p:spPr>
        <p:txBody>
          <a:bodyPr wrap="square" rtlCol="0">
            <a:spAutoFit/>
          </a:bodyPr>
          <a:lstStyle/>
          <a:p>
            <a:r>
              <a:rPr lang="nl-NL" sz="4000" dirty="0" smtClean="0">
                <a:solidFill>
                  <a:srgbClr val="00B0F0"/>
                </a:solidFill>
              </a:rPr>
              <a:t>Augustus</a:t>
            </a:r>
            <a:r>
              <a:rPr lang="nl-NL" sz="4000" dirty="0" smtClean="0">
                <a:solidFill>
                  <a:schemeClr val="bg1">
                    <a:lumMod val="95000"/>
                  </a:schemeClr>
                </a:solidFill>
              </a:rPr>
              <a:t> (</a:t>
            </a:r>
            <a:r>
              <a:rPr lang="nl-NL" sz="4000" dirty="0" smtClean="0">
                <a:solidFill>
                  <a:schemeClr val="bg1">
                    <a:lumMod val="95000"/>
                  </a:schemeClr>
                </a:solidFill>
                <a:sym typeface="Wingdings" panose="05000000000000000000" pitchFamily="2" charset="2"/>
              </a:rPr>
              <a:t> 14 na Christus)</a:t>
            </a:r>
            <a:endParaRPr lang="nl-NL" sz="4000" dirty="0" smtClean="0">
              <a:solidFill>
                <a:schemeClr val="bg1">
                  <a:lumMod val="95000"/>
                </a:schemeClr>
              </a:solidFill>
            </a:endParaRPr>
          </a:p>
          <a:p>
            <a:pPr marL="571500" indent="-571500">
              <a:buFont typeface="Arial" panose="020B0604020202020204" pitchFamily="34" charset="0"/>
              <a:buChar char="•"/>
            </a:pPr>
            <a:r>
              <a:rPr lang="nl-NL" sz="2800" dirty="0" smtClean="0">
                <a:solidFill>
                  <a:schemeClr val="bg1">
                    <a:lumMod val="95000"/>
                  </a:schemeClr>
                </a:solidFill>
              </a:rPr>
              <a:t>Caius Octavianus (achterneef van Caius Julius Caesar)</a:t>
            </a:r>
          </a:p>
          <a:p>
            <a:pPr marL="571500" indent="-571500">
              <a:buFont typeface="Arial" panose="020B0604020202020204" pitchFamily="34" charset="0"/>
              <a:buChar char="•"/>
            </a:pPr>
            <a:r>
              <a:rPr lang="nl-NL" sz="2800" dirty="0" smtClean="0">
                <a:solidFill>
                  <a:schemeClr val="bg1">
                    <a:lumMod val="95000"/>
                  </a:schemeClr>
                </a:solidFill>
              </a:rPr>
              <a:t>42: slag bij </a:t>
            </a:r>
            <a:r>
              <a:rPr lang="nl-NL" sz="2800" dirty="0" err="1" smtClean="0">
                <a:solidFill>
                  <a:schemeClr val="bg1">
                    <a:lumMod val="95000"/>
                  </a:schemeClr>
                </a:solidFill>
              </a:rPr>
              <a:t>Philippi</a:t>
            </a:r>
            <a:r>
              <a:rPr lang="nl-NL" sz="2800" dirty="0" smtClean="0">
                <a:solidFill>
                  <a:schemeClr val="bg1">
                    <a:lumMod val="95000"/>
                  </a:schemeClr>
                </a:solidFill>
              </a:rPr>
              <a:t>: met </a:t>
            </a:r>
            <a:r>
              <a:rPr lang="nl-NL" sz="2800" dirty="0" smtClean="0">
                <a:solidFill>
                  <a:schemeClr val="bg1">
                    <a:lumMod val="95000"/>
                  </a:schemeClr>
                </a:solidFill>
              </a:rPr>
              <a:t>Marcus </a:t>
            </a:r>
            <a:r>
              <a:rPr lang="nl-NL" sz="2800" dirty="0" smtClean="0">
                <a:solidFill>
                  <a:schemeClr val="bg1">
                    <a:lumMod val="95000"/>
                  </a:schemeClr>
                </a:solidFill>
              </a:rPr>
              <a:t>Antonius zege op Brutus en </a:t>
            </a:r>
            <a:r>
              <a:rPr lang="nl-NL" sz="2800" dirty="0" err="1" smtClean="0">
                <a:solidFill>
                  <a:schemeClr val="bg1">
                    <a:lumMod val="95000"/>
                  </a:schemeClr>
                </a:solidFill>
              </a:rPr>
              <a:t>Cassius</a:t>
            </a:r>
            <a:endParaRPr lang="nl-NL" sz="2800" dirty="0" smtClean="0">
              <a:solidFill>
                <a:schemeClr val="bg1">
                  <a:lumMod val="95000"/>
                </a:schemeClr>
              </a:solidFill>
            </a:endParaRPr>
          </a:p>
          <a:p>
            <a:pPr marL="571500" indent="-571500">
              <a:buFont typeface="Arial" panose="020B0604020202020204" pitchFamily="34" charset="0"/>
              <a:buChar char="•"/>
            </a:pPr>
            <a:r>
              <a:rPr lang="nl-NL" sz="2800" dirty="0" smtClean="0">
                <a:solidFill>
                  <a:schemeClr val="bg1">
                    <a:lumMod val="95000"/>
                  </a:schemeClr>
                </a:solidFill>
              </a:rPr>
              <a:t>31: slag bij </a:t>
            </a:r>
            <a:r>
              <a:rPr lang="nl-NL" sz="2800" dirty="0" err="1" smtClean="0">
                <a:solidFill>
                  <a:schemeClr val="bg1">
                    <a:lumMod val="95000"/>
                  </a:schemeClr>
                </a:solidFill>
              </a:rPr>
              <a:t>Actium</a:t>
            </a:r>
            <a:r>
              <a:rPr lang="nl-NL" sz="2800" dirty="0" smtClean="0">
                <a:solidFill>
                  <a:schemeClr val="bg1">
                    <a:lumMod val="95000"/>
                  </a:schemeClr>
                </a:solidFill>
              </a:rPr>
              <a:t>: Antonius + Cleopatra verslagen</a:t>
            </a:r>
          </a:p>
          <a:p>
            <a:pPr marL="571500" indent="-571500">
              <a:buFont typeface="Arial" panose="020B0604020202020204" pitchFamily="34" charset="0"/>
              <a:buChar char="•"/>
            </a:pPr>
            <a:r>
              <a:rPr lang="nl-NL" sz="2800" dirty="0" smtClean="0">
                <a:solidFill>
                  <a:schemeClr val="bg1">
                    <a:lumMod val="95000"/>
                  </a:schemeClr>
                </a:solidFill>
              </a:rPr>
              <a:t>27: eretitel Augustus</a:t>
            </a:r>
          </a:p>
          <a:p>
            <a:pPr marL="571500" indent="-571500">
              <a:buFont typeface="Arial" panose="020B0604020202020204" pitchFamily="34" charset="0"/>
              <a:buChar char="•"/>
            </a:pPr>
            <a:r>
              <a:rPr lang="nl-NL" sz="2800" dirty="0" smtClean="0">
                <a:solidFill>
                  <a:schemeClr val="bg1">
                    <a:lumMod val="95000"/>
                  </a:schemeClr>
                </a:solidFill>
              </a:rPr>
              <a:t>pax </a:t>
            </a:r>
            <a:r>
              <a:rPr lang="nl-NL" sz="2800" dirty="0" err="1" smtClean="0">
                <a:solidFill>
                  <a:schemeClr val="bg1">
                    <a:lumMod val="95000"/>
                  </a:schemeClr>
                </a:solidFill>
              </a:rPr>
              <a:t>Augusta</a:t>
            </a:r>
            <a:r>
              <a:rPr lang="nl-NL" sz="2800" dirty="0" smtClean="0">
                <a:solidFill>
                  <a:schemeClr val="bg1">
                    <a:lumMod val="95000"/>
                  </a:schemeClr>
                </a:solidFill>
              </a:rPr>
              <a:t>: herstelprogramma normen, vrede, welvaart, bouwactiviteiten</a:t>
            </a:r>
            <a:endParaRPr lang="nl-NL" sz="2800" dirty="0" smtClean="0">
              <a:solidFill>
                <a:schemeClr val="bg1">
                  <a:lumMod val="95000"/>
                </a:schemeClr>
              </a:solidFill>
            </a:endParaRPr>
          </a:p>
          <a:p>
            <a:pPr marL="571500" indent="-571500">
              <a:buFont typeface="Arial" panose="020B0604020202020204" pitchFamily="34" charset="0"/>
              <a:buChar char="•"/>
            </a:pPr>
            <a:r>
              <a:rPr lang="nl-NL" sz="2800" dirty="0" err="1" smtClean="0">
                <a:solidFill>
                  <a:schemeClr val="bg1">
                    <a:lumMod val="95000"/>
                  </a:schemeClr>
                </a:solidFill>
              </a:rPr>
              <a:t>Aeneis</a:t>
            </a:r>
            <a:r>
              <a:rPr lang="nl-NL" sz="2800" dirty="0" smtClean="0">
                <a:solidFill>
                  <a:schemeClr val="bg1">
                    <a:lumMod val="95000"/>
                  </a:schemeClr>
                </a:solidFill>
              </a:rPr>
              <a:t>: verheerlijking Augustus / nationaal epos</a:t>
            </a:r>
          </a:p>
        </p:txBody>
      </p:sp>
      <p:sp>
        <p:nvSpPr>
          <p:cNvPr id="10" name="Tekstvak 9"/>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82087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3293209"/>
          </a:xfrm>
          <a:prstGeom prst="rect">
            <a:avLst/>
          </a:prstGeom>
          <a:noFill/>
        </p:spPr>
        <p:txBody>
          <a:bodyPr wrap="square" rtlCol="0">
            <a:spAutoFit/>
          </a:bodyPr>
          <a:lstStyle/>
          <a:p>
            <a:r>
              <a:rPr lang="nl-NL" sz="4000" dirty="0" err="1" smtClean="0">
                <a:solidFill>
                  <a:srgbClr val="00B0F0"/>
                </a:solidFill>
              </a:rPr>
              <a:t>Maecenas</a:t>
            </a:r>
            <a:endParaRPr lang="nl-NL" sz="4000" dirty="0" smtClean="0">
              <a:solidFill>
                <a:srgbClr val="00B0F0"/>
              </a:solidFill>
            </a:endParaRPr>
          </a:p>
          <a:p>
            <a:pPr marL="571500" indent="-571500">
              <a:buFont typeface="Arial" panose="020B0604020202020204" pitchFamily="34" charset="0"/>
              <a:buChar char="•"/>
            </a:pPr>
            <a:r>
              <a:rPr lang="nl-NL" sz="2800" dirty="0" smtClean="0">
                <a:solidFill>
                  <a:schemeClr val="bg1">
                    <a:lumMod val="95000"/>
                  </a:schemeClr>
                </a:solidFill>
              </a:rPr>
              <a:t>Caius </a:t>
            </a:r>
            <a:r>
              <a:rPr lang="nl-NL" sz="2800" dirty="0" err="1" smtClean="0">
                <a:solidFill>
                  <a:schemeClr val="bg1">
                    <a:lumMod val="95000"/>
                  </a:schemeClr>
                </a:solidFill>
              </a:rPr>
              <a:t>Cilnius</a:t>
            </a:r>
            <a:r>
              <a:rPr lang="nl-NL" sz="2800" dirty="0" smtClean="0">
                <a:solidFill>
                  <a:schemeClr val="bg1">
                    <a:lumMod val="95000"/>
                  </a:schemeClr>
                </a:solidFill>
              </a:rPr>
              <a:t> </a:t>
            </a:r>
            <a:r>
              <a:rPr lang="nl-NL" sz="2800" dirty="0" err="1" smtClean="0">
                <a:solidFill>
                  <a:schemeClr val="bg1">
                    <a:lumMod val="95000"/>
                  </a:schemeClr>
                </a:solidFill>
              </a:rPr>
              <a:t>Maecenas</a:t>
            </a:r>
            <a:endParaRPr lang="nl-NL" sz="2800" dirty="0" smtClean="0">
              <a:solidFill>
                <a:schemeClr val="bg1">
                  <a:lumMod val="95000"/>
                </a:schemeClr>
              </a:solidFill>
            </a:endParaRPr>
          </a:p>
          <a:p>
            <a:pPr marL="571500" indent="-571500">
              <a:buFont typeface="Arial" panose="020B0604020202020204" pitchFamily="34" charset="0"/>
              <a:buChar char="•"/>
            </a:pPr>
            <a:r>
              <a:rPr lang="nl-NL" sz="2800" dirty="0" smtClean="0">
                <a:solidFill>
                  <a:schemeClr val="bg1">
                    <a:lumMod val="95000"/>
                  </a:schemeClr>
                </a:solidFill>
              </a:rPr>
              <a:t>sponsor/promotor kunst en cultuur</a:t>
            </a:r>
          </a:p>
          <a:p>
            <a:pPr marL="571500" indent="-571500">
              <a:buFont typeface="Arial" panose="020B0604020202020204" pitchFamily="34" charset="0"/>
              <a:buChar char="•"/>
            </a:pPr>
            <a:r>
              <a:rPr lang="nl-NL" sz="2800" dirty="0" smtClean="0">
                <a:solidFill>
                  <a:schemeClr val="bg1">
                    <a:lumMod val="95000"/>
                  </a:schemeClr>
                </a:solidFill>
              </a:rPr>
              <a:t>minister van cultuur onder Augustus</a:t>
            </a:r>
          </a:p>
          <a:p>
            <a:pPr marL="571500" indent="-571500">
              <a:buFont typeface="Arial" panose="020B0604020202020204" pitchFamily="34" charset="0"/>
              <a:buChar char="•"/>
            </a:pPr>
            <a:r>
              <a:rPr lang="nl-NL" sz="2800" dirty="0" smtClean="0">
                <a:solidFill>
                  <a:schemeClr val="bg1">
                    <a:lumMod val="95000"/>
                  </a:schemeClr>
                </a:solidFill>
              </a:rPr>
              <a:t>zeer rijk</a:t>
            </a:r>
          </a:p>
          <a:p>
            <a:pPr marL="571500" indent="-571500">
              <a:buFont typeface="Arial" panose="020B0604020202020204" pitchFamily="34" charset="0"/>
              <a:buChar char="•"/>
            </a:pPr>
            <a:r>
              <a:rPr lang="nl-NL" sz="2800" dirty="0" smtClean="0">
                <a:solidFill>
                  <a:schemeClr val="bg1">
                    <a:lumMod val="95000"/>
                  </a:schemeClr>
                </a:solidFill>
              </a:rPr>
              <a:t>steunde schrijvers als  Vergilius, Horatius, Livius financieel in ruil voor politieke propaganda</a:t>
            </a:r>
          </a:p>
        </p:txBody>
      </p:sp>
      <p:sp>
        <p:nvSpPr>
          <p:cNvPr id="8" name="Tekstvak 7"/>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3950216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5" name="Tekstvak 4"/>
          <p:cNvSpPr txBox="1"/>
          <p:nvPr/>
        </p:nvSpPr>
        <p:spPr>
          <a:xfrm>
            <a:off x="197708" y="1705232"/>
            <a:ext cx="11780107" cy="3170099"/>
          </a:xfrm>
          <a:prstGeom prst="rect">
            <a:avLst/>
          </a:prstGeom>
          <a:noFill/>
        </p:spPr>
        <p:txBody>
          <a:bodyPr wrap="square" rtlCol="0">
            <a:spAutoFit/>
          </a:bodyPr>
          <a:lstStyle/>
          <a:p>
            <a:r>
              <a:rPr lang="nl-NL" sz="4000" dirty="0" err="1" smtClean="0">
                <a:solidFill>
                  <a:schemeClr val="bg1"/>
                </a:solidFill>
              </a:rPr>
              <a:t>Bucolica</a:t>
            </a:r>
            <a:r>
              <a:rPr lang="nl-NL" sz="4000" dirty="0" smtClean="0">
                <a:solidFill>
                  <a:schemeClr val="bg1"/>
                </a:solidFill>
              </a:rPr>
              <a:t>/</a:t>
            </a:r>
            <a:r>
              <a:rPr lang="nl-NL" sz="4000" dirty="0" err="1" smtClean="0">
                <a:solidFill>
                  <a:schemeClr val="bg1"/>
                </a:solidFill>
              </a:rPr>
              <a:t>Eclogae</a:t>
            </a:r>
            <a:r>
              <a:rPr lang="nl-NL" sz="4000" dirty="0" smtClean="0">
                <a:solidFill>
                  <a:schemeClr val="bg1"/>
                </a:solidFill>
              </a:rPr>
              <a:t> (39)</a:t>
            </a:r>
          </a:p>
          <a:p>
            <a:endParaRPr lang="nl-NL" sz="4000" dirty="0">
              <a:solidFill>
                <a:schemeClr val="bg1"/>
              </a:solidFill>
            </a:endParaRPr>
          </a:p>
          <a:p>
            <a:r>
              <a:rPr lang="nl-NL" sz="4000" dirty="0" err="1" smtClean="0">
                <a:solidFill>
                  <a:schemeClr val="bg1"/>
                </a:solidFill>
              </a:rPr>
              <a:t>Georgica</a:t>
            </a:r>
            <a:r>
              <a:rPr lang="nl-NL" sz="4000" dirty="0" smtClean="0">
                <a:solidFill>
                  <a:schemeClr val="bg1"/>
                </a:solidFill>
              </a:rPr>
              <a:t> (29)</a:t>
            </a:r>
          </a:p>
          <a:p>
            <a:endParaRPr lang="nl-NL" sz="4000" dirty="0">
              <a:solidFill>
                <a:schemeClr val="bg1"/>
              </a:solidFill>
            </a:endParaRPr>
          </a:p>
          <a:p>
            <a:r>
              <a:rPr lang="nl-NL" sz="4000" dirty="0" err="1" smtClean="0">
                <a:solidFill>
                  <a:schemeClr val="bg1"/>
                </a:solidFill>
              </a:rPr>
              <a:t>Aeneis</a:t>
            </a:r>
            <a:r>
              <a:rPr lang="nl-NL" sz="4000" dirty="0" smtClean="0">
                <a:solidFill>
                  <a:schemeClr val="bg1"/>
                </a:solidFill>
              </a:rPr>
              <a:t> (19) </a:t>
            </a: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Tree>
    <p:extLst>
      <p:ext uri="{BB962C8B-B14F-4D97-AF65-F5344CB8AC3E}">
        <p14:creationId xmlns:p14="http://schemas.microsoft.com/office/powerpoint/2010/main" val="1484768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6" name="Tekstvak 5"/>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7" name="Tekstvak 6"/>
          <p:cNvSpPr txBox="1"/>
          <p:nvPr/>
        </p:nvSpPr>
        <p:spPr>
          <a:xfrm>
            <a:off x="197708" y="1705232"/>
            <a:ext cx="11780107" cy="3046988"/>
          </a:xfrm>
          <a:prstGeom prst="rect">
            <a:avLst/>
          </a:prstGeom>
          <a:noFill/>
        </p:spPr>
        <p:txBody>
          <a:bodyPr wrap="square" rtlCol="0">
            <a:spAutoFit/>
          </a:bodyPr>
          <a:lstStyle/>
          <a:p>
            <a:r>
              <a:rPr lang="nl-NL" sz="4000" dirty="0" err="1" smtClean="0">
                <a:solidFill>
                  <a:srgbClr val="00B0F0"/>
                </a:solidFill>
              </a:rPr>
              <a:t>Bucolica</a:t>
            </a:r>
            <a:r>
              <a:rPr lang="nl-NL" sz="4000" dirty="0" smtClean="0">
                <a:solidFill>
                  <a:srgbClr val="00B0F0"/>
                </a:solidFill>
              </a:rPr>
              <a:t>/</a:t>
            </a:r>
            <a:r>
              <a:rPr lang="nl-NL" sz="4000" dirty="0" err="1" smtClean="0">
                <a:solidFill>
                  <a:srgbClr val="00B0F0"/>
                </a:solidFill>
              </a:rPr>
              <a:t>Eclogae</a:t>
            </a:r>
            <a:r>
              <a:rPr lang="nl-NL" sz="4000" dirty="0" smtClean="0">
                <a:solidFill>
                  <a:schemeClr val="accent4">
                    <a:lumMod val="40000"/>
                    <a:lumOff val="60000"/>
                  </a:schemeClr>
                </a:solidFill>
              </a:rPr>
              <a:t> </a:t>
            </a:r>
            <a:r>
              <a:rPr lang="nl-NL" sz="4000" dirty="0" smtClean="0">
                <a:solidFill>
                  <a:srgbClr val="00B0F0"/>
                </a:solidFill>
              </a:rPr>
              <a:t>(39)</a:t>
            </a:r>
          </a:p>
          <a:p>
            <a:pPr marL="571500" indent="-571500">
              <a:buFont typeface="Arial" panose="020B0604020202020204" pitchFamily="34" charset="0"/>
              <a:buChar char="•"/>
            </a:pPr>
            <a:r>
              <a:rPr lang="nl-NL" sz="2800" dirty="0" smtClean="0">
                <a:solidFill>
                  <a:schemeClr val="bg1">
                    <a:lumMod val="95000"/>
                  </a:schemeClr>
                </a:solidFill>
              </a:rPr>
              <a:t>herdersgedichten</a:t>
            </a:r>
          </a:p>
          <a:p>
            <a:pPr marL="571500" indent="-571500">
              <a:buFont typeface="Arial" panose="020B0604020202020204" pitchFamily="34" charset="0"/>
              <a:buChar char="•"/>
            </a:pPr>
            <a:r>
              <a:rPr lang="nl-NL" sz="2800" dirty="0" smtClean="0">
                <a:solidFill>
                  <a:schemeClr val="bg1">
                    <a:lumMod val="95000"/>
                  </a:schemeClr>
                </a:solidFill>
              </a:rPr>
              <a:t>vermenging historische werkelijkheid met onbezorgde herdersleven</a:t>
            </a:r>
          </a:p>
          <a:p>
            <a:pPr marL="571500" indent="-571500">
              <a:buFont typeface="Arial" panose="020B0604020202020204" pitchFamily="34" charset="0"/>
              <a:buChar char="•"/>
            </a:pPr>
            <a:r>
              <a:rPr lang="nl-NL" sz="2800" dirty="0" err="1" smtClean="0">
                <a:solidFill>
                  <a:schemeClr val="bg1">
                    <a:lumMod val="95000"/>
                  </a:schemeClr>
                </a:solidFill>
              </a:rPr>
              <a:t>ecloga</a:t>
            </a:r>
            <a:r>
              <a:rPr lang="nl-NL" sz="2800" dirty="0" smtClean="0">
                <a:solidFill>
                  <a:schemeClr val="bg1">
                    <a:lumMod val="95000"/>
                  </a:schemeClr>
                </a:solidFill>
              </a:rPr>
              <a:t> 4 is beroemd: aankondiging geboorte kind met terugkeer Gouden Tijdperk</a:t>
            </a:r>
          </a:p>
          <a:p>
            <a:endParaRPr lang="nl-NL" sz="4000" dirty="0" smtClean="0">
              <a:solidFill>
                <a:schemeClr val="bg1">
                  <a:lumMod val="95000"/>
                </a:schemeClr>
              </a:solidFill>
            </a:endParaRPr>
          </a:p>
        </p:txBody>
      </p:sp>
    </p:spTree>
    <p:extLst>
      <p:ext uri="{BB962C8B-B14F-4D97-AF65-F5344CB8AC3E}">
        <p14:creationId xmlns:p14="http://schemas.microsoft.com/office/powerpoint/2010/main" val="146261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6" name="Tekstvak 5"/>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7" name="Tekstvak 6"/>
          <p:cNvSpPr txBox="1"/>
          <p:nvPr/>
        </p:nvSpPr>
        <p:spPr>
          <a:xfrm>
            <a:off x="197708" y="1705232"/>
            <a:ext cx="11780107" cy="3724096"/>
          </a:xfrm>
          <a:prstGeom prst="rect">
            <a:avLst/>
          </a:prstGeom>
          <a:noFill/>
        </p:spPr>
        <p:txBody>
          <a:bodyPr wrap="square" rtlCol="0">
            <a:spAutoFit/>
          </a:bodyPr>
          <a:lstStyle/>
          <a:p>
            <a:r>
              <a:rPr lang="nl-NL" sz="4000" dirty="0" err="1" smtClean="0">
                <a:solidFill>
                  <a:srgbClr val="00B0F0"/>
                </a:solidFill>
              </a:rPr>
              <a:t>Georgica</a:t>
            </a:r>
            <a:r>
              <a:rPr lang="nl-NL" sz="4000" dirty="0" smtClean="0">
                <a:solidFill>
                  <a:srgbClr val="00B0F0"/>
                </a:solidFill>
              </a:rPr>
              <a:t> (29)</a:t>
            </a:r>
          </a:p>
          <a:p>
            <a:pPr marL="571500" indent="-571500">
              <a:buFont typeface="Arial" panose="020B0604020202020204" pitchFamily="34" charset="0"/>
              <a:buChar char="•"/>
            </a:pPr>
            <a:r>
              <a:rPr lang="nl-NL" sz="2800" dirty="0" smtClean="0">
                <a:solidFill>
                  <a:schemeClr val="bg1">
                    <a:lumMod val="95000"/>
                  </a:schemeClr>
                </a:solidFill>
              </a:rPr>
              <a:t>leerdicht in vier boeken over de</a:t>
            </a:r>
          </a:p>
          <a:p>
            <a:pPr marL="1028700" lvl="1" indent="-571500">
              <a:buFont typeface="Courier New" panose="02070309020205020404" pitchFamily="49" charset="0"/>
              <a:buChar char="o"/>
            </a:pPr>
            <a:r>
              <a:rPr lang="nl-NL" sz="2800" dirty="0" smtClean="0">
                <a:solidFill>
                  <a:schemeClr val="bg1">
                    <a:lumMod val="95000"/>
                  </a:schemeClr>
                </a:solidFill>
              </a:rPr>
              <a:t>landbouw</a:t>
            </a:r>
          </a:p>
          <a:p>
            <a:pPr marL="1028700" lvl="1" indent="-571500">
              <a:buFont typeface="Courier New" panose="02070309020205020404" pitchFamily="49" charset="0"/>
              <a:buChar char="o"/>
            </a:pPr>
            <a:r>
              <a:rPr lang="nl-NL" sz="2800" dirty="0" smtClean="0">
                <a:solidFill>
                  <a:schemeClr val="bg1">
                    <a:lumMod val="95000"/>
                  </a:schemeClr>
                </a:solidFill>
              </a:rPr>
              <a:t>bos- en wijnbouw</a:t>
            </a:r>
          </a:p>
          <a:p>
            <a:pPr marL="1028700" lvl="1" indent="-571500">
              <a:buFont typeface="Courier New" panose="02070309020205020404" pitchFamily="49" charset="0"/>
              <a:buChar char="o"/>
            </a:pPr>
            <a:r>
              <a:rPr lang="nl-NL" sz="2800" dirty="0" smtClean="0">
                <a:solidFill>
                  <a:schemeClr val="bg1">
                    <a:lumMod val="95000"/>
                  </a:schemeClr>
                </a:solidFill>
              </a:rPr>
              <a:t>veeteelt</a:t>
            </a:r>
          </a:p>
          <a:p>
            <a:pPr marL="1028700" lvl="1" indent="-571500">
              <a:buFont typeface="Courier New" panose="02070309020205020404" pitchFamily="49" charset="0"/>
              <a:buChar char="o"/>
            </a:pPr>
            <a:r>
              <a:rPr lang="nl-NL" sz="2800" dirty="0" smtClean="0">
                <a:solidFill>
                  <a:schemeClr val="bg1">
                    <a:lumMod val="95000"/>
                  </a:schemeClr>
                </a:solidFill>
              </a:rPr>
              <a:t>bijenteelt</a:t>
            </a:r>
          </a:p>
          <a:p>
            <a:pPr marL="0" lvl="1" indent="-571500">
              <a:buFont typeface="Arial" panose="020B0604020202020204" pitchFamily="34" charset="0"/>
              <a:buChar char="•"/>
            </a:pPr>
            <a:r>
              <a:rPr lang="nl-NL" sz="2800" dirty="0" smtClean="0">
                <a:solidFill>
                  <a:schemeClr val="bg1">
                    <a:lumMod val="95000"/>
                  </a:schemeClr>
                </a:solidFill>
              </a:rPr>
              <a:t>liefde voor boerenleven tijdens onrustige periode van burgeroorlogen: vrede door Octavianus?</a:t>
            </a:r>
          </a:p>
        </p:txBody>
      </p:sp>
    </p:spTree>
    <p:extLst>
      <p:ext uri="{BB962C8B-B14F-4D97-AF65-F5344CB8AC3E}">
        <p14:creationId xmlns:p14="http://schemas.microsoft.com/office/powerpoint/2010/main" val="3569836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6" name="Tekstvak 5"/>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7" name="Tekstvak 6"/>
          <p:cNvSpPr txBox="1"/>
          <p:nvPr/>
        </p:nvSpPr>
        <p:spPr>
          <a:xfrm>
            <a:off x="197708" y="1705232"/>
            <a:ext cx="11780107" cy="5016758"/>
          </a:xfrm>
          <a:prstGeom prst="rect">
            <a:avLst/>
          </a:prstGeom>
          <a:noFill/>
        </p:spPr>
        <p:txBody>
          <a:bodyPr wrap="square" rtlCol="0">
            <a:spAutoFit/>
          </a:bodyPr>
          <a:lstStyle/>
          <a:p>
            <a:r>
              <a:rPr lang="nl-NL" sz="4000" dirty="0" err="1" smtClean="0">
                <a:solidFill>
                  <a:srgbClr val="00B0F0"/>
                </a:solidFill>
              </a:rPr>
              <a:t>Aeneis</a:t>
            </a:r>
            <a:r>
              <a:rPr lang="nl-NL" sz="4000" dirty="0" smtClean="0">
                <a:solidFill>
                  <a:srgbClr val="00B0F0"/>
                </a:solidFill>
              </a:rPr>
              <a:t> (19)</a:t>
            </a:r>
          </a:p>
          <a:p>
            <a:pPr marL="571500" indent="-571500">
              <a:buFont typeface="Arial" panose="020B0604020202020204" pitchFamily="34" charset="0"/>
              <a:buChar char="•"/>
            </a:pPr>
            <a:r>
              <a:rPr lang="nl-NL" sz="2800" dirty="0" smtClean="0">
                <a:solidFill>
                  <a:schemeClr val="bg1">
                    <a:lumMod val="95000"/>
                  </a:schemeClr>
                </a:solidFill>
              </a:rPr>
              <a:t>12 boeken epos, in </a:t>
            </a:r>
            <a:r>
              <a:rPr lang="nl-NL" sz="2800" dirty="0" err="1" smtClean="0">
                <a:solidFill>
                  <a:schemeClr val="bg1">
                    <a:lumMod val="95000"/>
                  </a:schemeClr>
                </a:solidFill>
              </a:rPr>
              <a:t>aemulatio</a:t>
            </a:r>
            <a:r>
              <a:rPr lang="nl-NL" sz="2800" dirty="0" smtClean="0">
                <a:solidFill>
                  <a:schemeClr val="bg1">
                    <a:lumMod val="95000"/>
                  </a:schemeClr>
                </a:solidFill>
              </a:rPr>
              <a:t>/wedijver met Homerus’  Odyssee &amp; Ilias</a:t>
            </a:r>
          </a:p>
          <a:p>
            <a:pPr marL="571500" indent="-571500">
              <a:buFont typeface="Arial" panose="020B0604020202020204" pitchFamily="34" charset="0"/>
              <a:buChar char="•"/>
            </a:pPr>
            <a:r>
              <a:rPr lang="nl-NL" sz="2800" dirty="0" err="1" smtClean="0">
                <a:solidFill>
                  <a:schemeClr val="bg1">
                    <a:lumMod val="95000"/>
                  </a:schemeClr>
                </a:solidFill>
              </a:rPr>
              <a:t>Aeneis</a:t>
            </a:r>
            <a:r>
              <a:rPr lang="nl-NL" sz="2800" dirty="0" smtClean="0">
                <a:solidFill>
                  <a:schemeClr val="bg1">
                    <a:lumMod val="95000"/>
                  </a:schemeClr>
                </a:solidFill>
              </a:rPr>
              <a:t> I-VI Romeinse Odyssee (maar hoofdpersoon met meer diepgang), </a:t>
            </a:r>
            <a:r>
              <a:rPr lang="nl-NL" sz="2800" dirty="0" err="1" smtClean="0">
                <a:solidFill>
                  <a:schemeClr val="bg1">
                    <a:lumMod val="95000"/>
                  </a:schemeClr>
                </a:solidFill>
              </a:rPr>
              <a:t>Aeneis</a:t>
            </a:r>
            <a:r>
              <a:rPr lang="nl-NL" sz="2800" dirty="0" smtClean="0">
                <a:solidFill>
                  <a:schemeClr val="bg1">
                    <a:lumMod val="95000"/>
                  </a:schemeClr>
                </a:solidFill>
              </a:rPr>
              <a:t> VII-XII Romeinse Ilias (maar niet de Trojaanse oorlog centraal)</a:t>
            </a:r>
          </a:p>
          <a:p>
            <a:pPr marL="571500" indent="-571500">
              <a:buFont typeface="Arial" panose="020B0604020202020204" pitchFamily="34" charset="0"/>
              <a:buChar char="•"/>
            </a:pPr>
            <a:r>
              <a:rPr lang="nl-NL" sz="2800" dirty="0" smtClean="0">
                <a:solidFill>
                  <a:schemeClr val="bg1">
                    <a:lumMod val="95000"/>
                  </a:schemeClr>
                </a:solidFill>
              </a:rPr>
              <a:t>hoofdpersoon Aeneas is een voorbeeld voor Augustus</a:t>
            </a:r>
          </a:p>
          <a:p>
            <a:pPr marL="571500" indent="-571500">
              <a:buFont typeface="Arial" panose="020B0604020202020204" pitchFamily="34" charset="0"/>
              <a:buChar char="•"/>
            </a:pPr>
            <a:r>
              <a:rPr lang="nl-NL" sz="2800" dirty="0" smtClean="0">
                <a:solidFill>
                  <a:schemeClr val="bg1">
                    <a:lumMod val="95000"/>
                  </a:schemeClr>
                </a:solidFill>
              </a:rPr>
              <a:t>propaganda voor Pax </a:t>
            </a:r>
            <a:r>
              <a:rPr lang="nl-NL" sz="2800" dirty="0" err="1" smtClean="0">
                <a:solidFill>
                  <a:schemeClr val="bg1">
                    <a:lumMod val="95000"/>
                  </a:schemeClr>
                </a:solidFill>
              </a:rPr>
              <a:t>Augusta</a:t>
            </a:r>
            <a:r>
              <a:rPr lang="nl-NL" sz="2800" dirty="0" smtClean="0">
                <a:solidFill>
                  <a:schemeClr val="bg1">
                    <a:lumMod val="95000"/>
                  </a:schemeClr>
                </a:solidFill>
              </a:rPr>
              <a:t> (vrede, voorspoed, moreel herstel): nationaal epos en legitimering Augustus’ programma</a:t>
            </a:r>
          </a:p>
          <a:p>
            <a:pPr marL="571500" indent="-571500">
              <a:buFont typeface="Arial" panose="020B0604020202020204" pitchFamily="34" charset="0"/>
              <a:buChar char="•"/>
            </a:pPr>
            <a:r>
              <a:rPr lang="nl-NL" sz="2800" dirty="0">
                <a:solidFill>
                  <a:schemeClr val="bg1">
                    <a:lumMod val="95000"/>
                  </a:schemeClr>
                </a:solidFill>
              </a:rPr>
              <a:t>goddelijke oorsprong (</a:t>
            </a:r>
            <a:r>
              <a:rPr lang="nl-NL" sz="2800" dirty="0" err="1" smtClean="0">
                <a:solidFill>
                  <a:schemeClr val="bg1">
                    <a:lumMod val="95000"/>
                  </a:schemeClr>
                </a:solidFill>
              </a:rPr>
              <a:t>Venus</a:t>
            </a:r>
            <a:r>
              <a:rPr lang="nl-NL" sz="2800" dirty="0" err="1" smtClean="0">
                <a:solidFill>
                  <a:schemeClr val="bg1">
                    <a:lumMod val="95000"/>
                  </a:schemeClr>
                </a:solidFill>
                <a:latin typeface="Calibri" panose="020F0502020204030204" pitchFamily="34" charset="0"/>
              </a:rPr>
              <a:t>→Aeneas</a:t>
            </a:r>
            <a:r>
              <a:rPr lang="nl-NL" sz="2800" dirty="0" smtClean="0">
                <a:solidFill>
                  <a:schemeClr val="bg1">
                    <a:lumMod val="95000"/>
                  </a:schemeClr>
                </a:solidFill>
                <a:latin typeface="Calibri" panose="020F0502020204030204" pitchFamily="34" charset="0"/>
              </a:rPr>
              <a:t>; Mars→ Romulus/Remus</a:t>
            </a:r>
            <a:r>
              <a:rPr lang="nl-NL" sz="2800" dirty="0" smtClean="0">
                <a:solidFill>
                  <a:schemeClr val="bg1">
                    <a:lumMod val="95000"/>
                  </a:schemeClr>
                </a:solidFill>
              </a:rPr>
              <a:t>) </a:t>
            </a:r>
          </a:p>
          <a:p>
            <a:pPr marL="571500" indent="-571500">
              <a:buFont typeface="Arial" panose="020B0604020202020204" pitchFamily="34" charset="0"/>
              <a:buChar char="•"/>
            </a:pPr>
            <a:r>
              <a:rPr lang="nl-NL" sz="2800" dirty="0" smtClean="0">
                <a:solidFill>
                  <a:schemeClr val="bg1">
                    <a:lumMod val="95000"/>
                  </a:schemeClr>
                </a:solidFill>
              </a:rPr>
              <a:t>inmenging van goden (o.a. Juno tegen Aeneas, Venus vóór Aeneas)</a:t>
            </a:r>
          </a:p>
          <a:p>
            <a:pPr marL="571500" indent="-571500">
              <a:buFont typeface="Arial" panose="020B0604020202020204" pitchFamily="34" charset="0"/>
              <a:buChar char="•"/>
            </a:pPr>
            <a:r>
              <a:rPr lang="nl-NL" sz="2800" dirty="0" smtClean="0">
                <a:solidFill>
                  <a:schemeClr val="bg1">
                    <a:lumMod val="95000"/>
                  </a:schemeClr>
                </a:solidFill>
              </a:rPr>
              <a:t>doel Aeneas: stichten nieuw Troje (=Rome)</a:t>
            </a:r>
          </a:p>
          <a:p>
            <a:pPr marL="571500" indent="-571500">
              <a:buFont typeface="Arial" panose="020B0604020202020204" pitchFamily="34" charset="0"/>
              <a:buChar char="•"/>
            </a:pPr>
            <a:r>
              <a:rPr lang="nl-NL" sz="2800" dirty="0" smtClean="0">
                <a:solidFill>
                  <a:schemeClr val="bg1">
                    <a:lumMod val="95000"/>
                  </a:schemeClr>
                </a:solidFill>
              </a:rPr>
              <a:t>ideologie: </a:t>
            </a:r>
            <a:r>
              <a:rPr lang="nl-NL" sz="2800" dirty="0" err="1" smtClean="0">
                <a:solidFill>
                  <a:schemeClr val="bg1">
                    <a:lumMod val="95000"/>
                  </a:schemeClr>
                </a:solidFill>
              </a:rPr>
              <a:t>Romes</a:t>
            </a:r>
            <a:r>
              <a:rPr lang="nl-NL" sz="2800" dirty="0" smtClean="0">
                <a:solidFill>
                  <a:schemeClr val="bg1">
                    <a:lumMod val="95000"/>
                  </a:schemeClr>
                </a:solidFill>
              </a:rPr>
              <a:t> grootheid is door fatum bepaald</a:t>
            </a:r>
          </a:p>
        </p:txBody>
      </p:sp>
    </p:spTree>
    <p:extLst>
      <p:ext uri="{BB962C8B-B14F-4D97-AF65-F5344CB8AC3E}">
        <p14:creationId xmlns:p14="http://schemas.microsoft.com/office/powerpoint/2010/main" val="429477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Epos: de gangbare traditie</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Tekstvak 5"/>
          <p:cNvSpPr txBox="1"/>
          <p:nvPr/>
        </p:nvSpPr>
        <p:spPr>
          <a:xfrm>
            <a:off x="197708" y="1188000"/>
            <a:ext cx="11780107" cy="4832092"/>
          </a:xfrm>
          <a:prstGeom prst="rect">
            <a:avLst/>
          </a:prstGeom>
          <a:noFill/>
        </p:spPr>
        <p:txBody>
          <a:bodyPr wrap="square" rtlCol="0">
            <a:spAutoFit/>
          </a:bodyPr>
          <a:lstStyle/>
          <a:p>
            <a:r>
              <a:rPr lang="nl-NL" sz="2800" dirty="0" smtClean="0">
                <a:solidFill>
                  <a:schemeClr val="bg1">
                    <a:lumMod val="95000"/>
                  </a:schemeClr>
                </a:solidFill>
              </a:rPr>
              <a:t>Kenmerken van het traditionele epos (te vinden bij Homerus én Vergilius)</a:t>
            </a:r>
          </a:p>
          <a:p>
            <a:pPr marL="457200" indent="-457200">
              <a:buFont typeface="Arial" panose="020B0604020202020204" pitchFamily="34" charset="0"/>
              <a:buChar char="•"/>
            </a:pPr>
            <a:r>
              <a:rPr lang="nl-NL" sz="2800" dirty="0" smtClean="0">
                <a:solidFill>
                  <a:schemeClr val="bg1">
                    <a:lumMod val="95000"/>
                  </a:schemeClr>
                </a:solidFill>
              </a:rPr>
              <a:t>lange, verhalende tekst</a:t>
            </a:r>
          </a:p>
          <a:p>
            <a:pPr marL="457200" indent="-457200">
              <a:buFont typeface="Arial" panose="020B0604020202020204" pitchFamily="34" charset="0"/>
              <a:buChar char="•"/>
            </a:pPr>
            <a:r>
              <a:rPr lang="nl-NL" sz="2800" dirty="0" smtClean="0">
                <a:solidFill>
                  <a:schemeClr val="bg1">
                    <a:lumMod val="95000"/>
                  </a:schemeClr>
                </a:solidFill>
              </a:rPr>
              <a:t>één handeling van één personage</a:t>
            </a:r>
          </a:p>
          <a:p>
            <a:pPr marL="457200" indent="-457200">
              <a:buFont typeface="Arial" panose="020B0604020202020204" pitchFamily="34" charset="0"/>
              <a:buChar char="•"/>
            </a:pPr>
            <a:r>
              <a:rPr lang="nl-NL" sz="2800" dirty="0" smtClean="0">
                <a:solidFill>
                  <a:schemeClr val="bg1">
                    <a:lumMod val="95000"/>
                  </a:schemeClr>
                </a:solidFill>
              </a:rPr>
              <a:t>alwetende verteller</a:t>
            </a:r>
          </a:p>
          <a:p>
            <a:pPr marL="457200" indent="-457200">
              <a:buFont typeface="Arial" panose="020B0604020202020204" pitchFamily="34" charset="0"/>
              <a:buChar char="•"/>
            </a:pPr>
            <a:r>
              <a:rPr lang="nl-NL" sz="2800" dirty="0" smtClean="0">
                <a:solidFill>
                  <a:schemeClr val="bg1">
                    <a:lumMod val="95000"/>
                  </a:schemeClr>
                </a:solidFill>
              </a:rPr>
              <a:t>verheven stijl van schrijven</a:t>
            </a:r>
          </a:p>
          <a:p>
            <a:pPr marL="457200" indent="-457200">
              <a:buFont typeface="Arial" panose="020B0604020202020204" pitchFamily="34" charset="0"/>
              <a:buChar char="•"/>
            </a:pPr>
            <a:r>
              <a:rPr lang="nl-NL" sz="2800" dirty="0" smtClean="0">
                <a:solidFill>
                  <a:schemeClr val="bg1">
                    <a:lumMod val="95000"/>
                  </a:schemeClr>
                </a:solidFill>
              </a:rPr>
              <a:t>voorname personages met belangrijke rol voor goden</a:t>
            </a:r>
          </a:p>
          <a:p>
            <a:pPr marL="457200" indent="-457200">
              <a:buFont typeface="Arial" panose="020B0604020202020204" pitchFamily="34" charset="0"/>
              <a:buChar char="•"/>
            </a:pPr>
            <a:r>
              <a:rPr lang="nl-NL" sz="2800" dirty="0" smtClean="0">
                <a:solidFill>
                  <a:schemeClr val="bg1">
                    <a:lumMod val="95000"/>
                  </a:schemeClr>
                </a:solidFill>
              </a:rPr>
              <a:t>hoog moreel gehalte</a:t>
            </a:r>
          </a:p>
          <a:p>
            <a:pPr marL="457200" indent="-457200">
              <a:buFont typeface="Arial" panose="020B0604020202020204" pitchFamily="34" charset="0"/>
              <a:buChar char="•"/>
            </a:pPr>
            <a:r>
              <a:rPr lang="nl-NL" sz="2800" dirty="0" smtClean="0">
                <a:solidFill>
                  <a:schemeClr val="bg1">
                    <a:lumMod val="95000"/>
                  </a:schemeClr>
                </a:solidFill>
              </a:rPr>
              <a:t>dactylische hexameter</a:t>
            </a:r>
          </a:p>
          <a:p>
            <a:r>
              <a:rPr lang="nl-NL" sz="2800" dirty="0" smtClean="0">
                <a:solidFill>
                  <a:schemeClr val="bg1">
                    <a:lumMod val="95000"/>
                  </a:schemeClr>
                </a:solidFill>
              </a:rPr>
              <a:t>Naast traditioneel epos bestaat didactisch epos (</a:t>
            </a:r>
            <a:r>
              <a:rPr lang="nl-NL" sz="2800" dirty="0" err="1" smtClean="0">
                <a:solidFill>
                  <a:schemeClr val="bg1">
                    <a:lumMod val="95000"/>
                  </a:schemeClr>
                </a:solidFill>
              </a:rPr>
              <a:t>Lucretius</a:t>
            </a:r>
            <a:r>
              <a:rPr lang="nl-NL" sz="2800" dirty="0" smtClean="0">
                <a:solidFill>
                  <a:schemeClr val="bg1">
                    <a:lumMod val="95000"/>
                  </a:schemeClr>
                </a:solidFill>
              </a:rPr>
              <a:t>) en het epos van Ovidius, de </a:t>
            </a:r>
            <a:r>
              <a:rPr lang="nl-NL" sz="2800" dirty="0" err="1" smtClean="0">
                <a:solidFill>
                  <a:schemeClr val="bg1">
                    <a:lumMod val="95000"/>
                  </a:schemeClr>
                </a:solidFill>
              </a:rPr>
              <a:t>Metamorphosen</a:t>
            </a:r>
            <a:r>
              <a:rPr lang="nl-NL" sz="2800" dirty="0" smtClean="0">
                <a:solidFill>
                  <a:schemeClr val="bg1">
                    <a:lumMod val="95000"/>
                  </a:schemeClr>
                </a:solidFill>
              </a:rPr>
              <a:t> (verzameling van korte verhalen met een overkoepelend thema, de gedaanteverandering)</a:t>
            </a:r>
          </a:p>
        </p:txBody>
      </p:sp>
    </p:spTree>
    <p:extLst>
      <p:ext uri="{BB962C8B-B14F-4D97-AF65-F5344CB8AC3E}">
        <p14:creationId xmlns:p14="http://schemas.microsoft.com/office/powerpoint/2010/main" val="3729755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Epos: de gangbare traditie, toegepast op de </a:t>
            </a:r>
            <a:r>
              <a:rPr lang="nl-NL" sz="4000" dirty="0" err="1" smtClean="0">
                <a:solidFill>
                  <a:schemeClr val="accent4">
                    <a:lumMod val="40000"/>
                    <a:lumOff val="60000"/>
                  </a:schemeClr>
                </a:solidFill>
              </a:rPr>
              <a:t>Aeneis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Tekstvak 5"/>
          <p:cNvSpPr txBox="1"/>
          <p:nvPr/>
        </p:nvSpPr>
        <p:spPr>
          <a:xfrm>
            <a:off x="197708" y="1188000"/>
            <a:ext cx="11780107" cy="5693866"/>
          </a:xfrm>
          <a:prstGeom prst="rect">
            <a:avLst/>
          </a:prstGeom>
          <a:noFill/>
        </p:spPr>
        <p:txBody>
          <a:bodyPr wrap="square" rtlCol="0">
            <a:spAutoFit/>
          </a:bodyPr>
          <a:lstStyle/>
          <a:p>
            <a:r>
              <a:rPr lang="nl-NL" sz="2800" dirty="0" smtClean="0">
                <a:solidFill>
                  <a:srgbClr val="00B0F0"/>
                </a:solidFill>
              </a:rPr>
              <a:t>Kenmerken van het traditionele epos aan de hand van de </a:t>
            </a:r>
            <a:r>
              <a:rPr lang="nl-NL" sz="2800" dirty="0" err="1" smtClean="0">
                <a:solidFill>
                  <a:srgbClr val="00B0F0"/>
                </a:solidFill>
              </a:rPr>
              <a:t>Aeneis</a:t>
            </a:r>
            <a:endParaRPr lang="nl-NL" sz="2800" dirty="0" smtClean="0">
              <a:solidFill>
                <a:srgbClr val="00B0F0"/>
              </a:solidFill>
            </a:endParaRPr>
          </a:p>
          <a:p>
            <a:pPr marL="457200" indent="-457200">
              <a:buFont typeface="Arial" panose="020B0604020202020204" pitchFamily="34" charset="0"/>
              <a:buChar char="•"/>
            </a:pPr>
            <a:r>
              <a:rPr lang="nl-NL" sz="2000" dirty="0" smtClean="0">
                <a:solidFill>
                  <a:schemeClr val="bg1">
                    <a:lumMod val="95000"/>
                  </a:schemeClr>
                </a:solidFill>
              </a:rPr>
              <a:t>lange, verhalende tekst</a:t>
            </a:r>
          </a:p>
          <a:p>
            <a:r>
              <a:rPr lang="nl-NL" sz="2000" dirty="0">
                <a:solidFill>
                  <a:schemeClr val="bg1">
                    <a:lumMod val="95000"/>
                  </a:schemeClr>
                </a:solidFill>
              </a:rPr>
              <a:t>	</a:t>
            </a:r>
            <a:r>
              <a:rPr lang="nl-NL" sz="2800" dirty="0" smtClean="0">
                <a:solidFill>
                  <a:schemeClr val="bg1">
                    <a:lumMod val="95000"/>
                  </a:schemeClr>
                </a:solidFill>
              </a:rPr>
              <a:t>10.000 verzen in 12 boeken, verhalend over Aeneas</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één handeling van één personage</a:t>
            </a:r>
          </a:p>
          <a:p>
            <a:r>
              <a:rPr lang="nl-NL" sz="2000" dirty="0">
                <a:solidFill>
                  <a:schemeClr val="bg1">
                    <a:lumMod val="95000"/>
                  </a:schemeClr>
                </a:solidFill>
              </a:rPr>
              <a:t>	</a:t>
            </a:r>
            <a:r>
              <a:rPr lang="nl-NL" sz="2800" dirty="0" smtClean="0">
                <a:solidFill>
                  <a:schemeClr val="bg1">
                    <a:lumMod val="95000"/>
                  </a:schemeClr>
                </a:solidFill>
              </a:rPr>
              <a:t>Aeneas vervult zijn missie: uiteindelijk sticht hij een nieuwe stad</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alwetende verteller</a:t>
            </a:r>
          </a:p>
          <a:p>
            <a:r>
              <a:rPr lang="nl-NL" sz="2000" dirty="0">
                <a:solidFill>
                  <a:schemeClr val="bg1">
                    <a:lumMod val="95000"/>
                  </a:schemeClr>
                </a:solidFill>
              </a:rPr>
              <a:t>	</a:t>
            </a:r>
            <a:r>
              <a:rPr lang="nl-NL" sz="2800" dirty="0" smtClean="0">
                <a:solidFill>
                  <a:schemeClr val="bg1">
                    <a:lumMod val="95000"/>
                  </a:schemeClr>
                </a:solidFill>
              </a:rPr>
              <a:t>Vergilius overziet alles, inclusief de gedachten van de personages</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verheven stijl van schrijven</a:t>
            </a:r>
          </a:p>
          <a:p>
            <a:r>
              <a:rPr lang="nl-NL" sz="2000" dirty="0">
                <a:solidFill>
                  <a:schemeClr val="bg1">
                    <a:lumMod val="95000"/>
                  </a:schemeClr>
                </a:solidFill>
              </a:rPr>
              <a:t>	</a:t>
            </a:r>
            <a:r>
              <a:rPr lang="nl-NL" sz="2800" dirty="0" smtClean="0">
                <a:solidFill>
                  <a:schemeClr val="bg1">
                    <a:lumMod val="95000"/>
                  </a:schemeClr>
                </a:solidFill>
              </a:rPr>
              <a:t>er wordt </a:t>
            </a:r>
            <a:r>
              <a:rPr lang="nl-NL" sz="2800" dirty="0" smtClean="0">
                <a:solidFill>
                  <a:schemeClr val="bg1">
                    <a:lumMod val="95000"/>
                  </a:schemeClr>
                </a:solidFill>
              </a:rPr>
              <a:t>“lastig” </a:t>
            </a:r>
            <a:r>
              <a:rPr lang="nl-NL" sz="2800" dirty="0" smtClean="0">
                <a:solidFill>
                  <a:schemeClr val="bg1">
                    <a:lumMod val="95000"/>
                  </a:schemeClr>
                </a:solidFill>
              </a:rPr>
              <a:t>Latijn gebruikt, bovendien poëzie</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voorname personages met belangrijke rol voor goden</a:t>
            </a:r>
          </a:p>
          <a:p>
            <a:r>
              <a:rPr lang="nl-NL" sz="2000" dirty="0" smtClean="0">
                <a:solidFill>
                  <a:schemeClr val="bg1">
                    <a:lumMod val="95000"/>
                  </a:schemeClr>
                </a:solidFill>
              </a:rPr>
              <a:t>	</a:t>
            </a:r>
            <a:r>
              <a:rPr lang="nl-NL" sz="2800" dirty="0" smtClean="0">
                <a:solidFill>
                  <a:schemeClr val="bg1">
                    <a:lumMod val="95000"/>
                  </a:schemeClr>
                </a:solidFill>
              </a:rPr>
              <a:t>gewone personen komen niet voor. Koningen, helden, </a:t>
            </a:r>
            <a:r>
              <a:rPr lang="nl-NL" sz="2800" dirty="0" smtClean="0">
                <a:solidFill>
                  <a:schemeClr val="bg1">
                    <a:lumMod val="95000"/>
                  </a:schemeClr>
                </a:solidFill>
              </a:rPr>
              <a:t>goden volop</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hoog moreel gehalte</a:t>
            </a:r>
          </a:p>
          <a:p>
            <a:r>
              <a:rPr lang="nl-NL" sz="2000" dirty="0">
                <a:solidFill>
                  <a:schemeClr val="bg1">
                    <a:lumMod val="95000"/>
                  </a:schemeClr>
                </a:solidFill>
              </a:rPr>
              <a:t>	</a:t>
            </a:r>
            <a:r>
              <a:rPr lang="nl-NL" sz="2800" dirty="0" smtClean="0">
                <a:solidFill>
                  <a:schemeClr val="bg1">
                    <a:lumMod val="95000"/>
                  </a:schemeClr>
                </a:solidFill>
              </a:rPr>
              <a:t>personages kunnen hun gedrag verantwoorden (doen niet zomaar wat)</a:t>
            </a:r>
            <a:endParaRPr lang="nl-NL" sz="2000" dirty="0" smtClean="0">
              <a:solidFill>
                <a:schemeClr val="bg1">
                  <a:lumMod val="95000"/>
                </a:schemeClr>
              </a:solidFill>
            </a:endParaRPr>
          </a:p>
          <a:p>
            <a:pPr marL="457200" indent="-457200">
              <a:buFont typeface="Arial" panose="020B0604020202020204" pitchFamily="34" charset="0"/>
              <a:buChar char="•"/>
            </a:pPr>
            <a:r>
              <a:rPr lang="nl-NL" sz="2000" dirty="0" smtClean="0">
                <a:solidFill>
                  <a:schemeClr val="bg1">
                    <a:lumMod val="95000"/>
                  </a:schemeClr>
                </a:solidFill>
              </a:rPr>
              <a:t>dactylische hexameter</a:t>
            </a:r>
          </a:p>
          <a:p>
            <a:r>
              <a:rPr lang="nl-NL" sz="2000" dirty="0">
                <a:solidFill>
                  <a:schemeClr val="bg1">
                    <a:lumMod val="95000"/>
                  </a:schemeClr>
                </a:solidFill>
              </a:rPr>
              <a:t>	</a:t>
            </a:r>
            <a:r>
              <a:rPr lang="nl-NL" sz="2800" dirty="0" smtClean="0">
                <a:solidFill>
                  <a:schemeClr val="bg1">
                    <a:lumMod val="95000"/>
                  </a:schemeClr>
                </a:solidFill>
              </a:rPr>
              <a:t>evident dactylische hexameter (al zijn een paar verzen niet compleet)</a:t>
            </a:r>
            <a:endParaRPr lang="nl-NL" sz="2000" dirty="0" smtClean="0">
              <a:solidFill>
                <a:schemeClr val="bg1">
                  <a:lumMod val="95000"/>
                </a:schemeClr>
              </a:solidFill>
            </a:endParaRPr>
          </a:p>
        </p:txBody>
      </p:sp>
    </p:spTree>
    <p:extLst>
      <p:ext uri="{BB962C8B-B14F-4D97-AF65-F5344CB8AC3E}">
        <p14:creationId xmlns:p14="http://schemas.microsoft.com/office/powerpoint/2010/main" val="1999949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Epos: de versie van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Tekstvak 5"/>
          <p:cNvSpPr txBox="1"/>
          <p:nvPr/>
        </p:nvSpPr>
        <p:spPr>
          <a:xfrm>
            <a:off x="197708" y="1705232"/>
            <a:ext cx="11780107" cy="4832092"/>
          </a:xfrm>
          <a:prstGeom prst="rect">
            <a:avLst/>
          </a:prstGeom>
          <a:noFill/>
        </p:spPr>
        <p:txBody>
          <a:bodyPr wrap="square" rtlCol="0">
            <a:spAutoFit/>
          </a:bodyPr>
          <a:lstStyle/>
          <a:p>
            <a:r>
              <a:rPr lang="nl-NL" sz="2800" dirty="0" smtClean="0">
                <a:solidFill>
                  <a:schemeClr val="bg1"/>
                </a:solidFill>
              </a:rPr>
              <a:t>De grote voorbeelden voor de </a:t>
            </a:r>
            <a:r>
              <a:rPr lang="nl-NL" sz="2800" dirty="0" err="1" smtClean="0">
                <a:solidFill>
                  <a:schemeClr val="bg1"/>
                </a:solidFill>
              </a:rPr>
              <a:t>Aeneis</a:t>
            </a:r>
            <a:r>
              <a:rPr lang="nl-NL" sz="2800" dirty="0" smtClean="0">
                <a:solidFill>
                  <a:schemeClr val="bg1"/>
                </a:solidFill>
              </a:rPr>
              <a:t> zijn de Ilias en de Odyssee van Homerus. Die hadden de Grieken een identiteit gegeven, zoals Augustus die voor de Romeinen zocht. Vergilius heeft zijn epos vormgegeven met in zijn achterhoofd Ilias en Odyssee. Ook de epische conventies heeft hij nageleefd. Maar de variaties op Homerus zijn kunstzinnig. Er is sprake van bewuste compositie.</a:t>
            </a:r>
          </a:p>
          <a:p>
            <a:r>
              <a:rPr lang="nl-NL" sz="2800" dirty="0" err="1" smtClean="0">
                <a:solidFill>
                  <a:schemeClr val="accent4">
                    <a:lumMod val="60000"/>
                    <a:lumOff val="40000"/>
                  </a:schemeClr>
                </a:solidFill>
              </a:rPr>
              <a:t>Arma</a:t>
            </a:r>
            <a:r>
              <a:rPr lang="nl-NL" sz="2800" dirty="0" smtClean="0">
                <a:solidFill>
                  <a:schemeClr val="accent4">
                    <a:lumMod val="60000"/>
                    <a:lumOff val="40000"/>
                  </a:schemeClr>
                </a:solidFill>
              </a:rPr>
              <a:t> </a:t>
            </a:r>
            <a:r>
              <a:rPr lang="nl-NL" sz="2800" dirty="0" err="1" smtClean="0">
                <a:solidFill>
                  <a:schemeClr val="accent4">
                    <a:lumMod val="60000"/>
                    <a:lumOff val="40000"/>
                  </a:schemeClr>
                </a:solidFill>
              </a:rPr>
              <a:t>virumque</a:t>
            </a:r>
            <a:r>
              <a:rPr lang="nl-NL" sz="2800" dirty="0" smtClean="0">
                <a:solidFill>
                  <a:schemeClr val="accent4">
                    <a:lumMod val="60000"/>
                    <a:lumOff val="40000"/>
                  </a:schemeClr>
                </a:solidFill>
              </a:rPr>
              <a:t> </a:t>
            </a:r>
            <a:r>
              <a:rPr lang="nl-NL" sz="2800" dirty="0" err="1" smtClean="0">
                <a:solidFill>
                  <a:schemeClr val="accent4">
                    <a:lumMod val="60000"/>
                    <a:lumOff val="40000"/>
                  </a:schemeClr>
                </a:solidFill>
              </a:rPr>
              <a:t>cano</a:t>
            </a:r>
            <a:r>
              <a:rPr lang="nl-NL" sz="2800" dirty="0" smtClean="0">
                <a:solidFill>
                  <a:schemeClr val="bg1"/>
                </a:solidFill>
              </a:rPr>
              <a:t> zijn de eerste woorden van </a:t>
            </a:r>
            <a:r>
              <a:rPr lang="nl-NL" sz="2800" dirty="0" err="1" smtClean="0">
                <a:solidFill>
                  <a:schemeClr val="bg1"/>
                </a:solidFill>
              </a:rPr>
              <a:t>Aeneis</a:t>
            </a:r>
            <a:r>
              <a:rPr lang="nl-NL" sz="2800" dirty="0" smtClean="0">
                <a:solidFill>
                  <a:schemeClr val="bg1"/>
                </a:solidFill>
              </a:rPr>
              <a:t> I, waarbij </a:t>
            </a:r>
            <a:r>
              <a:rPr lang="nl-NL" sz="2800" dirty="0" err="1" smtClean="0">
                <a:solidFill>
                  <a:schemeClr val="accent4">
                    <a:lumMod val="60000"/>
                    <a:lumOff val="40000"/>
                  </a:schemeClr>
                </a:solidFill>
              </a:rPr>
              <a:t>arma</a:t>
            </a:r>
            <a:r>
              <a:rPr lang="nl-NL" sz="2800" dirty="0" smtClean="0">
                <a:solidFill>
                  <a:schemeClr val="bg1"/>
                </a:solidFill>
              </a:rPr>
              <a:t> wel naar oorlog verwijst maar niet naar de Trojaanse oorlog. Waarbij </a:t>
            </a:r>
            <a:r>
              <a:rPr lang="nl-NL" sz="2800" dirty="0" err="1" smtClean="0">
                <a:solidFill>
                  <a:schemeClr val="accent4">
                    <a:lumMod val="60000"/>
                    <a:lumOff val="40000"/>
                  </a:schemeClr>
                </a:solidFill>
              </a:rPr>
              <a:t>virum</a:t>
            </a:r>
            <a:r>
              <a:rPr lang="nl-NL" sz="2800" dirty="0" smtClean="0">
                <a:solidFill>
                  <a:schemeClr val="bg1"/>
                </a:solidFill>
              </a:rPr>
              <a:t> naar Aeneas verwijst, een man met een missie en niet naar Odysseus, die alleen maar thuis wilde komen. De eerste 6 boeken gaan over de man, de laatste 6 over een oorlog, met omdraaiing van volgorde dus i.v.m. Ilias (eerst Trojaanse</a:t>
            </a:r>
            <a:r>
              <a:rPr lang="nl-NL" sz="1600" dirty="0" smtClean="0">
                <a:solidFill>
                  <a:schemeClr val="bg1"/>
                </a:solidFill>
              </a:rPr>
              <a:t>(!)</a:t>
            </a:r>
            <a:r>
              <a:rPr lang="nl-NL" sz="2800" dirty="0" smtClean="0">
                <a:solidFill>
                  <a:schemeClr val="bg1"/>
                </a:solidFill>
              </a:rPr>
              <a:t> oorlog) en Odyssee (daarna pas de man). Zo is er nog veel meer.</a:t>
            </a:r>
            <a:endParaRPr lang="nl-NL" sz="4000" dirty="0" smtClean="0">
              <a:solidFill>
                <a:schemeClr val="bg1"/>
              </a:solidFill>
            </a:endParaRPr>
          </a:p>
        </p:txBody>
      </p:sp>
    </p:spTree>
    <p:extLst>
      <p:ext uri="{BB962C8B-B14F-4D97-AF65-F5344CB8AC3E}">
        <p14:creationId xmlns:p14="http://schemas.microsoft.com/office/powerpoint/2010/main" val="190189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b="1" dirty="0" smtClean="0">
                <a:solidFill>
                  <a:srgbClr val="C00000"/>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latin typeface="Calibri" panose="020F0502020204030204" pitchFamily="34" charset="0"/>
              </a:rPr>
              <a:t>±</a:t>
            </a:r>
            <a:r>
              <a:rPr lang="nl-NL" sz="1400" b="1" dirty="0" smtClean="0">
                <a:solidFill>
                  <a:schemeClr val="bg1">
                    <a:lumMod val="95000"/>
                  </a:schemeClr>
                </a:solidFill>
                <a:latin typeface="Calibri" panose="020F0502020204030204" pitchFamily="34" charset="0"/>
              </a:rPr>
              <a:t> </a:t>
            </a:r>
            <a:r>
              <a:rPr lang="nl-NL" sz="1400"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753</a:t>
            </a:r>
            <a:r>
              <a:rPr lang="nl-NL" sz="2800" dirty="0" smtClean="0"/>
              <a:t> stichten Romulus en Remus Rome. Remus wordt door zijn broer gedood. Romulus is de eerste koning van Rome (753 – 716). Na hem volgen </a:t>
            </a:r>
            <a:r>
              <a:rPr lang="nl-NL" sz="2800" dirty="0" err="1" smtClean="0"/>
              <a:t>Numa</a:t>
            </a:r>
            <a:r>
              <a:rPr lang="nl-NL" sz="2800" dirty="0" smtClean="0"/>
              <a:t> </a:t>
            </a:r>
            <a:r>
              <a:rPr lang="nl-NL" sz="2800" dirty="0" err="1" smtClean="0"/>
              <a:t>Pompilius</a:t>
            </a:r>
            <a:r>
              <a:rPr lang="nl-NL" sz="2800" dirty="0" smtClean="0"/>
              <a:t> (716 – 673), </a:t>
            </a:r>
            <a:r>
              <a:rPr lang="nl-NL" sz="2800" dirty="0" err="1" smtClean="0"/>
              <a:t>Tullus</a:t>
            </a:r>
            <a:r>
              <a:rPr lang="nl-NL" sz="2800" dirty="0" smtClean="0"/>
              <a:t> </a:t>
            </a:r>
            <a:r>
              <a:rPr lang="nl-NL" sz="2800" dirty="0" err="1" smtClean="0"/>
              <a:t>Hostilius</a:t>
            </a:r>
            <a:r>
              <a:rPr lang="nl-NL" sz="2800" dirty="0" smtClean="0"/>
              <a:t> (673 – 641), Ancus </a:t>
            </a:r>
            <a:r>
              <a:rPr lang="nl-NL" sz="2800" dirty="0" err="1" smtClean="0"/>
              <a:t>Martius</a:t>
            </a:r>
            <a:r>
              <a:rPr lang="nl-NL" sz="2800" dirty="0" smtClean="0"/>
              <a:t> (641 – 616), </a:t>
            </a:r>
            <a:r>
              <a:rPr lang="nl-NL" sz="2800" dirty="0" err="1" smtClean="0"/>
              <a:t>Tarquinius</a:t>
            </a:r>
            <a:r>
              <a:rPr lang="nl-NL" sz="2800" dirty="0" smtClean="0"/>
              <a:t> </a:t>
            </a:r>
            <a:r>
              <a:rPr lang="nl-NL" sz="2800" dirty="0" err="1" smtClean="0"/>
              <a:t>Priscus</a:t>
            </a:r>
            <a:r>
              <a:rPr lang="nl-NL" sz="2800" dirty="0" smtClean="0"/>
              <a:t> (616 – 578), </a:t>
            </a:r>
            <a:r>
              <a:rPr lang="nl-NL" sz="2800" dirty="0" err="1" smtClean="0"/>
              <a:t>Servius</a:t>
            </a:r>
            <a:r>
              <a:rPr lang="nl-NL" sz="2800" dirty="0" smtClean="0"/>
              <a:t> </a:t>
            </a:r>
            <a:r>
              <a:rPr lang="nl-NL" sz="2800" dirty="0" err="1" smtClean="0"/>
              <a:t>Tullius</a:t>
            </a:r>
            <a:r>
              <a:rPr lang="nl-NL" sz="2800" dirty="0" smtClean="0"/>
              <a:t> (578 – 534) en </a:t>
            </a:r>
            <a:r>
              <a:rPr lang="nl-NL" sz="2800" dirty="0" err="1" smtClean="0"/>
              <a:t>Tarquinius</a:t>
            </a:r>
            <a:r>
              <a:rPr lang="nl-NL" sz="2800" dirty="0" smtClean="0"/>
              <a:t> Superbus (534 – 510).</a:t>
            </a:r>
            <a:endParaRPr lang="nl-NL" sz="2800" dirty="0"/>
          </a:p>
        </p:txBody>
      </p:sp>
      <p:pic>
        <p:nvPicPr>
          <p:cNvPr id="1026" name="Picture 2" descr="http://www.historyforkids.net/images/rome_romulus_remu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457" y="3925095"/>
            <a:ext cx="2977268" cy="2545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volutievanhetromeinseleger.files.wordpress.com/2014/02/romelusenrem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69" y="3696482"/>
            <a:ext cx="4092248" cy="306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21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Chronologie – tijdlijn in de </a:t>
            </a:r>
            <a:r>
              <a:rPr lang="nl-NL" sz="4000" dirty="0" err="1" smtClean="0">
                <a:solidFill>
                  <a:schemeClr val="accent4">
                    <a:lumMod val="40000"/>
                    <a:lumOff val="60000"/>
                  </a:schemeClr>
                </a:solidFill>
              </a:rPr>
              <a:t>Aeneis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Tekstvak 5"/>
          <p:cNvSpPr txBox="1"/>
          <p:nvPr/>
        </p:nvSpPr>
        <p:spPr>
          <a:xfrm>
            <a:off x="197708" y="1705232"/>
            <a:ext cx="11780107" cy="4832092"/>
          </a:xfrm>
          <a:prstGeom prst="rect">
            <a:avLst/>
          </a:prstGeom>
          <a:noFill/>
        </p:spPr>
        <p:txBody>
          <a:bodyPr wrap="square" rtlCol="0">
            <a:spAutoFit/>
          </a:bodyPr>
          <a:lstStyle/>
          <a:p>
            <a:r>
              <a:rPr lang="nl-NL" sz="2800" dirty="0" smtClean="0">
                <a:solidFill>
                  <a:schemeClr val="bg1"/>
                </a:solidFill>
              </a:rPr>
              <a:t>Op de volgende dia’s zie je een poging orde te scheppen in wat voor menigeen chaos is: hoe verhoudt zich de chronologie van de gebeurtenissen die Aeneas in de laatste fase van de Trojaanse Oorlog mee maakt tot de compositie van de </a:t>
            </a:r>
            <a:r>
              <a:rPr lang="nl-NL" sz="2800" dirty="0" err="1" smtClean="0">
                <a:solidFill>
                  <a:schemeClr val="bg1"/>
                </a:solidFill>
              </a:rPr>
              <a:t>Aeneis</a:t>
            </a:r>
            <a:r>
              <a:rPr lang="nl-NL" sz="2800" dirty="0" smtClean="0">
                <a:solidFill>
                  <a:schemeClr val="bg1"/>
                </a:solidFill>
              </a:rPr>
              <a:t> door Vergilius? Eerst zie je een tekstuele indeling, vervolgens een schematische. In beide opzetten heb ik me gehouden aan het examenpensum (dat dus niet teksten uit de boeken VIII t/m  XII  bevat). In de tekstuele variant heb ik een verwijzing gemaakt naar de passages zoals ze, al dan niet vertaald/samengevat, in “Naar het Avondland” (Hermaion) voorkomen.</a:t>
            </a:r>
          </a:p>
          <a:p>
            <a:r>
              <a:rPr lang="nl-NL" sz="2800" dirty="0" smtClean="0">
                <a:solidFill>
                  <a:schemeClr val="bg1"/>
                </a:solidFill>
              </a:rPr>
              <a:t>Het </a:t>
            </a:r>
            <a:r>
              <a:rPr lang="nl-NL" sz="2800" dirty="0" err="1" smtClean="0">
                <a:solidFill>
                  <a:schemeClr val="bg1"/>
                </a:solidFill>
              </a:rPr>
              <a:t>prooemium</a:t>
            </a:r>
            <a:r>
              <a:rPr lang="nl-NL" sz="2800" dirty="0" smtClean="0">
                <a:solidFill>
                  <a:schemeClr val="bg1"/>
                </a:solidFill>
              </a:rPr>
              <a:t> staat volledig buiten welke chronologie dan ook m.b.t. de (afloop van) de Trojaanse Oorlog. Er staan natuurlijk wel veel verwijzingen in naar die oorlog.</a:t>
            </a:r>
            <a:endParaRPr lang="nl-NL" sz="4000" dirty="0" smtClean="0">
              <a:solidFill>
                <a:schemeClr val="bg1"/>
              </a:solidFill>
            </a:endParaRPr>
          </a:p>
        </p:txBody>
      </p:sp>
    </p:spTree>
    <p:extLst>
      <p:ext uri="{BB962C8B-B14F-4D97-AF65-F5344CB8AC3E}">
        <p14:creationId xmlns:p14="http://schemas.microsoft.com/office/powerpoint/2010/main" val="2071649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endParaRPr lang="nl-NL" sz="10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a:t>
            </a:r>
            <a:r>
              <a:rPr lang="nl-NL" sz="4000" dirty="0" err="1" smtClean="0">
                <a:solidFill>
                  <a:schemeClr val="accent4">
                    <a:lumMod val="40000"/>
                    <a:lumOff val="60000"/>
                  </a:schemeClr>
                </a:solidFill>
              </a:rPr>
              <a:t>Aeneis</a:t>
            </a:r>
            <a:r>
              <a:rPr lang="nl-NL" sz="4000" dirty="0" smtClean="0">
                <a:solidFill>
                  <a:schemeClr val="accent4">
                    <a:lumMod val="40000"/>
                    <a:lumOff val="60000"/>
                  </a:schemeClr>
                </a:solidFill>
              </a:rPr>
              <a:t> I – VI (verleden, de Romeinse “Odyssee”)</a:t>
            </a:r>
            <a:r>
              <a:rPr lang="nl-NL" sz="4000" dirty="0" smtClean="0">
                <a:solidFill>
                  <a:schemeClr val="bg1">
                    <a:lumMod val="95000"/>
                  </a:schemeClr>
                </a:solidFill>
              </a:rPr>
              <a:t> </a:t>
            </a:r>
            <a:endParaRPr lang="nl-NL" dirty="0">
              <a:solidFill>
                <a:schemeClr val="bg1">
                  <a:lumMod val="95000"/>
                </a:schemeClr>
              </a:solidFill>
            </a:endParaRPr>
          </a:p>
        </p:txBody>
      </p:sp>
      <p:sp>
        <p:nvSpPr>
          <p:cNvPr id="6" name="Tekstvak 5"/>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5" name="Rechthoek 4"/>
          <p:cNvSpPr/>
          <p:nvPr/>
        </p:nvSpPr>
        <p:spPr>
          <a:xfrm>
            <a:off x="1440000" y="1260000"/>
            <a:ext cx="8640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72000" y="1260000"/>
            <a:ext cx="1296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72000" y="1260000"/>
            <a:ext cx="1296000" cy="153888"/>
          </a:xfrm>
          <a:prstGeom prst="rect">
            <a:avLst/>
          </a:prstGeom>
          <a:noFill/>
          <a:ln>
            <a:solidFill>
              <a:schemeClr val="accent2">
                <a:lumMod val="50000"/>
              </a:schemeClr>
            </a:solidFill>
          </a:ln>
        </p:spPr>
        <p:txBody>
          <a:bodyPr wrap="square" lIns="0" tIns="0" rIns="0" bIns="0" rtlCol="0">
            <a:spAutoFit/>
          </a:bodyPr>
          <a:lstStyle/>
          <a:p>
            <a:r>
              <a:rPr lang="nl-NL" sz="1000" dirty="0" smtClean="0">
                <a:solidFill>
                  <a:schemeClr val="bg1">
                    <a:lumMod val="95000"/>
                  </a:schemeClr>
                </a:solidFill>
              </a:rPr>
              <a:t> </a:t>
            </a:r>
            <a:r>
              <a:rPr lang="nl-NL" sz="1000" dirty="0">
                <a:solidFill>
                  <a:schemeClr val="accent4">
                    <a:lumMod val="60000"/>
                    <a:lumOff val="40000"/>
                  </a:schemeClr>
                </a:solidFill>
              </a:rPr>
              <a:t>N</a:t>
            </a:r>
            <a:r>
              <a:rPr lang="nl-NL" sz="1000" dirty="0" smtClean="0">
                <a:solidFill>
                  <a:schemeClr val="accent4">
                    <a:lumMod val="60000"/>
                    <a:lumOff val="40000"/>
                  </a:schemeClr>
                </a:solidFill>
              </a:rPr>
              <a:t>iet</a:t>
            </a:r>
            <a:r>
              <a:rPr lang="nl-NL" sz="1000" dirty="0" smtClean="0">
                <a:solidFill>
                  <a:srgbClr val="00B0F0"/>
                </a:solidFill>
              </a:rPr>
              <a:t> in de </a:t>
            </a:r>
            <a:r>
              <a:rPr lang="nl-NL" sz="1000" dirty="0" err="1" smtClean="0">
                <a:solidFill>
                  <a:srgbClr val="00B0F0"/>
                </a:solidFill>
              </a:rPr>
              <a:t>Aeneis</a:t>
            </a:r>
            <a:r>
              <a:rPr lang="nl-NL" sz="1000" dirty="0" smtClean="0">
                <a:solidFill>
                  <a:srgbClr val="00B0F0"/>
                </a:solidFill>
              </a:rPr>
              <a:t>.</a:t>
            </a:r>
          </a:p>
        </p:txBody>
      </p:sp>
      <p:sp>
        <p:nvSpPr>
          <p:cNvPr id="7" name="Rechthoek 6"/>
          <p:cNvSpPr/>
          <p:nvPr/>
        </p:nvSpPr>
        <p:spPr>
          <a:xfrm>
            <a:off x="72000" y="1476000"/>
            <a:ext cx="1296000" cy="154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solidFill>
              </a:rPr>
              <a:t>Aeneas</a:t>
            </a:r>
            <a:r>
              <a:rPr lang="nl-NL" sz="1000" dirty="0">
                <a:solidFill>
                  <a:srgbClr val="00B0F0"/>
                </a:solidFill>
              </a:rPr>
              <a:t> vertelt deze gebeurtenissen </a:t>
            </a:r>
            <a:r>
              <a:rPr lang="nl-NL" sz="1000" dirty="0" smtClean="0">
                <a:solidFill>
                  <a:srgbClr val="00B0F0"/>
                </a:solidFill>
              </a:rPr>
              <a:t>die één etmaal beslaan in</a:t>
            </a:r>
            <a:endParaRPr lang="nl-NL" sz="1000" dirty="0">
              <a:solidFill>
                <a:srgbClr val="00B0F0"/>
              </a:solidFill>
            </a:endParaRPr>
          </a:p>
          <a:p>
            <a:r>
              <a:rPr lang="nl-NL" sz="1000" dirty="0" err="1">
                <a:solidFill>
                  <a:schemeClr val="accent4">
                    <a:lumMod val="60000"/>
                    <a:lumOff val="40000"/>
                  </a:schemeClr>
                </a:solidFill>
              </a:rPr>
              <a:t>Aeneis</a:t>
            </a:r>
            <a:r>
              <a:rPr lang="nl-NL" sz="1000" dirty="0">
                <a:solidFill>
                  <a:schemeClr val="accent4">
                    <a:lumMod val="60000"/>
                    <a:lumOff val="40000"/>
                  </a:schemeClr>
                </a:solidFill>
              </a:rPr>
              <a:t>  </a:t>
            </a:r>
            <a:r>
              <a:rPr lang="nl-NL" sz="1000" dirty="0" smtClean="0">
                <a:solidFill>
                  <a:schemeClr val="accent4">
                    <a:lumMod val="60000"/>
                    <a:lumOff val="40000"/>
                  </a:schemeClr>
                </a:solidFill>
              </a:rPr>
              <a:t>II</a:t>
            </a:r>
            <a:r>
              <a:rPr lang="nl-NL" sz="1000" dirty="0" smtClean="0">
                <a:solidFill>
                  <a:srgbClr val="00B0F0"/>
                </a:solidFill>
              </a:rPr>
              <a:t>  </a:t>
            </a:r>
            <a:r>
              <a:rPr lang="nl-NL" sz="1000" dirty="0">
                <a:solidFill>
                  <a:srgbClr val="00B0F0"/>
                </a:solidFill>
              </a:rPr>
              <a:t>in een lange flashback. </a:t>
            </a:r>
            <a:r>
              <a:rPr lang="nl-NL" sz="1000" dirty="0" smtClean="0">
                <a:solidFill>
                  <a:srgbClr val="00B0F0"/>
                </a:solidFill>
              </a:rPr>
              <a:t>Sommige </a:t>
            </a:r>
            <a:r>
              <a:rPr lang="nl-NL" sz="1000" dirty="0">
                <a:solidFill>
                  <a:srgbClr val="00B0F0"/>
                </a:solidFill>
              </a:rPr>
              <a:t>dingen kon Aeneas pas achteraf weten. Dat noem je ex post facto.</a:t>
            </a:r>
          </a:p>
        </p:txBody>
      </p:sp>
      <p:sp>
        <p:nvSpPr>
          <p:cNvPr id="13" name="Rechthoek 12"/>
          <p:cNvSpPr/>
          <p:nvPr/>
        </p:nvSpPr>
        <p:spPr>
          <a:xfrm>
            <a:off x="1440000" y="12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t>
            </a:r>
            <a:r>
              <a:rPr lang="nl-NL" sz="1000" dirty="0">
                <a:solidFill>
                  <a:schemeClr val="accent4">
                    <a:lumMod val="60000"/>
                    <a:lumOff val="40000"/>
                  </a:schemeClr>
                </a:solidFill>
              </a:rPr>
              <a:t>10 jaar Trojaanse oorlog</a:t>
            </a:r>
          </a:p>
        </p:txBody>
      </p:sp>
      <p:sp>
        <p:nvSpPr>
          <p:cNvPr id="24" name="Rechthoek 23"/>
          <p:cNvSpPr/>
          <p:nvPr/>
        </p:nvSpPr>
        <p:spPr>
          <a:xfrm>
            <a:off x="1440000" y="14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t>
            </a:r>
            <a:r>
              <a:rPr lang="nl-NL" sz="1000" dirty="0" smtClean="0">
                <a:solidFill>
                  <a:schemeClr val="bg1">
                    <a:lumMod val="95000"/>
                  </a:schemeClr>
                </a:solidFill>
                <a:latin typeface="Calibri" panose="020F0502020204030204" pitchFamily="34" charset="0"/>
              </a:rPr>
              <a:t>H</a:t>
            </a:r>
            <a:r>
              <a:rPr lang="nl-NL" sz="1000" dirty="0" smtClean="0">
                <a:solidFill>
                  <a:schemeClr val="bg1">
                    <a:lumMod val="95000"/>
                  </a:schemeClr>
                </a:solidFill>
              </a:rPr>
              <a:t>outen </a:t>
            </a:r>
            <a:r>
              <a:rPr lang="nl-NL" sz="1000" dirty="0">
                <a:solidFill>
                  <a:schemeClr val="bg1">
                    <a:lumMod val="95000"/>
                  </a:schemeClr>
                </a:solidFill>
              </a:rPr>
              <a:t>paard staat voor de </a:t>
            </a:r>
            <a:r>
              <a:rPr lang="nl-NL" sz="1000" dirty="0" smtClean="0">
                <a:solidFill>
                  <a:schemeClr val="bg1">
                    <a:lumMod val="95000"/>
                  </a:schemeClr>
                </a:solidFill>
              </a:rPr>
              <a:t>stad. Grieken </a:t>
            </a:r>
            <a:r>
              <a:rPr lang="nl-NL" sz="1000" dirty="0">
                <a:solidFill>
                  <a:schemeClr val="bg1">
                    <a:lumMod val="95000"/>
                  </a:schemeClr>
                </a:solidFill>
              </a:rPr>
              <a:t>zijn naar </a:t>
            </a:r>
            <a:r>
              <a:rPr lang="nl-NL" sz="1000" dirty="0" err="1" smtClean="0">
                <a:solidFill>
                  <a:schemeClr val="bg1">
                    <a:lumMod val="95000"/>
                  </a:schemeClr>
                </a:solidFill>
              </a:rPr>
              <a:t>Tenedos</a:t>
            </a:r>
            <a:r>
              <a:rPr lang="nl-NL" sz="1000" dirty="0" smtClean="0">
                <a:solidFill>
                  <a:schemeClr val="bg1">
                    <a:lumMod val="95000"/>
                  </a:schemeClr>
                </a:solidFill>
              </a:rPr>
              <a:t>. Twee </a:t>
            </a:r>
            <a:r>
              <a:rPr lang="nl-NL" sz="1000" dirty="0">
                <a:solidFill>
                  <a:schemeClr val="bg1">
                    <a:lumMod val="95000"/>
                  </a:schemeClr>
                </a:solidFill>
              </a:rPr>
              <a:t>groepen Trojanen  discussiëren over </a:t>
            </a:r>
            <a:r>
              <a:rPr lang="nl-NL" sz="1000" dirty="0" smtClean="0">
                <a:solidFill>
                  <a:schemeClr val="bg1">
                    <a:lumMod val="95000"/>
                  </a:schemeClr>
                </a:solidFill>
              </a:rPr>
              <a:t>wel (</a:t>
            </a:r>
            <a:r>
              <a:rPr lang="nl-NL" sz="1000" dirty="0" err="1" smtClean="0">
                <a:solidFill>
                  <a:schemeClr val="bg1">
                    <a:lumMod val="95000"/>
                  </a:schemeClr>
                </a:solidFill>
              </a:rPr>
              <a:t>Thymoetes</a:t>
            </a:r>
            <a:r>
              <a:rPr lang="nl-NL" sz="1000" dirty="0" smtClean="0">
                <a:solidFill>
                  <a:schemeClr val="bg1">
                    <a:lumMod val="95000"/>
                  </a:schemeClr>
                </a:solidFill>
              </a:rPr>
              <a:t>) </a:t>
            </a:r>
            <a:r>
              <a:rPr lang="nl-NL" sz="1000" dirty="0">
                <a:solidFill>
                  <a:schemeClr val="bg1">
                    <a:lumMod val="95000"/>
                  </a:schemeClr>
                </a:solidFill>
              </a:rPr>
              <a:t>of niet </a:t>
            </a:r>
            <a:r>
              <a:rPr lang="nl-NL" sz="1000" dirty="0" smtClean="0">
                <a:solidFill>
                  <a:schemeClr val="bg1">
                    <a:lumMod val="95000"/>
                  </a:schemeClr>
                </a:solidFill>
              </a:rPr>
              <a:t>(</a:t>
            </a:r>
            <a:r>
              <a:rPr lang="nl-NL" sz="1000" dirty="0" err="1" smtClean="0">
                <a:solidFill>
                  <a:schemeClr val="bg1">
                    <a:lumMod val="95000"/>
                  </a:schemeClr>
                </a:solidFill>
              </a:rPr>
              <a:t>Capys</a:t>
            </a:r>
            <a:r>
              <a:rPr lang="nl-NL" sz="1000" dirty="0" smtClean="0">
                <a:solidFill>
                  <a:schemeClr val="bg1">
                    <a:lumMod val="95000"/>
                  </a:schemeClr>
                </a:solidFill>
              </a:rPr>
              <a:t>) binnenhalen </a:t>
            </a:r>
            <a:r>
              <a:rPr lang="nl-NL" sz="1000" dirty="0">
                <a:solidFill>
                  <a:schemeClr val="bg1">
                    <a:lumMod val="95000"/>
                  </a:schemeClr>
                </a:solidFill>
              </a:rPr>
              <a:t>van het </a:t>
            </a:r>
            <a:r>
              <a:rPr lang="nl-NL" sz="1000" dirty="0" smtClean="0">
                <a:solidFill>
                  <a:schemeClr val="bg1">
                    <a:lumMod val="95000"/>
                  </a:schemeClr>
                </a:solidFill>
              </a:rPr>
              <a:t>paard</a:t>
            </a:r>
            <a:endParaRPr lang="nl-NL" sz="1000" dirty="0">
              <a:solidFill>
                <a:schemeClr val="bg1">
                  <a:lumMod val="95000"/>
                </a:schemeClr>
              </a:solidFill>
            </a:endParaRPr>
          </a:p>
        </p:txBody>
      </p:sp>
      <p:sp>
        <p:nvSpPr>
          <p:cNvPr id="25" name="Rechthoek 24"/>
          <p:cNvSpPr/>
          <p:nvPr/>
        </p:nvSpPr>
        <p:spPr>
          <a:xfrm>
            <a:off x="1440000" y="16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Neptunus’ priester </a:t>
            </a:r>
            <a:r>
              <a:rPr lang="nl-NL" sz="1000" dirty="0" err="1">
                <a:solidFill>
                  <a:schemeClr val="bg1">
                    <a:lumMod val="95000"/>
                  </a:schemeClr>
                </a:solidFill>
              </a:rPr>
              <a:t>Laocoon</a:t>
            </a:r>
            <a:r>
              <a:rPr lang="nl-NL" sz="1000" dirty="0">
                <a:solidFill>
                  <a:schemeClr val="bg1">
                    <a:lumMod val="95000"/>
                  </a:schemeClr>
                </a:solidFill>
              </a:rPr>
              <a:t> komt verhit van de burcht afrennen waar hij aan het offeren </a:t>
            </a:r>
            <a:r>
              <a:rPr lang="nl-NL" sz="1000" dirty="0" smtClean="0">
                <a:solidFill>
                  <a:schemeClr val="bg1">
                    <a:lumMod val="95000"/>
                  </a:schemeClr>
                </a:solidFill>
              </a:rPr>
              <a:t>was. Hij </a:t>
            </a:r>
            <a:r>
              <a:rPr lang="nl-NL" sz="1000" dirty="0">
                <a:solidFill>
                  <a:schemeClr val="bg1">
                    <a:lumMod val="95000"/>
                  </a:schemeClr>
                </a:solidFill>
              </a:rPr>
              <a:t>vaart uit tegen zijn burgers en smijt een lans in het paard</a:t>
            </a:r>
          </a:p>
        </p:txBody>
      </p:sp>
      <p:sp>
        <p:nvSpPr>
          <p:cNvPr id="26" name="Rechthoek 25"/>
          <p:cNvSpPr/>
          <p:nvPr/>
        </p:nvSpPr>
        <p:spPr>
          <a:xfrm>
            <a:off x="1440000" y="18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err="1">
                <a:solidFill>
                  <a:schemeClr val="bg1">
                    <a:lumMod val="95000"/>
                  </a:schemeClr>
                </a:solidFill>
              </a:rPr>
              <a:t>Sinon</a:t>
            </a:r>
            <a:r>
              <a:rPr lang="nl-NL" sz="1000" dirty="0">
                <a:solidFill>
                  <a:schemeClr val="bg1">
                    <a:lumMod val="95000"/>
                  </a:schemeClr>
                </a:solidFill>
              </a:rPr>
              <a:t> gevangengenomen. Die was met opzet door de Grieken achtergelaten. Hij brengt de Trojanen er met een mooi verhaal toe het paard binnen te halen</a:t>
            </a:r>
          </a:p>
        </p:txBody>
      </p:sp>
      <p:sp>
        <p:nvSpPr>
          <p:cNvPr id="27" name="Rechthoek 26"/>
          <p:cNvSpPr/>
          <p:nvPr/>
        </p:nvSpPr>
        <p:spPr>
          <a:xfrm>
            <a:off x="1440000" y="19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Twee slangen komen over zee het land op, wurgen </a:t>
            </a:r>
            <a:r>
              <a:rPr lang="nl-NL" sz="1000" dirty="0" err="1">
                <a:solidFill>
                  <a:schemeClr val="bg1">
                    <a:lumMod val="95000"/>
                  </a:schemeClr>
                </a:solidFill>
              </a:rPr>
              <a:t>Laocoon</a:t>
            </a:r>
            <a:r>
              <a:rPr lang="nl-NL" sz="1000" dirty="0">
                <a:solidFill>
                  <a:schemeClr val="bg1">
                    <a:lumMod val="95000"/>
                  </a:schemeClr>
                </a:solidFill>
              </a:rPr>
              <a:t> en zijn twee zoontjes en vinden bescherming bij </a:t>
            </a:r>
            <a:r>
              <a:rPr lang="nl-NL" sz="1000" dirty="0" err="1">
                <a:solidFill>
                  <a:schemeClr val="bg1">
                    <a:lumMod val="95000"/>
                  </a:schemeClr>
                </a:solidFill>
              </a:rPr>
              <a:t>Tritonia</a:t>
            </a:r>
            <a:r>
              <a:rPr lang="nl-NL" sz="1000" dirty="0">
                <a:solidFill>
                  <a:schemeClr val="bg1">
                    <a:lumMod val="95000"/>
                  </a:schemeClr>
                </a:solidFill>
              </a:rPr>
              <a:t>. De Trojanen trekken </a:t>
            </a:r>
            <a:r>
              <a:rPr lang="nl-NL" sz="1000" dirty="0" smtClean="0">
                <a:solidFill>
                  <a:schemeClr val="bg1">
                    <a:lumMod val="95000"/>
                  </a:schemeClr>
                </a:solidFill>
              </a:rPr>
              <a:t> </a:t>
            </a:r>
            <a:r>
              <a:rPr lang="nl-NL" sz="1000" dirty="0">
                <a:solidFill>
                  <a:schemeClr val="bg1">
                    <a:lumMod val="95000"/>
                  </a:schemeClr>
                </a:solidFill>
              </a:rPr>
              <a:t>verkeerde </a:t>
            </a:r>
            <a:r>
              <a:rPr lang="nl-NL" sz="1000" dirty="0" smtClean="0">
                <a:solidFill>
                  <a:schemeClr val="bg1">
                    <a:lumMod val="95000"/>
                  </a:schemeClr>
                </a:solidFill>
              </a:rPr>
              <a:t>conclusies</a:t>
            </a:r>
            <a:endParaRPr lang="nl-NL" sz="1000" dirty="0">
              <a:solidFill>
                <a:schemeClr val="bg1">
                  <a:lumMod val="95000"/>
                </a:schemeClr>
              </a:solidFill>
            </a:endParaRPr>
          </a:p>
        </p:txBody>
      </p:sp>
      <p:sp>
        <p:nvSpPr>
          <p:cNvPr id="28" name="Rechthoek 27"/>
          <p:cNvSpPr/>
          <p:nvPr/>
        </p:nvSpPr>
        <p:spPr>
          <a:xfrm>
            <a:off x="1440000" y="21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De Trojanen verwijden de hoofdpoort van hun stad en halen het paard onder feestgezang binnen. Wapens binnenin horen ze niet. Het paard komt op de burcht</a:t>
            </a:r>
          </a:p>
        </p:txBody>
      </p:sp>
      <p:sp>
        <p:nvSpPr>
          <p:cNvPr id="29" name="Rechthoek 28"/>
          <p:cNvSpPr/>
          <p:nvPr/>
        </p:nvSpPr>
        <p:spPr>
          <a:xfrm>
            <a:off x="1440000" y="23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Het feest gaat door. </a:t>
            </a:r>
            <a:r>
              <a:rPr lang="nl-NL" sz="1000" dirty="0" err="1">
                <a:solidFill>
                  <a:schemeClr val="bg1">
                    <a:lumMod val="95000"/>
                  </a:schemeClr>
                </a:solidFill>
              </a:rPr>
              <a:t>Troje’s</a:t>
            </a:r>
            <a:r>
              <a:rPr lang="nl-NL" sz="1000" dirty="0">
                <a:solidFill>
                  <a:schemeClr val="bg1">
                    <a:lumMod val="95000"/>
                  </a:schemeClr>
                </a:solidFill>
              </a:rPr>
              <a:t> laatste nacht breekt aan. De Grieken worden door </a:t>
            </a:r>
            <a:r>
              <a:rPr lang="nl-NL" sz="1000" dirty="0" err="1">
                <a:solidFill>
                  <a:schemeClr val="bg1">
                    <a:lumMod val="95000"/>
                  </a:schemeClr>
                </a:solidFill>
              </a:rPr>
              <a:t>Sinon</a:t>
            </a:r>
            <a:r>
              <a:rPr lang="nl-NL" sz="1000" dirty="0">
                <a:solidFill>
                  <a:schemeClr val="bg1">
                    <a:lumMod val="95000"/>
                  </a:schemeClr>
                </a:solidFill>
              </a:rPr>
              <a:t> uit het paard gelaten en richten een slachting aan</a:t>
            </a:r>
          </a:p>
        </p:txBody>
      </p:sp>
      <p:sp>
        <p:nvSpPr>
          <p:cNvPr id="30" name="Rechthoek 29"/>
          <p:cNvSpPr/>
          <p:nvPr/>
        </p:nvSpPr>
        <p:spPr>
          <a:xfrm>
            <a:off x="1440000" y="25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Hector waarschuwt in een droom de slapende Aeneas dat hij moet vluchten, met de familie en de Penaten. </a:t>
            </a:r>
            <a:r>
              <a:rPr lang="nl-NL" sz="1000" dirty="0" err="1">
                <a:solidFill>
                  <a:schemeClr val="bg1">
                    <a:lumMod val="95000"/>
                  </a:schemeClr>
                </a:solidFill>
              </a:rPr>
              <a:t>Panthus</a:t>
            </a:r>
            <a:r>
              <a:rPr lang="nl-NL" sz="1000" dirty="0">
                <a:solidFill>
                  <a:schemeClr val="bg1">
                    <a:lumMod val="95000"/>
                  </a:schemeClr>
                </a:solidFill>
              </a:rPr>
              <a:t> brengt hem de Penatenbeelden en sterft</a:t>
            </a:r>
          </a:p>
        </p:txBody>
      </p:sp>
      <p:sp>
        <p:nvSpPr>
          <p:cNvPr id="31" name="Rechthoek 30"/>
          <p:cNvSpPr/>
          <p:nvPr/>
        </p:nvSpPr>
        <p:spPr>
          <a:xfrm>
            <a:off x="1440000" y="27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err="1">
                <a:solidFill>
                  <a:schemeClr val="bg1">
                    <a:lumMod val="95000"/>
                  </a:schemeClr>
                </a:solidFill>
              </a:rPr>
              <a:t>Priamus</a:t>
            </a:r>
            <a:r>
              <a:rPr lang="nl-NL" sz="1000" dirty="0">
                <a:solidFill>
                  <a:schemeClr val="bg1">
                    <a:lumMod val="95000"/>
                  </a:schemeClr>
                </a:solidFill>
              </a:rPr>
              <a:t> wordt gedood door Achilles’ zoon </a:t>
            </a:r>
            <a:r>
              <a:rPr lang="nl-NL" sz="1000" dirty="0" err="1" smtClean="0">
                <a:solidFill>
                  <a:schemeClr val="bg1">
                    <a:lumMod val="95000"/>
                  </a:schemeClr>
                </a:solidFill>
              </a:rPr>
              <a:t>Neoptolemus</a:t>
            </a:r>
            <a:r>
              <a:rPr lang="nl-NL" sz="1000" dirty="0" smtClean="0">
                <a:solidFill>
                  <a:schemeClr val="bg1">
                    <a:lumMod val="95000"/>
                  </a:schemeClr>
                </a:solidFill>
              </a:rPr>
              <a:t>. Venus </a:t>
            </a:r>
            <a:r>
              <a:rPr lang="nl-NL" sz="1000" dirty="0">
                <a:solidFill>
                  <a:schemeClr val="bg1">
                    <a:lumMod val="95000"/>
                  </a:schemeClr>
                </a:solidFill>
              </a:rPr>
              <a:t>verschijnt, </a:t>
            </a:r>
            <a:r>
              <a:rPr lang="nl-NL" sz="1000" dirty="0" err="1">
                <a:solidFill>
                  <a:schemeClr val="bg1">
                    <a:lumMod val="95000"/>
                  </a:schemeClr>
                </a:solidFill>
              </a:rPr>
              <a:t>Anchises</a:t>
            </a:r>
            <a:r>
              <a:rPr lang="nl-NL" sz="1000" dirty="0">
                <a:solidFill>
                  <a:schemeClr val="bg1">
                    <a:lumMod val="95000"/>
                  </a:schemeClr>
                </a:solidFill>
              </a:rPr>
              <a:t> wil Troje niet verlaten, maar doet dat na een voorteken </a:t>
            </a:r>
            <a:r>
              <a:rPr lang="nl-NL" sz="1000" dirty="0" smtClean="0">
                <a:solidFill>
                  <a:schemeClr val="bg1">
                    <a:lumMod val="95000"/>
                  </a:schemeClr>
                </a:solidFill>
              </a:rPr>
              <a:t>toch</a:t>
            </a:r>
            <a:endParaRPr lang="nl-NL" sz="1000" dirty="0">
              <a:solidFill>
                <a:schemeClr val="bg1">
                  <a:lumMod val="95000"/>
                </a:schemeClr>
              </a:solidFill>
            </a:endParaRPr>
          </a:p>
        </p:txBody>
      </p:sp>
      <p:sp>
        <p:nvSpPr>
          <p:cNvPr id="32" name="Rechthoek 31"/>
          <p:cNvSpPr/>
          <p:nvPr/>
        </p:nvSpPr>
        <p:spPr>
          <a:xfrm>
            <a:off x="1440000" y="28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De vlucht. Aeneas </a:t>
            </a:r>
            <a:r>
              <a:rPr lang="nl-NL" sz="1000" dirty="0">
                <a:solidFill>
                  <a:schemeClr val="bg1">
                    <a:lumMod val="95000"/>
                  </a:schemeClr>
                </a:solidFill>
              </a:rPr>
              <a:t>raakt </a:t>
            </a:r>
            <a:r>
              <a:rPr lang="nl-NL" sz="1000" dirty="0" err="1">
                <a:solidFill>
                  <a:schemeClr val="bg1">
                    <a:lumMod val="95000"/>
                  </a:schemeClr>
                </a:solidFill>
              </a:rPr>
              <a:t>Creüsa</a:t>
            </a:r>
            <a:r>
              <a:rPr lang="nl-NL" sz="1000" dirty="0">
                <a:solidFill>
                  <a:schemeClr val="bg1">
                    <a:lumMod val="95000"/>
                  </a:schemeClr>
                </a:solidFill>
              </a:rPr>
              <a:t> kwijt, gaat terug </a:t>
            </a:r>
            <a:r>
              <a:rPr lang="nl-NL" sz="1000" dirty="0" smtClean="0">
                <a:solidFill>
                  <a:schemeClr val="bg1">
                    <a:lumMod val="95000"/>
                  </a:schemeClr>
                </a:solidFill>
              </a:rPr>
              <a:t>om </a:t>
            </a:r>
            <a:r>
              <a:rPr lang="nl-NL" sz="1000" dirty="0">
                <a:solidFill>
                  <a:schemeClr val="bg1">
                    <a:lumMod val="95000"/>
                  </a:schemeClr>
                </a:solidFill>
              </a:rPr>
              <a:t>haar te zoeken. Haar schim verschijnt hem, met geruststellende woorden. Aeneas </a:t>
            </a:r>
            <a:r>
              <a:rPr lang="nl-NL" sz="1000" dirty="0" smtClean="0">
                <a:solidFill>
                  <a:schemeClr val="bg1">
                    <a:lumMod val="95000"/>
                  </a:schemeClr>
                </a:solidFill>
              </a:rPr>
              <a:t>neemt </a:t>
            </a:r>
            <a:r>
              <a:rPr lang="nl-NL" sz="1000" dirty="0" err="1">
                <a:solidFill>
                  <a:schemeClr val="bg1">
                    <a:lumMod val="95000"/>
                  </a:schemeClr>
                </a:solidFill>
              </a:rPr>
              <a:t>Anchises</a:t>
            </a:r>
            <a:r>
              <a:rPr lang="nl-NL" sz="1000" dirty="0">
                <a:solidFill>
                  <a:schemeClr val="bg1">
                    <a:lumMod val="95000"/>
                  </a:schemeClr>
                </a:solidFill>
              </a:rPr>
              <a:t> op de rug </a:t>
            </a:r>
          </a:p>
        </p:txBody>
      </p:sp>
      <p:sp>
        <p:nvSpPr>
          <p:cNvPr id="33" name="Rechthoek 32"/>
          <p:cNvSpPr/>
          <p:nvPr/>
        </p:nvSpPr>
        <p:spPr>
          <a:xfrm>
            <a:off x="1440000" y="32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De Trojanen bouwen eerst een vloot in het zuiden van de provincie </a:t>
            </a:r>
            <a:r>
              <a:rPr lang="nl-NL" sz="1000" dirty="0" err="1" smtClean="0">
                <a:solidFill>
                  <a:schemeClr val="bg1">
                    <a:lumMod val="95000"/>
                  </a:schemeClr>
                </a:solidFill>
                <a:latin typeface="Calibri" panose="020F0502020204030204" pitchFamily="34" charset="0"/>
              </a:rPr>
              <a:t>Ç</a:t>
            </a:r>
            <a:r>
              <a:rPr lang="nl-NL" sz="1000" dirty="0" err="1" smtClean="0">
                <a:solidFill>
                  <a:schemeClr val="bg1">
                    <a:lumMod val="95000"/>
                  </a:schemeClr>
                </a:solidFill>
              </a:rPr>
              <a:t>anakkale</a:t>
            </a:r>
            <a:r>
              <a:rPr lang="nl-NL" sz="1000" dirty="0" smtClean="0">
                <a:solidFill>
                  <a:schemeClr val="bg1">
                    <a:lumMod val="95000"/>
                  </a:schemeClr>
                </a:solidFill>
              </a:rPr>
              <a:t> </a:t>
            </a:r>
            <a:r>
              <a:rPr lang="nl-NL" sz="1000" dirty="0">
                <a:solidFill>
                  <a:schemeClr val="bg1">
                    <a:lumMod val="95000"/>
                  </a:schemeClr>
                </a:solidFill>
              </a:rPr>
              <a:t>(</a:t>
            </a:r>
            <a:r>
              <a:rPr lang="nl-NL" sz="1000" dirty="0" err="1">
                <a:solidFill>
                  <a:schemeClr val="bg1">
                    <a:lumMod val="95000"/>
                  </a:schemeClr>
                </a:solidFill>
              </a:rPr>
              <a:t>Troas</a:t>
            </a:r>
            <a:r>
              <a:rPr lang="nl-NL" sz="1000" dirty="0">
                <a:solidFill>
                  <a:schemeClr val="bg1">
                    <a:lumMod val="95000"/>
                  </a:schemeClr>
                </a:solidFill>
              </a:rPr>
              <a:t>). Vanuit </a:t>
            </a:r>
            <a:r>
              <a:rPr lang="nl-NL" sz="1000" dirty="0" err="1">
                <a:solidFill>
                  <a:schemeClr val="bg1">
                    <a:lumMod val="95000"/>
                  </a:schemeClr>
                </a:solidFill>
              </a:rPr>
              <a:t>Antandrus</a:t>
            </a:r>
            <a:r>
              <a:rPr lang="nl-NL" sz="1000" dirty="0">
                <a:solidFill>
                  <a:schemeClr val="bg1">
                    <a:lumMod val="95000"/>
                  </a:schemeClr>
                </a:solidFill>
              </a:rPr>
              <a:t> koersen ze </a:t>
            </a:r>
            <a:r>
              <a:rPr lang="nl-NL" sz="1000" dirty="0" smtClean="0">
                <a:solidFill>
                  <a:schemeClr val="bg1">
                    <a:lumMod val="95000"/>
                  </a:schemeClr>
                </a:solidFill>
              </a:rPr>
              <a:t>eerst NW </a:t>
            </a:r>
            <a:r>
              <a:rPr lang="nl-NL" sz="1000" dirty="0">
                <a:solidFill>
                  <a:schemeClr val="bg1">
                    <a:lumMod val="95000"/>
                  </a:schemeClr>
                </a:solidFill>
              </a:rPr>
              <a:t>naar </a:t>
            </a:r>
            <a:r>
              <a:rPr lang="nl-NL" sz="1000" dirty="0" smtClean="0">
                <a:solidFill>
                  <a:schemeClr val="bg1">
                    <a:lumMod val="95000"/>
                  </a:schemeClr>
                </a:solidFill>
              </a:rPr>
              <a:t>Thracië. </a:t>
            </a:r>
            <a:r>
              <a:rPr lang="nl-NL" sz="1000" dirty="0" err="1">
                <a:solidFill>
                  <a:schemeClr val="bg1">
                    <a:lumMod val="95000"/>
                  </a:schemeClr>
                </a:solidFill>
              </a:rPr>
              <a:t>Polydorusverhaal</a:t>
            </a:r>
            <a:endParaRPr lang="nl-NL" sz="1000" dirty="0">
              <a:solidFill>
                <a:schemeClr val="bg1">
                  <a:lumMod val="95000"/>
                </a:schemeClr>
              </a:solidFill>
            </a:endParaRPr>
          </a:p>
        </p:txBody>
      </p:sp>
      <p:sp>
        <p:nvSpPr>
          <p:cNvPr id="34" name="Rechthoek 33"/>
          <p:cNvSpPr/>
          <p:nvPr/>
        </p:nvSpPr>
        <p:spPr>
          <a:xfrm>
            <a:off x="1440000" y="34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Vertrek naar Delos. Gastvrije ontvangst door koning </a:t>
            </a:r>
            <a:r>
              <a:rPr lang="nl-NL" sz="1000" dirty="0" err="1" smtClean="0">
                <a:solidFill>
                  <a:schemeClr val="bg1">
                    <a:lumMod val="95000"/>
                  </a:schemeClr>
                </a:solidFill>
              </a:rPr>
              <a:t>Anius</a:t>
            </a:r>
            <a:r>
              <a:rPr lang="nl-NL" sz="1000" dirty="0" smtClean="0">
                <a:solidFill>
                  <a:schemeClr val="bg1">
                    <a:lumMod val="95000"/>
                  </a:schemeClr>
                </a:solidFill>
              </a:rPr>
              <a:t>. Orakel van Apollo met routebeschrijving, door </a:t>
            </a:r>
            <a:r>
              <a:rPr lang="nl-NL" sz="1000" dirty="0" err="1" smtClean="0">
                <a:solidFill>
                  <a:schemeClr val="bg1">
                    <a:lumMod val="95000"/>
                  </a:schemeClr>
                </a:solidFill>
              </a:rPr>
              <a:t>Anchises</a:t>
            </a:r>
            <a:r>
              <a:rPr lang="nl-NL" sz="1000" dirty="0" smtClean="0">
                <a:solidFill>
                  <a:schemeClr val="bg1">
                    <a:lumMod val="95000"/>
                  </a:schemeClr>
                </a:solidFill>
              </a:rPr>
              <a:t> verkeerd geïnterpreteerd</a:t>
            </a:r>
            <a:endParaRPr lang="nl-NL" sz="1000" dirty="0">
              <a:solidFill>
                <a:schemeClr val="bg1">
                  <a:lumMod val="95000"/>
                </a:schemeClr>
              </a:solidFill>
            </a:endParaRPr>
          </a:p>
        </p:txBody>
      </p:sp>
      <p:sp>
        <p:nvSpPr>
          <p:cNvPr id="35" name="Rechthoek 34"/>
          <p:cNvSpPr/>
          <p:nvPr/>
        </p:nvSpPr>
        <p:spPr>
          <a:xfrm>
            <a:off x="1440000" y="36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Aankomst op Kreta. Pest breekt uit. Penaten verschijnen aan Aeneas: hij moet naar Italië! Langs de Griekse westkust omhoog. </a:t>
            </a:r>
            <a:r>
              <a:rPr lang="nl-NL" sz="1000" dirty="0" err="1" smtClean="0">
                <a:solidFill>
                  <a:schemeClr val="bg1">
                    <a:lumMod val="95000"/>
                  </a:schemeClr>
                </a:solidFill>
              </a:rPr>
              <a:t>Buthrotum</a:t>
            </a:r>
            <a:r>
              <a:rPr lang="nl-NL" sz="1000" dirty="0" smtClean="0">
                <a:solidFill>
                  <a:schemeClr val="bg1">
                    <a:lumMod val="95000"/>
                  </a:schemeClr>
                </a:solidFill>
              </a:rPr>
              <a:t>. </a:t>
            </a:r>
            <a:r>
              <a:rPr lang="nl-NL" sz="1000" dirty="0" err="1" smtClean="0">
                <a:solidFill>
                  <a:schemeClr val="bg1">
                    <a:lumMod val="95000"/>
                  </a:schemeClr>
                </a:solidFill>
              </a:rPr>
              <a:t>Helenus</a:t>
            </a:r>
            <a:r>
              <a:rPr lang="nl-NL" sz="1000" dirty="0" smtClean="0">
                <a:solidFill>
                  <a:schemeClr val="bg1">
                    <a:lumMod val="95000"/>
                  </a:schemeClr>
                </a:solidFill>
              </a:rPr>
              <a:t> geeft route</a:t>
            </a:r>
            <a:endParaRPr lang="nl-NL" sz="1000" dirty="0">
              <a:solidFill>
                <a:schemeClr val="bg1">
                  <a:lumMod val="95000"/>
                </a:schemeClr>
              </a:solidFill>
            </a:endParaRPr>
          </a:p>
        </p:txBody>
      </p:sp>
      <p:sp>
        <p:nvSpPr>
          <p:cNvPr id="36" name="Rechthoek 35"/>
          <p:cNvSpPr/>
          <p:nvPr/>
        </p:nvSpPr>
        <p:spPr>
          <a:xfrm>
            <a:off x="1440000" y="37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Vertrek uit </a:t>
            </a:r>
            <a:r>
              <a:rPr lang="nl-NL" sz="1000" dirty="0" err="1" smtClean="0">
                <a:solidFill>
                  <a:schemeClr val="bg1">
                    <a:lumMod val="95000"/>
                  </a:schemeClr>
                </a:solidFill>
              </a:rPr>
              <a:t>Buthrotum</a:t>
            </a:r>
            <a:r>
              <a:rPr lang="nl-NL" sz="1000" dirty="0" smtClean="0">
                <a:solidFill>
                  <a:schemeClr val="bg1">
                    <a:lumMod val="95000"/>
                  </a:schemeClr>
                </a:solidFill>
              </a:rPr>
              <a:t>. Via </a:t>
            </a:r>
            <a:r>
              <a:rPr lang="nl-NL" sz="1000" dirty="0" err="1" smtClean="0">
                <a:solidFill>
                  <a:schemeClr val="bg1">
                    <a:lumMod val="95000"/>
                  </a:schemeClr>
                </a:solidFill>
              </a:rPr>
              <a:t>akrokeraunia</a:t>
            </a:r>
            <a:r>
              <a:rPr lang="nl-NL" sz="1000" dirty="0" smtClean="0">
                <a:solidFill>
                  <a:schemeClr val="bg1">
                    <a:lumMod val="95000"/>
                  </a:schemeClr>
                </a:solidFill>
              </a:rPr>
              <a:t> naar hak Italië. Minervatempel, Junotempel in Calabrië. Richting Sicilië: </a:t>
            </a:r>
            <a:r>
              <a:rPr lang="nl-NL" sz="1000" dirty="0" err="1" smtClean="0">
                <a:solidFill>
                  <a:schemeClr val="bg1">
                    <a:lumMod val="95000"/>
                  </a:schemeClr>
                </a:solidFill>
              </a:rPr>
              <a:t>Charybdis</a:t>
            </a:r>
            <a:r>
              <a:rPr lang="nl-NL" sz="1000" dirty="0" smtClean="0">
                <a:solidFill>
                  <a:schemeClr val="bg1">
                    <a:lumMod val="95000"/>
                  </a:schemeClr>
                </a:solidFill>
              </a:rPr>
              <a:t> wordt ontweken. Cyclopen, </a:t>
            </a:r>
            <a:r>
              <a:rPr lang="nl-NL" sz="1000" dirty="0" err="1" smtClean="0">
                <a:solidFill>
                  <a:schemeClr val="bg1">
                    <a:lumMod val="95000"/>
                  </a:schemeClr>
                </a:solidFill>
              </a:rPr>
              <a:t>Polyphemus</a:t>
            </a:r>
            <a:endParaRPr lang="nl-NL" sz="1000" dirty="0">
              <a:solidFill>
                <a:schemeClr val="bg1">
                  <a:lumMod val="95000"/>
                </a:schemeClr>
              </a:solidFill>
            </a:endParaRPr>
          </a:p>
        </p:txBody>
      </p:sp>
      <p:sp>
        <p:nvSpPr>
          <p:cNvPr id="37" name="Rechthoek 36"/>
          <p:cNvSpPr/>
          <p:nvPr/>
        </p:nvSpPr>
        <p:spPr>
          <a:xfrm>
            <a:off x="1440000" y="39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Aankomst op westkust van Sicilië in </a:t>
            </a:r>
            <a:r>
              <a:rPr lang="nl-NL" sz="1000" dirty="0" err="1" smtClean="0">
                <a:solidFill>
                  <a:schemeClr val="bg1">
                    <a:lumMod val="95000"/>
                  </a:schemeClr>
                </a:solidFill>
              </a:rPr>
              <a:t>Drepanum</a:t>
            </a:r>
            <a:r>
              <a:rPr lang="nl-NL" sz="1000" dirty="0" smtClean="0">
                <a:solidFill>
                  <a:schemeClr val="bg1">
                    <a:lumMod val="95000"/>
                  </a:schemeClr>
                </a:solidFill>
              </a:rPr>
              <a:t>. Daar sterft </a:t>
            </a:r>
            <a:r>
              <a:rPr lang="nl-NL" sz="1000" dirty="0" err="1" smtClean="0">
                <a:solidFill>
                  <a:schemeClr val="bg1">
                    <a:lumMod val="95000"/>
                  </a:schemeClr>
                </a:solidFill>
              </a:rPr>
              <a:t>Anchises</a:t>
            </a:r>
            <a:r>
              <a:rPr lang="nl-NL" sz="1000" dirty="0" smtClean="0">
                <a:solidFill>
                  <a:schemeClr val="bg1">
                    <a:lumMod val="95000"/>
                  </a:schemeClr>
                </a:solidFill>
              </a:rPr>
              <a:t>. Begrafenis </a:t>
            </a:r>
            <a:r>
              <a:rPr lang="nl-NL" sz="1000" dirty="0" err="1" smtClean="0">
                <a:solidFill>
                  <a:schemeClr val="bg1">
                    <a:lumMod val="95000"/>
                  </a:schemeClr>
                </a:solidFill>
              </a:rPr>
              <a:t>Anchises</a:t>
            </a:r>
            <a:r>
              <a:rPr lang="nl-NL" sz="1000" dirty="0" smtClean="0">
                <a:solidFill>
                  <a:schemeClr val="bg1">
                    <a:lumMod val="95000"/>
                  </a:schemeClr>
                </a:solidFill>
              </a:rPr>
              <a:t>. Vertrek van Sicilië richting </a:t>
            </a:r>
            <a:r>
              <a:rPr lang="nl-NL" sz="1000" dirty="0" err="1" smtClean="0">
                <a:solidFill>
                  <a:schemeClr val="bg1">
                    <a:lumMod val="95000"/>
                  </a:schemeClr>
                </a:solidFill>
              </a:rPr>
              <a:t>Latium</a:t>
            </a:r>
            <a:endParaRPr lang="nl-NL" sz="1000" dirty="0">
              <a:solidFill>
                <a:schemeClr val="bg1">
                  <a:lumMod val="95000"/>
                </a:schemeClr>
              </a:solidFill>
            </a:endParaRPr>
          </a:p>
        </p:txBody>
      </p:sp>
      <p:sp>
        <p:nvSpPr>
          <p:cNvPr id="38" name="Rechthoek 37"/>
          <p:cNvSpPr/>
          <p:nvPr/>
        </p:nvSpPr>
        <p:spPr>
          <a:xfrm>
            <a:off x="1440000" y="46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Terwijl Aeneas  bezig is, beklaagt Venus zich bij Jupiter: hoe zit het met het fatum? Gerustgesteld verschijnt Venus, niet herkend, even later aan Aeneas en </a:t>
            </a:r>
            <a:r>
              <a:rPr lang="nl-NL" sz="1000" dirty="0" err="1" smtClean="0">
                <a:solidFill>
                  <a:schemeClr val="accent1">
                    <a:lumMod val="60000"/>
                    <a:lumOff val="40000"/>
                  </a:schemeClr>
                </a:solidFill>
              </a:rPr>
              <a:t>Achates</a:t>
            </a:r>
            <a:endParaRPr lang="nl-NL" sz="1000" dirty="0">
              <a:solidFill>
                <a:schemeClr val="accent1">
                  <a:lumMod val="60000"/>
                  <a:lumOff val="40000"/>
                </a:schemeClr>
              </a:solidFill>
            </a:endParaRPr>
          </a:p>
        </p:txBody>
      </p:sp>
      <p:sp>
        <p:nvSpPr>
          <p:cNvPr id="39" name="Rechthoek 38"/>
          <p:cNvSpPr/>
          <p:nvPr/>
        </p:nvSpPr>
        <p:spPr>
          <a:xfrm>
            <a:off x="1440000" y="52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Dido weet dat Aeneas al 7 jaar onderweg is op dat moment. Ze vraagt hem te vertellen</a:t>
            </a:r>
            <a:endParaRPr lang="nl-NL" sz="1000" dirty="0">
              <a:solidFill>
                <a:schemeClr val="accent1">
                  <a:lumMod val="60000"/>
                  <a:lumOff val="40000"/>
                </a:schemeClr>
              </a:solidFill>
            </a:endParaRPr>
          </a:p>
        </p:txBody>
      </p:sp>
      <p:sp>
        <p:nvSpPr>
          <p:cNvPr id="40" name="Rechthoek 39"/>
          <p:cNvSpPr/>
          <p:nvPr/>
        </p:nvSpPr>
        <p:spPr>
          <a:xfrm>
            <a:off x="1440000" y="48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Venus vertelt Aeneas over het land waar hij gekomen is en de achtergrond van de koningin daar, Dido/</a:t>
            </a:r>
            <a:r>
              <a:rPr lang="nl-NL" sz="1000" dirty="0" err="1" smtClean="0">
                <a:solidFill>
                  <a:schemeClr val="accent1">
                    <a:lumMod val="60000"/>
                    <a:lumOff val="40000"/>
                  </a:schemeClr>
                </a:solidFill>
              </a:rPr>
              <a:t>Elissa</a:t>
            </a:r>
            <a:r>
              <a:rPr lang="nl-NL" sz="1000" dirty="0" smtClean="0">
                <a:solidFill>
                  <a:schemeClr val="accent1">
                    <a:lumMod val="60000"/>
                    <a:lumOff val="40000"/>
                  </a:schemeClr>
                </a:solidFill>
              </a:rPr>
              <a:t>. Ook Aeneas vertelt over zichzelf. Aeneas herkent Venus</a:t>
            </a:r>
            <a:endParaRPr lang="nl-NL" sz="1000" dirty="0">
              <a:solidFill>
                <a:schemeClr val="accent1">
                  <a:lumMod val="60000"/>
                  <a:lumOff val="40000"/>
                </a:schemeClr>
              </a:solidFill>
            </a:endParaRPr>
          </a:p>
        </p:txBody>
      </p:sp>
      <p:sp>
        <p:nvSpPr>
          <p:cNvPr id="41" name="Rechthoek 40"/>
          <p:cNvSpPr/>
          <p:nvPr/>
        </p:nvSpPr>
        <p:spPr>
          <a:xfrm>
            <a:off x="1440000" y="45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Na het maken van vuur en bakken van brood gaat Aeneas op onderzoek uit. Hij schiet 7 herten. Hij spreekt, hoewel zelf treurig, zijn mannen moed in</a:t>
            </a:r>
            <a:endParaRPr lang="nl-NL" sz="1000" dirty="0">
              <a:solidFill>
                <a:schemeClr val="accent1">
                  <a:lumMod val="60000"/>
                  <a:lumOff val="40000"/>
                </a:schemeClr>
              </a:solidFill>
            </a:endParaRPr>
          </a:p>
        </p:txBody>
      </p:sp>
      <p:sp>
        <p:nvSpPr>
          <p:cNvPr id="42" name="Rechthoek 41"/>
          <p:cNvSpPr/>
          <p:nvPr/>
        </p:nvSpPr>
        <p:spPr>
          <a:xfrm>
            <a:off x="1440000" y="43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Juno ziet de Trojanen richting einddoel varen. Ze wil dat niet en vraagt </a:t>
            </a:r>
            <a:r>
              <a:rPr lang="nl-NL" sz="1000" dirty="0" err="1" smtClean="0">
                <a:solidFill>
                  <a:schemeClr val="accent1">
                    <a:lumMod val="60000"/>
                    <a:lumOff val="40000"/>
                  </a:schemeClr>
                </a:solidFill>
              </a:rPr>
              <a:t>Aeolus</a:t>
            </a:r>
            <a:r>
              <a:rPr lang="nl-NL" sz="1000" dirty="0" smtClean="0">
                <a:solidFill>
                  <a:schemeClr val="accent1">
                    <a:lumMod val="60000"/>
                    <a:lumOff val="40000"/>
                  </a:schemeClr>
                </a:solidFill>
              </a:rPr>
              <a:t> een storm te ontketenen. Aeneas had niet zo’n einde gewild. Ze komen in Afrika</a:t>
            </a:r>
            <a:endParaRPr lang="nl-NL" sz="1000" dirty="0">
              <a:solidFill>
                <a:schemeClr val="accent1">
                  <a:lumMod val="60000"/>
                  <a:lumOff val="40000"/>
                </a:schemeClr>
              </a:solidFill>
            </a:endParaRPr>
          </a:p>
        </p:txBody>
      </p:sp>
      <p:sp>
        <p:nvSpPr>
          <p:cNvPr id="43" name="Rechthoek 42"/>
          <p:cNvSpPr/>
          <p:nvPr/>
        </p:nvSpPr>
        <p:spPr>
          <a:xfrm>
            <a:off x="1440000" y="55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De verliefde Dido spreekt met haar zus Anna. Anna’s aanmoediging. List Venus + Juno om Aeneas bij Dido te houden. Jacht, storm. Relatie begint. Fama. </a:t>
            </a:r>
            <a:r>
              <a:rPr lang="nl-NL" sz="1000" dirty="0" err="1" smtClean="0">
                <a:solidFill>
                  <a:schemeClr val="accent1">
                    <a:lumMod val="60000"/>
                    <a:lumOff val="40000"/>
                  </a:schemeClr>
                </a:solidFill>
              </a:rPr>
              <a:t>Jarbas</a:t>
            </a:r>
            <a:r>
              <a:rPr lang="nl-NL" sz="1000" dirty="0" smtClean="0">
                <a:solidFill>
                  <a:schemeClr val="accent1">
                    <a:lumMod val="60000"/>
                    <a:lumOff val="40000"/>
                  </a:schemeClr>
                </a:solidFill>
              </a:rPr>
              <a:t>’ bede</a:t>
            </a:r>
            <a:endParaRPr lang="nl-NL" sz="1000" dirty="0">
              <a:solidFill>
                <a:schemeClr val="accent1">
                  <a:lumMod val="60000"/>
                  <a:lumOff val="40000"/>
                </a:schemeClr>
              </a:solidFill>
            </a:endParaRPr>
          </a:p>
        </p:txBody>
      </p:sp>
      <p:sp>
        <p:nvSpPr>
          <p:cNvPr id="44" name="Rechthoek 43"/>
          <p:cNvSpPr/>
          <p:nvPr/>
        </p:nvSpPr>
        <p:spPr>
          <a:xfrm>
            <a:off x="1440000" y="59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Aeneas </a:t>
            </a:r>
            <a:r>
              <a:rPr lang="nl-NL" sz="1000" dirty="0" smtClean="0">
                <a:solidFill>
                  <a:schemeClr val="accent1">
                    <a:lumMod val="60000"/>
                    <a:lumOff val="40000"/>
                  </a:schemeClr>
                </a:solidFill>
              </a:rPr>
              <a:t>vertrekt. Terwijl de Trojanen wegvaren, vervloekt Dido de Trojanen en hun nageslacht. Ze pleegt zelfmoord en wordt verbrand op een brandstapel</a:t>
            </a:r>
            <a:endParaRPr lang="nl-NL" sz="1000" dirty="0">
              <a:solidFill>
                <a:schemeClr val="accent1">
                  <a:lumMod val="60000"/>
                  <a:lumOff val="40000"/>
                </a:schemeClr>
              </a:solidFill>
            </a:endParaRPr>
          </a:p>
        </p:txBody>
      </p:sp>
      <p:sp>
        <p:nvSpPr>
          <p:cNvPr id="45" name="Rechthoek 44"/>
          <p:cNvSpPr/>
          <p:nvPr/>
        </p:nvSpPr>
        <p:spPr>
          <a:xfrm>
            <a:off x="1440000" y="50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Aeneas ontmoet Dido. In haar paleis wordt een feestmaal voorbereid. </a:t>
            </a:r>
            <a:r>
              <a:rPr lang="nl-NL" sz="1000" dirty="0" err="1" smtClean="0">
                <a:solidFill>
                  <a:schemeClr val="accent1">
                    <a:lumMod val="60000"/>
                    <a:lumOff val="40000"/>
                  </a:schemeClr>
                </a:solidFill>
              </a:rPr>
              <a:t>Achates</a:t>
            </a:r>
            <a:r>
              <a:rPr lang="nl-NL" sz="1000" dirty="0" smtClean="0">
                <a:solidFill>
                  <a:schemeClr val="accent1">
                    <a:lumMod val="60000"/>
                    <a:lumOff val="40000"/>
                  </a:schemeClr>
                </a:solidFill>
              </a:rPr>
              <a:t> haalt </a:t>
            </a:r>
            <a:r>
              <a:rPr lang="nl-NL" sz="1000" dirty="0" err="1" smtClean="0">
                <a:solidFill>
                  <a:schemeClr val="accent1">
                    <a:lumMod val="60000"/>
                    <a:lumOff val="40000"/>
                  </a:schemeClr>
                </a:solidFill>
              </a:rPr>
              <a:t>Ascanius</a:t>
            </a:r>
            <a:r>
              <a:rPr lang="nl-NL" sz="1000" dirty="0" smtClean="0">
                <a:solidFill>
                  <a:schemeClr val="accent1">
                    <a:lumMod val="60000"/>
                    <a:lumOff val="40000"/>
                  </a:schemeClr>
                </a:solidFill>
              </a:rPr>
              <a:t> op, die Venus vervangt door Amor. Die heeft maar één doel …</a:t>
            </a:r>
            <a:endParaRPr lang="nl-NL" sz="1000" dirty="0">
              <a:solidFill>
                <a:schemeClr val="accent1">
                  <a:lumMod val="60000"/>
                  <a:lumOff val="40000"/>
                </a:schemeClr>
              </a:solidFill>
            </a:endParaRPr>
          </a:p>
        </p:txBody>
      </p:sp>
      <p:sp>
        <p:nvSpPr>
          <p:cNvPr id="46" name="Rechthoek 45"/>
          <p:cNvSpPr/>
          <p:nvPr/>
        </p:nvSpPr>
        <p:spPr>
          <a:xfrm>
            <a:off x="72000" y="3204000"/>
            <a:ext cx="1296000" cy="93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solidFill>
              </a:rPr>
              <a:t>Aeneas</a:t>
            </a:r>
            <a:r>
              <a:rPr lang="nl-NL" sz="1000" dirty="0">
                <a:solidFill>
                  <a:srgbClr val="00B0F0"/>
                </a:solidFill>
              </a:rPr>
              <a:t> </a:t>
            </a:r>
            <a:r>
              <a:rPr lang="nl-NL" sz="1000" dirty="0" smtClean="0">
                <a:solidFill>
                  <a:srgbClr val="00B0F0"/>
                </a:solidFill>
              </a:rPr>
              <a:t>vertelt al </a:t>
            </a:r>
            <a:r>
              <a:rPr lang="nl-NL" sz="1000" dirty="0">
                <a:solidFill>
                  <a:srgbClr val="00B0F0"/>
                </a:solidFill>
              </a:rPr>
              <a:t>deze </a:t>
            </a:r>
            <a:r>
              <a:rPr lang="nl-NL" sz="1000" dirty="0" smtClean="0">
                <a:solidFill>
                  <a:srgbClr val="00B0F0"/>
                </a:solidFill>
              </a:rPr>
              <a:t>gebeurtenissen die in totaal zes jaar beslaan in </a:t>
            </a:r>
            <a:r>
              <a:rPr lang="nl-NL" sz="1000" dirty="0" err="1" smtClean="0">
                <a:solidFill>
                  <a:schemeClr val="accent4">
                    <a:lumMod val="60000"/>
                    <a:lumOff val="40000"/>
                  </a:schemeClr>
                </a:solidFill>
              </a:rPr>
              <a:t>Aeneis</a:t>
            </a:r>
            <a:r>
              <a:rPr lang="nl-NL" sz="1000" dirty="0" smtClean="0">
                <a:solidFill>
                  <a:schemeClr val="accent4">
                    <a:lumMod val="60000"/>
                    <a:lumOff val="40000"/>
                  </a:schemeClr>
                </a:solidFill>
              </a:rPr>
              <a:t> III</a:t>
            </a:r>
            <a:r>
              <a:rPr lang="nl-NL" sz="1000" dirty="0" smtClean="0">
                <a:solidFill>
                  <a:srgbClr val="00B0F0"/>
                </a:solidFill>
              </a:rPr>
              <a:t>, ook weer in een lange flashback</a:t>
            </a:r>
            <a:endParaRPr lang="nl-NL" sz="1000" dirty="0">
              <a:solidFill>
                <a:srgbClr val="00B0F0"/>
              </a:solidFill>
            </a:endParaRPr>
          </a:p>
        </p:txBody>
      </p:sp>
      <p:sp>
        <p:nvSpPr>
          <p:cNvPr id="47" name="Rechthoek 46"/>
          <p:cNvSpPr/>
          <p:nvPr/>
        </p:nvSpPr>
        <p:spPr>
          <a:xfrm>
            <a:off x="72000" y="4320000"/>
            <a:ext cx="1296000" cy="11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smtClean="0">
                <a:solidFill>
                  <a:schemeClr val="accent1">
                    <a:lumMod val="60000"/>
                    <a:lumOff val="40000"/>
                  </a:schemeClr>
                </a:solidFill>
              </a:rPr>
              <a:t>Vergilius</a:t>
            </a:r>
            <a:r>
              <a:rPr lang="nl-NL" sz="1000" dirty="0" smtClean="0">
                <a:solidFill>
                  <a:srgbClr val="00B0F0"/>
                </a:solidFill>
              </a:rPr>
              <a:t> vertelt deze gebeurtenissen waarvan de tijdsduur nogal onduidelijk is in </a:t>
            </a:r>
            <a:r>
              <a:rPr lang="nl-NL" sz="1000" dirty="0" err="1" smtClean="0">
                <a:solidFill>
                  <a:schemeClr val="accent4">
                    <a:lumMod val="60000"/>
                    <a:lumOff val="40000"/>
                  </a:schemeClr>
                </a:solidFill>
              </a:rPr>
              <a:t>Aeneis</a:t>
            </a:r>
            <a:r>
              <a:rPr lang="nl-NL" sz="1000" dirty="0" smtClean="0">
                <a:solidFill>
                  <a:schemeClr val="accent4">
                    <a:lumMod val="60000"/>
                    <a:lumOff val="40000"/>
                  </a:schemeClr>
                </a:solidFill>
              </a:rPr>
              <a:t> I</a:t>
            </a:r>
            <a:r>
              <a:rPr lang="nl-NL" sz="1000" dirty="0" smtClean="0">
                <a:solidFill>
                  <a:srgbClr val="00B0F0"/>
                </a:solidFill>
              </a:rPr>
              <a:t>.</a:t>
            </a:r>
            <a:endParaRPr lang="nl-NL" sz="1000" dirty="0">
              <a:solidFill>
                <a:srgbClr val="00B0F0"/>
              </a:solidFill>
            </a:endParaRPr>
          </a:p>
        </p:txBody>
      </p:sp>
      <p:sp>
        <p:nvSpPr>
          <p:cNvPr id="48" name="Rechthoek 47"/>
          <p:cNvSpPr/>
          <p:nvPr/>
        </p:nvSpPr>
        <p:spPr>
          <a:xfrm>
            <a:off x="1440000" y="57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chemeClr val="accent1">
                    <a:lumMod val="60000"/>
                    <a:lumOff val="40000"/>
                  </a:schemeClr>
                </a:solidFill>
              </a:rPr>
              <a:t>Jupiter grijpt na </a:t>
            </a:r>
            <a:r>
              <a:rPr lang="nl-NL" sz="1000" dirty="0" err="1" smtClean="0">
                <a:solidFill>
                  <a:schemeClr val="accent1">
                    <a:lumMod val="60000"/>
                    <a:lumOff val="40000"/>
                  </a:schemeClr>
                </a:solidFill>
              </a:rPr>
              <a:t>Jarbas</a:t>
            </a:r>
            <a:r>
              <a:rPr lang="nl-NL" sz="1000" dirty="0" smtClean="0">
                <a:solidFill>
                  <a:schemeClr val="accent1">
                    <a:lumMod val="60000"/>
                    <a:lumOff val="40000"/>
                  </a:schemeClr>
                </a:solidFill>
              </a:rPr>
              <a:t>’ bede in en stuurt Mercurius. Die spreekt Aeneas, bezig met de bouw van Carthago, aan op zijn plicht</a:t>
            </a:r>
            <a:endParaRPr lang="nl-NL" sz="1000" dirty="0">
              <a:solidFill>
                <a:schemeClr val="accent1">
                  <a:lumMod val="60000"/>
                  <a:lumOff val="40000"/>
                </a:schemeClr>
              </a:solidFill>
            </a:endParaRPr>
          </a:p>
        </p:txBody>
      </p:sp>
      <p:sp>
        <p:nvSpPr>
          <p:cNvPr id="49" name="Rechthoek 48"/>
          <p:cNvSpPr/>
          <p:nvPr/>
        </p:nvSpPr>
        <p:spPr>
          <a:xfrm>
            <a:off x="1440000" y="6192000"/>
            <a:ext cx="864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accent1">
                    <a:lumMod val="60000"/>
                    <a:lumOff val="40000"/>
                  </a:schemeClr>
                </a:solidFill>
                <a:latin typeface="Calibri" panose="020F0502020204030204" pitchFamily="34" charset="0"/>
              </a:rPr>
              <a:t>◦</a:t>
            </a:r>
            <a:r>
              <a:rPr lang="nl-NL" sz="1000" dirty="0">
                <a:solidFill>
                  <a:schemeClr val="accent1">
                    <a:lumMod val="60000"/>
                    <a:lumOff val="40000"/>
                  </a:schemeClr>
                </a:solidFill>
              </a:rPr>
              <a:t> </a:t>
            </a:r>
            <a:r>
              <a:rPr lang="nl-NL" sz="1000" dirty="0" smtClean="0">
                <a:solidFill>
                  <a:srgbClr val="FFFF00"/>
                </a:solidFill>
              </a:rPr>
              <a:t>V:</a:t>
            </a:r>
            <a:r>
              <a:rPr lang="nl-NL" sz="1000" dirty="0" smtClean="0">
                <a:solidFill>
                  <a:schemeClr val="accent1">
                    <a:lumMod val="60000"/>
                    <a:lumOff val="40000"/>
                  </a:schemeClr>
                </a:solidFill>
              </a:rPr>
              <a:t> Weer op Sicilië. Lijkspelen voor </a:t>
            </a:r>
            <a:r>
              <a:rPr lang="nl-NL" sz="1000" dirty="0" err="1" smtClean="0">
                <a:solidFill>
                  <a:schemeClr val="accent1">
                    <a:lumMod val="60000"/>
                    <a:lumOff val="40000"/>
                  </a:schemeClr>
                </a:solidFill>
              </a:rPr>
              <a:t>Anchises</a:t>
            </a:r>
            <a:r>
              <a:rPr lang="nl-NL" sz="1000" dirty="0" smtClean="0">
                <a:solidFill>
                  <a:schemeClr val="accent1">
                    <a:lumMod val="60000"/>
                    <a:lumOff val="40000"/>
                  </a:schemeClr>
                </a:solidFill>
              </a:rPr>
              <a:t>. Scheepsbrand. Dood </a:t>
            </a:r>
            <a:r>
              <a:rPr lang="nl-NL" sz="1000" dirty="0" err="1" smtClean="0">
                <a:solidFill>
                  <a:schemeClr val="accent1">
                    <a:lumMod val="60000"/>
                    <a:lumOff val="40000"/>
                  </a:schemeClr>
                </a:solidFill>
              </a:rPr>
              <a:t>Palinurus</a:t>
            </a:r>
            <a:r>
              <a:rPr lang="nl-NL" sz="1000" dirty="0" smtClean="0">
                <a:solidFill>
                  <a:schemeClr val="accent1">
                    <a:lumMod val="60000"/>
                    <a:lumOff val="40000"/>
                  </a:schemeClr>
                </a:solidFill>
              </a:rPr>
              <a:t>. </a:t>
            </a:r>
            <a:r>
              <a:rPr lang="nl-NL" sz="1000" dirty="0" smtClean="0">
                <a:solidFill>
                  <a:srgbClr val="FFFF00"/>
                </a:solidFill>
              </a:rPr>
              <a:t>VI:</a:t>
            </a:r>
            <a:r>
              <a:rPr lang="nl-NL" sz="1000" dirty="0" smtClean="0">
                <a:solidFill>
                  <a:schemeClr val="accent1">
                    <a:lumMod val="60000"/>
                    <a:lumOff val="40000"/>
                  </a:schemeClr>
                </a:solidFill>
              </a:rPr>
              <a:t> Tocht door de Onderwereld, samen met de </a:t>
            </a:r>
            <a:r>
              <a:rPr lang="nl-NL" sz="1000" dirty="0" err="1" smtClean="0">
                <a:solidFill>
                  <a:schemeClr val="accent1">
                    <a:lumMod val="60000"/>
                    <a:lumOff val="40000"/>
                  </a:schemeClr>
                </a:solidFill>
              </a:rPr>
              <a:t>Sibylle</a:t>
            </a:r>
            <a:r>
              <a:rPr lang="nl-NL" sz="1000" dirty="0" smtClean="0">
                <a:solidFill>
                  <a:schemeClr val="accent1">
                    <a:lumMod val="60000"/>
                    <a:lumOff val="40000"/>
                  </a:schemeClr>
                </a:solidFill>
              </a:rPr>
              <a:t> van Cumae. Ontmoeting met Dido, en </a:t>
            </a:r>
            <a:r>
              <a:rPr lang="nl-NL" sz="1000" dirty="0" err="1" smtClean="0">
                <a:solidFill>
                  <a:schemeClr val="accent1">
                    <a:lumMod val="60000"/>
                    <a:lumOff val="40000"/>
                  </a:schemeClr>
                </a:solidFill>
              </a:rPr>
              <a:t>Anchises</a:t>
            </a:r>
            <a:r>
              <a:rPr lang="nl-NL" sz="1000" dirty="0" smtClean="0">
                <a:solidFill>
                  <a:schemeClr val="accent1">
                    <a:lumMod val="60000"/>
                    <a:lumOff val="40000"/>
                  </a:schemeClr>
                </a:solidFill>
              </a:rPr>
              <a:t> die zijn zoon uitlegt wat na de dood met de ziel gebeurt. Vervolgens onthult hij hem de toekomst. O.a. wijst hij hem op Augustus die de gouden tijd terug zal brengen. Rome is voorbestemd de wereld te besturen, om recht en orde te brengen. De oorlog in </a:t>
            </a:r>
            <a:r>
              <a:rPr lang="nl-NL" sz="1000" dirty="0" err="1" smtClean="0">
                <a:solidFill>
                  <a:schemeClr val="accent1">
                    <a:lumMod val="60000"/>
                    <a:lumOff val="40000"/>
                  </a:schemeClr>
                </a:solidFill>
              </a:rPr>
              <a:t>Latium</a:t>
            </a:r>
            <a:r>
              <a:rPr lang="nl-NL" sz="1000" dirty="0" smtClean="0">
                <a:solidFill>
                  <a:schemeClr val="accent1">
                    <a:lumMod val="60000"/>
                    <a:lumOff val="40000"/>
                  </a:schemeClr>
                </a:solidFill>
              </a:rPr>
              <a:t> wordt voorspeld. Dan verlaat Aeneas de Onderwereld</a:t>
            </a:r>
            <a:r>
              <a:rPr lang="nl-NL" sz="1000" dirty="0" smtClean="0">
                <a:solidFill>
                  <a:schemeClr val="bg1">
                    <a:lumMod val="95000"/>
                  </a:schemeClr>
                </a:solidFill>
              </a:rPr>
              <a:t> </a:t>
            </a:r>
            <a:endParaRPr lang="nl-NL" sz="1000" dirty="0">
              <a:solidFill>
                <a:schemeClr val="bg1">
                  <a:lumMod val="95000"/>
                </a:schemeClr>
              </a:solidFill>
            </a:endParaRPr>
          </a:p>
        </p:txBody>
      </p:sp>
      <p:sp>
        <p:nvSpPr>
          <p:cNvPr id="50" name="Rechthoek 49"/>
          <p:cNvSpPr/>
          <p:nvPr/>
        </p:nvSpPr>
        <p:spPr>
          <a:xfrm>
            <a:off x="72000" y="5580000"/>
            <a:ext cx="1296000" cy="54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smtClean="0">
                <a:solidFill>
                  <a:schemeClr val="accent1">
                    <a:lumMod val="60000"/>
                    <a:lumOff val="40000"/>
                  </a:schemeClr>
                </a:solidFill>
              </a:rPr>
              <a:t>Vergilius</a:t>
            </a:r>
            <a:r>
              <a:rPr lang="nl-NL" sz="1000" dirty="0" smtClean="0">
                <a:solidFill>
                  <a:srgbClr val="00B0F0"/>
                </a:solidFill>
              </a:rPr>
              <a:t> vertelt dit allemaal in </a:t>
            </a:r>
            <a:r>
              <a:rPr lang="nl-NL" sz="1000" dirty="0" err="1" smtClean="0">
                <a:solidFill>
                  <a:schemeClr val="accent4">
                    <a:lumMod val="60000"/>
                    <a:lumOff val="40000"/>
                  </a:schemeClr>
                </a:solidFill>
              </a:rPr>
              <a:t>Aeneis</a:t>
            </a:r>
            <a:r>
              <a:rPr lang="nl-NL" sz="1000" dirty="0" smtClean="0">
                <a:solidFill>
                  <a:schemeClr val="accent4">
                    <a:lumMod val="60000"/>
                    <a:lumOff val="40000"/>
                  </a:schemeClr>
                </a:solidFill>
              </a:rPr>
              <a:t>  IV</a:t>
            </a:r>
            <a:r>
              <a:rPr lang="nl-NL" sz="1000" dirty="0" smtClean="0">
                <a:solidFill>
                  <a:srgbClr val="00B0F0"/>
                </a:solidFill>
              </a:rPr>
              <a:t>.</a:t>
            </a:r>
            <a:endParaRPr lang="nl-NL" sz="1000" dirty="0">
              <a:solidFill>
                <a:srgbClr val="00B0F0"/>
              </a:solidFill>
            </a:endParaRPr>
          </a:p>
        </p:txBody>
      </p:sp>
      <p:sp>
        <p:nvSpPr>
          <p:cNvPr id="51" name="Rechthoek 50"/>
          <p:cNvSpPr/>
          <p:nvPr/>
        </p:nvSpPr>
        <p:spPr>
          <a:xfrm>
            <a:off x="72000" y="6228000"/>
            <a:ext cx="1296000" cy="46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smtClean="0">
                <a:solidFill>
                  <a:schemeClr val="accent1">
                    <a:lumMod val="60000"/>
                    <a:lumOff val="40000"/>
                  </a:schemeClr>
                </a:solidFill>
              </a:rPr>
              <a:t>Vergilius</a:t>
            </a:r>
            <a:r>
              <a:rPr lang="nl-NL" sz="1000" dirty="0" smtClean="0">
                <a:solidFill>
                  <a:srgbClr val="00B0F0"/>
                </a:solidFill>
              </a:rPr>
              <a:t> vertelt dit alles in </a:t>
            </a:r>
            <a:r>
              <a:rPr lang="nl-NL" sz="1000" dirty="0" err="1" smtClean="0">
                <a:solidFill>
                  <a:schemeClr val="accent4">
                    <a:lumMod val="60000"/>
                    <a:lumOff val="40000"/>
                  </a:schemeClr>
                </a:solidFill>
              </a:rPr>
              <a:t>Aeneis</a:t>
            </a:r>
            <a:r>
              <a:rPr lang="nl-NL" sz="1000" dirty="0" smtClean="0">
                <a:solidFill>
                  <a:schemeClr val="accent4">
                    <a:lumMod val="60000"/>
                    <a:lumOff val="40000"/>
                  </a:schemeClr>
                </a:solidFill>
              </a:rPr>
              <a:t> V + VI</a:t>
            </a:r>
            <a:r>
              <a:rPr lang="nl-NL" sz="1000" dirty="0" smtClean="0">
                <a:solidFill>
                  <a:srgbClr val="00B0F0"/>
                </a:solidFill>
              </a:rPr>
              <a:t>.</a:t>
            </a:r>
            <a:endParaRPr lang="nl-NL" sz="1000" dirty="0">
              <a:solidFill>
                <a:srgbClr val="00B0F0"/>
              </a:solidFill>
            </a:endParaRPr>
          </a:p>
        </p:txBody>
      </p:sp>
      <p:sp>
        <p:nvSpPr>
          <p:cNvPr id="52" name="Rechthoek 51"/>
          <p:cNvSpPr/>
          <p:nvPr/>
        </p:nvSpPr>
        <p:spPr>
          <a:xfrm>
            <a:off x="10152000" y="43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 34 – 101, pp. 36 </a:t>
            </a:r>
            <a:r>
              <a:rPr lang="nl-NL" sz="1000" dirty="0">
                <a:solidFill>
                  <a:schemeClr val="accent6">
                    <a:lumMod val="60000"/>
                    <a:lumOff val="40000"/>
                  </a:schemeClr>
                </a:solidFill>
              </a:rPr>
              <a:t>–</a:t>
            </a:r>
            <a:r>
              <a:rPr lang="nl-NL" sz="1000" dirty="0" smtClean="0">
                <a:solidFill>
                  <a:schemeClr val="accent6">
                    <a:lumMod val="60000"/>
                    <a:lumOff val="40000"/>
                  </a:schemeClr>
                </a:solidFill>
              </a:rPr>
              <a:t> 38</a:t>
            </a:r>
            <a:endParaRPr lang="nl-NL" sz="1000" dirty="0">
              <a:solidFill>
                <a:schemeClr val="accent6">
                  <a:lumMod val="60000"/>
                  <a:lumOff val="40000"/>
                </a:schemeClr>
              </a:solidFill>
            </a:endParaRPr>
          </a:p>
        </p:txBody>
      </p:sp>
      <p:sp>
        <p:nvSpPr>
          <p:cNvPr id="53" name="Rechthoek 52"/>
          <p:cNvSpPr/>
          <p:nvPr/>
        </p:nvSpPr>
        <p:spPr>
          <a:xfrm>
            <a:off x="10152000" y="45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 170 – 209, pp. 39 </a:t>
            </a:r>
            <a:r>
              <a:rPr lang="nl-NL" sz="1000" dirty="0">
                <a:solidFill>
                  <a:schemeClr val="accent6">
                    <a:lumMod val="60000"/>
                    <a:lumOff val="40000"/>
                  </a:schemeClr>
                </a:solidFill>
              </a:rPr>
              <a:t>–</a:t>
            </a:r>
            <a:r>
              <a:rPr lang="nl-NL" sz="1000" dirty="0" smtClean="0">
                <a:solidFill>
                  <a:schemeClr val="accent6">
                    <a:lumMod val="60000"/>
                    <a:lumOff val="40000"/>
                  </a:schemeClr>
                </a:solidFill>
              </a:rPr>
              <a:t> 40</a:t>
            </a:r>
            <a:endParaRPr lang="nl-NL" sz="1000" dirty="0">
              <a:solidFill>
                <a:schemeClr val="accent6">
                  <a:lumMod val="60000"/>
                  <a:lumOff val="40000"/>
                </a:schemeClr>
              </a:solidFill>
            </a:endParaRPr>
          </a:p>
        </p:txBody>
      </p:sp>
      <p:sp>
        <p:nvSpPr>
          <p:cNvPr id="54" name="Rechthoek 53"/>
          <p:cNvSpPr/>
          <p:nvPr/>
        </p:nvSpPr>
        <p:spPr>
          <a:xfrm>
            <a:off x="10152000" y="46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 210 – 334, p. 41</a:t>
            </a:r>
            <a:endParaRPr lang="nl-NL" sz="1000" dirty="0">
              <a:solidFill>
                <a:schemeClr val="bg1"/>
              </a:solidFill>
            </a:endParaRPr>
          </a:p>
        </p:txBody>
      </p:sp>
      <p:sp>
        <p:nvSpPr>
          <p:cNvPr id="55" name="Rechthoek 54"/>
          <p:cNvSpPr/>
          <p:nvPr/>
        </p:nvSpPr>
        <p:spPr>
          <a:xfrm>
            <a:off x="10152000" y="486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 335 – 410, pp. 41 </a:t>
            </a:r>
            <a:r>
              <a:rPr lang="nl-NL" sz="1000" dirty="0">
                <a:solidFill>
                  <a:schemeClr val="bg1"/>
                </a:solidFill>
              </a:rPr>
              <a:t>–</a:t>
            </a:r>
            <a:r>
              <a:rPr lang="nl-NL" sz="1000" dirty="0" smtClean="0">
                <a:solidFill>
                  <a:schemeClr val="bg1"/>
                </a:solidFill>
              </a:rPr>
              <a:t> 45</a:t>
            </a:r>
            <a:endParaRPr lang="nl-NL" sz="1000" dirty="0">
              <a:solidFill>
                <a:schemeClr val="bg1"/>
              </a:solidFill>
            </a:endParaRPr>
          </a:p>
        </p:txBody>
      </p:sp>
      <p:sp>
        <p:nvSpPr>
          <p:cNvPr id="56" name="Rechthoek 55"/>
          <p:cNvSpPr/>
          <p:nvPr/>
        </p:nvSpPr>
        <p:spPr>
          <a:xfrm>
            <a:off x="10152000" y="50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 411 – 722, pp. 46 </a:t>
            </a:r>
            <a:r>
              <a:rPr lang="nl-NL" sz="1000" dirty="0">
                <a:solidFill>
                  <a:schemeClr val="bg1"/>
                </a:solidFill>
              </a:rPr>
              <a:t>–</a:t>
            </a:r>
            <a:r>
              <a:rPr lang="nl-NL" sz="1000" dirty="0" smtClean="0">
                <a:solidFill>
                  <a:schemeClr val="bg1"/>
                </a:solidFill>
              </a:rPr>
              <a:t> 48</a:t>
            </a:r>
            <a:endParaRPr lang="nl-NL" sz="1000" dirty="0">
              <a:solidFill>
                <a:schemeClr val="bg1"/>
              </a:solidFill>
            </a:endParaRPr>
          </a:p>
        </p:txBody>
      </p:sp>
      <p:sp>
        <p:nvSpPr>
          <p:cNvPr id="57" name="Rechthoek 56"/>
          <p:cNvSpPr/>
          <p:nvPr/>
        </p:nvSpPr>
        <p:spPr>
          <a:xfrm>
            <a:off x="10152000" y="52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 723 – 756, p. 49</a:t>
            </a:r>
            <a:endParaRPr lang="nl-NL" sz="1000" dirty="0">
              <a:solidFill>
                <a:schemeClr val="bg1"/>
              </a:solidFill>
            </a:endParaRPr>
          </a:p>
        </p:txBody>
      </p:sp>
      <p:sp>
        <p:nvSpPr>
          <p:cNvPr id="58" name="Rechthoek 57"/>
          <p:cNvSpPr/>
          <p:nvPr/>
        </p:nvSpPr>
        <p:spPr>
          <a:xfrm>
            <a:off x="10152000" y="14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1 – 39, pp. 75 </a:t>
            </a:r>
            <a:r>
              <a:rPr lang="nl-NL" sz="1000" dirty="0">
                <a:solidFill>
                  <a:schemeClr val="bg1"/>
                </a:solidFill>
              </a:rPr>
              <a:t>–</a:t>
            </a:r>
            <a:r>
              <a:rPr lang="nl-NL" sz="1000" dirty="0" smtClean="0">
                <a:solidFill>
                  <a:schemeClr val="bg1"/>
                </a:solidFill>
              </a:rPr>
              <a:t> 76</a:t>
            </a:r>
            <a:endParaRPr lang="nl-NL" sz="1000" dirty="0">
              <a:solidFill>
                <a:schemeClr val="bg1"/>
              </a:solidFill>
            </a:endParaRPr>
          </a:p>
        </p:txBody>
      </p:sp>
      <p:sp>
        <p:nvSpPr>
          <p:cNvPr id="59" name="Rechthoek 58"/>
          <p:cNvSpPr/>
          <p:nvPr/>
        </p:nvSpPr>
        <p:spPr>
          <a:xfrm>
            <a:off x="10152000" y="16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40 – 56, p. 77</a:t>
            </a:r>
            <a:endParaRPr lang="nl-NL" sz="1000" dirty="0">
              <a:solidFill>
                <a:schemeClr val="bg1"/>
              </a:solidFill>
            </a:endParaRPr>
          </a:p>
        </p:txBody>
      </p:sp>
      <p:sp>
        <p:nvSpPr>
          <p:cNvPr id="60" name="Rechthoek 59"/>
          <p:cNvSpPr/>
          <p:nvPr/>
        </p:nvSpPr>
        <p:spPr>
          <a:xfrm>
            <a:off x="10152000" y="18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57 – 198, pp. 78 </a:t>
            </a:r>
            <a:r>
              <a:rPr lang="nl-NL" sz="1000" dirty="0">
                <a:solidFill>
                  <a:schemeClr val="bg1"/>
                </a:solidFill>
              </a:rPr>
              <a:t>–</a:t>
            </a:r>
            <a:r>
              <a:rPr lang="nl-NL" sz="1000" dirty="0" smtClean="0">
                <a:solidFill>
                  <a:schemeClr val="bg1"/>
                </a:solidFill>
              </a:rPr>
              <a:t> 83</a:t>
            </a:r>
            <a:endParaRPr lang="nl-NL" sz="1000" dirty="0">
              <a:solidFill>
                <a:schemeClr val="bg1"/>
              </a:solidFill>
            </a:endParaRPr>
          </a:p>
        </p:txBody>
      </p:sp>
      <p:sp>
        <p:nvSpPr>
          <p:cNvPr id="61" name="Rechthoek 60"/>
          <p:cNvSpPr/>
          <p:nvPr/>
        </p:nvSpPr>
        <p:spPr>
          <a:xfrm>
            <a:off x="10152000" y="19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199 – 233, p. 84</a:t>
            </a:r>
            <a:endParaRPr lang="nl-NL" sz="1000" dirty="0">
              <a:solidFill>
                <a:schemeClr val="bg1"/>
              </a:solidFill>
            </a:endParaRPr>
          </a:p>
        </p:txBody>
      </p:sp>
      <p:sp>
        <p:nvSpPr>
          <p:cNvPr id="62" name="Rechthoek 61"/>
          <p:cNvSpPr/>
          <p:nvPr/>
        </p:nvSpPr>
        <p:spPr>
          <a:xfrm>
            <a:off x="10152000" y="216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234 – 249, p. 86</a:t>
            </a:r>
            <a:endParaRPr lang="nl-NL" sz="1000" dirty="0">
              <a:solidFill>
                <a:schemeClr val="bg1"/>
              </a:solidFill>
            </a:endParaRPr>
          </a:p>
        </p:txBody>
      </p:sp>
      <p:sp>
        <p:nvSpPr>
          <p:cNvPr id="63" name="Rechthoek 62"/>
          <p:cNvSpPr/>
          <p:nvPr/>
        </p:nvSpPr>
        <p:spPr>
          <a:xfrm>
            <a:off x="10152000" y="23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 250 – 267, pp. 86 – 87</a:t>
            </a:r>
          </a:p>
        </p:txBody>
      </p:sp>
      <p:sp>
        <p:nvSpPr>
          <p:cNvPr id="64" name="Rechthoek 63"/>
          <p:cNvSpPr/>
          <p:nvPr/>
        </p:nvSpPr>
        <p:spPr>
          <a:xfrm>
            <a:off x="10152000" y="25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 268 – 297 (</a:t>
            </a:r>
            <a:r>
              <a:rPr lang="nl-NL" sz="1000" dirty="0" smtClean="0">
                <a:solidFill>
                  <a:schemeClr val="bg1"/>
                </a:solidFill>
              </a:rPr>
              <a:t>505,</a:t>
            </a:r>
            <a:r>
              <a:rPr lang="nl-NL" sz="1000" dirty="0" smtClean="0">
                <a:solidFill>
                  <a:schemeClr val="accent6">
                    <a:lumMod val="60000"/>
                    <a:lumOff val="40000"/>
                  </a:schemeClr>
                </a:solidFill>
              </a:rPr>
              <a:t> pp. 88 – </a:t>
            </a:r>
            <a:r>
              <a:rPr lang="nl-NL" sz="1000" dirty="0" smtClean="0">
                <a:solidFill>
                  <a:schemeClr val="bg1"/>
                </a:solidFill>
              </a:rPr>
              <a:t>89</a:t>
            </a:r>
            <a:r>
              <a:rPr lang="nl-NL" sz="1000" dirty="0" smtClean="0">
                <a:solidFill>
                  <a:schemeClr val="accent6">
                    <a:lumMod val="60000"/>
                    <a:lumOff val="40000"/>
                  </a:schemeClr>
                </a:solidFill>
              </a:rPr>
              <a:t>)</a:t>
            </a:r>
          </a:p>
        </p:txBody>
      </p:sp>
      <p:sp>
        <p:nvSpPr>
          <p:cNvPr id="65" name="Rechthoek 64"/>
          <p:cNvSpPr/>
          <p:nvPr/>
        </p:nvSpPr>
        <p:spPr>
          <a:xfrm>
            <a:off x="10152000" y="27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 506 – 720, pp. 90 – 95</a:t>
            </a:r>
          </a:p>
        </p:txBody>
      </p:sp>
      <p:sp>
        <p:nvSpPr>
          <p:cNvPr id="66" name="Rechthoek 65"/>
          <p:cNvSpPr/>
          <p:nvPr/>
        </p:nvSpPr>
        <p:spPr>
          <a:xfrm>
            <a:off x="10152000" y="28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 721 – 804, pp. 95 – 98</a:t>
            </a:r>
          </a:p>
        </p:txBody>
      </p:sp>
      <p:sp>
        <p:nvSpPr>
          <p:cNvPr id="67" name="Rechthoek 66"/>
          <p:cNvSpPr/>
          <p:nvPr/>
        </p:nvSpPr>
        <p:spPr>
          <a:xfrm>
            <a:off x="10152000" y="32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III, 1 – 68, pp. 118 – 120</a:t>
            </a:r>
          </a:p>
        </p:txBody>
      </p:sp>
      <p:sp>
        <p:nvSpPr>
          <p:cNvPr id="68" name="Rechthoek 67"/>
          <p:cNvSpPr/>
          <p:nvPr/>
        </p:nvSpPr>
        <p:spPr>
          <a:xfrm>
            <a:off x="10152000" y="34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III, 69 – 120, pp. 120 – 122</a:t>
            </a:r>
          </a:p>
        </p:txBody>
      </p:sp>
      <p:sp>
        <p:nvSpPr>
          <p:cNvPr id="69" name="Rechthoek 68"/>
          <p:cNvSpPr/>
          <p:nvPr/>
        </p:nvSpPr>
        <p:spPr>
          <a:xfrm>
            <a:off x="10152000" y="36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III, 121 – 505, pp. 122 – 128</a:t>
            </a:r>
          </a:p>
        </p:txBody>
      </p:sp>
      <p:sp>
        <p:nvSpPr>
          <p:cNvPr id="70" name="Rechthoek 69"/>
          <p:cNvSpPr/>
          <p:nvPr/>
        </p:nvSpPr>
        <p:spPr>
          <a:xfrm>
            <a:off x="10152000" y="37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III, 506 – 569, pp. 129 – 131</a:t>
            </a:r>
          </a:p>
        </p:txBody>
      </p:sp>
      <p:sp>
        <p:nvSpPr>
          <p:cNvPr id="71" name="Rechthoek 70"/>
          <p:cNvSpPr/>
          <p:nvPr/>
        </p:nvSpPr>
        <p:spPr>
          <a:xfrm>
            <a:off x="10152000" y="396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III, 570 – 718, p. 131</a:t>
            </a:r>
          </a:p>
        </p:txBody>
      </p:sp>
      <p:sp>
        <p:nvSpPr>
          <p:cNvPr id="72" name="Rechthoek 71"/>
          <p:cNvSpPr/>
          <p:nvPr/>
        </p:nvSpPr>
        <p:spPr>
          <a:xfrm>
            <a:off x="10152000" y="55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IV, 1 – 218, pp. 152 – 162</a:t>
            </a:r>
            <a:endParaRPr lang="nl-NL" sz="1000" dirty="0">
              <a:solidFill>
                <a:schemeClr val="bg1"/>
              </a:solidFill>
            </a:endParaRPr>
          </a:p>
        </p:txBody>
      </p:sp>
      <p:sp>
        <p:nvSpPr>
          <p:cNvPr id="73" name="Rechthoek 72"/>
          <p:cNvSpPr/>
          <p:nvPr/>
        </p:nvSpPr>
        <p:spPr>
          <a:xfrm>
            <a:off x="10152000" y="576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IV, 219 – 278, pp. 163 – 164</a:t>
            </a:r>
            <a:endParaRPr lang="nl-NL" sz="1000" dirty="0">
              <a:solidFill>
                <a:schemeClr val="accent6">
                  <a:lumMod val="60000"/>
                  <a:lumOff val="40000"/>
                </a:schemeClr>
              </a:solidFill>
            </a:endParaRPr>
          </a:p>
        </p:txBody>
      </p:sp>
      <p:sp>
        <p:nvSpPr>
          <p:cNvPr id="74" name="Rechthoek 73"/>
          <p:cNvSpPr/>
          <p:nvPr/>
        </p:nvSpPr>
        <p:spPr>
          <a:xfrm>
            <a:off x="10152000" y="59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IV, 279 – 705, pp. 164 – 167</a:t>
            </a:r>
            <a:endParaRPr lang="nl-NL" sz="1000" dirty="0">
              <a:solidFill>
                <a:schemeClr val="bg1"/>
              </a:solidFill>
            </a:endParaRPr>
          </a:p>
        </p:txBody>
      </p:sp>
      <p:sp>
        <p:nvSpPr>
          <p:cNvPr id="75" name="Rechthoek 74"/>
          <p:cNvSpPr/>
          <p:nvPr/>
        </p:nvSpPr>
        <p:spPr>
          <a:xfrm>
            <a:off x="10152000" y="6192000"/>
            <a:ext cx="1908000" cy="54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smtClean="0">
                <a:solidFill>
                  <a:srgbClr val="FF0000"/>
                </a:solidFill>
              </a:rPr>
              <a:t>De teksten uit deze boeken komen niet voor in het examenpensum!</a:t>
            </a:r>
            <a:endParaRPr lang="nl-NL" sz="1000" dirty="0">
              <a:solidFill>
                <a:srgbClr val="FF0000"/>
              </a:solidFill>
            </a:endParaRPr>
          </a:p>
        </p:txBody>
      </p:sp>
      <p:sp>
        <p:nvSpPr>
          <p:cNvPr id="76" name="Rechthoek 75"/>
          <p:cNvSpPr/>
          <p:nvPr/>
        </p:nvSpPr>
        <p:spPr>
          <a:xfrm>
            <a:off x="10152000" y="1260000"/>
            <a:ext cx="1908000" cy="180000"/>
          </a:xfrm>
          <a:prstGeom prst="rect">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900" dirty="0">
                <a:solidFill>
                  <a:schemeClr val="bg1"/>
                </a:solidFill>
              </a:rPr>
              <a:t>w</a:t>
            </a:r>
            <a:r>
              <a:rPr lang="nl-NL" sz="900" dirty="0" smtClean="0">
                <a:solidFill>
                  <a:schemeClr val="bg1"/>
                </a:solidFill>
              </a:rPr>
              <a:t>it is vertaald/verteld;</a:t>
            </a:r>
            <a:r>
              <a:rPr lang="nl-NL" sz="900" dirty="0" smtClean="0">
                <a:solidFill>
                  <a:schemeClr val="accent6">
                    <a:lumMod val="60000"/>
                    <a:lumOff val="40000"/>
                  </a:schemeClr>
                </a:solidFill>
              </a:rPr>
              <a:t> groen is Latijn</a:t>
            </a:r>
            <a:endParaRPr lang="nl-NL" sz="1000" dirty="0" smtClean="0">
              <a:solidFill>
                <a:schemeClr val="accent6">
                  <a:lumMod val="60000"/>
                  <a:lumOff val="40000"/>
                </a:schemeClr>
              </a:solidFill>
            </a:endParaRPr>
          </a:p>
        </p:txBody>
      </p:sp>
    </p:spTree>
    <p:extLst>
      <p:ext uri="{BB962C8B-B14F-4D97-AF65-F5344CB8AC3E}">
        <p14:creationId xmlns:p14="http://schemas.microsoft.com/office/powerpoint/2010/main" val="4045143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r>
              <a:rPr lang="nl-NL" sz="3200" dirty="0" smtClean="0">
                <a:solidFill>
                  <a:schemeClr val="bg1"/>
                </a:solidFill>
              </a:rPr>
              <a:t/>
            </a:r>
            <a:br>
              <a:rPr lang="nl-NL" sz="3200" dirty="0" smtClean="0">
                <a:solidFill>
                  <a:schemeClr val="bg1"/>
                </a:solidFill>
              </a:rPr>
            </a:br>
            <a:endParaRPr lang="nl-NL" sz="10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a:t>
            </a:r>
            <a:r>
              <a:rPr lang="nl-NL" sz="4000" dirty="0" err="1" smtClean="0">
                <a:solidFill>
                  <a:schemeClr val="accent4">
                    <a:lumMod val="40000"/>
                    <a:lumOff val="60000"/>
                  </a:schemeClr>
                </a:solidFill>
              </a:rPr>
              <a:t>Aeneis</a:t>
            </a:r>
            <a:r>
              <a:rPr lang="nl-NL" sz="4000" dirty="0" smtClean="0">
                <a:solidFill>
                  <a:schemeClr val="accent4">
                    <a:lumMod val="40000"/>
                    <a:lumOff val="60000"/>
                  </a:schemeClr>
                </a:solidFill>
              </a:rPr>
              <a:t> VII – XII (toekomst, de Romeinse “Ilias”)</a:t>
            </a:r>
            <a:endParaRPr lang="nl-NL" dirty="0">
              <a:solidFill>
                <a:schemeClr val="accent4">
                  <a:lumMod val="40000"/>
                  <a:lumOff val="60000"/>
                </a:schemeClr>
              </a:solidFill>
            </a:endParaRPr>
          </a:p>
        </p:txBody>
      </p:sp>
      <p:sp>
        <p:nvSpPr>
          <p:cNvPr id="6" name="Tekstvak 5"/>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5" name="Rechthoek 4"/>
          <p:cNvSpPr/>
          <p:nvPr/>
        </p:nvSpPr>
        <p:spPr>
          <a:xfrm>
            <a:off x="1440000" y="1260000"/>
            <a:ext cx="8640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72000" y="1260000"/>
            <a:ext cx="1296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72000" y="1440000"/>
            <a:ext cx="1296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smtClean="0">
                <a:solidFill>
                  <a:schemeClr val="bg1"/>
                </a:solidFill>
              </a:rPr>
              <a:t>Vergilius</a:t>
            </a:r>
            <a:r>
              <a:rPr lang="nl-NL" sz="1000" dirty="0" smtClean="0">
                <a:solidFill>
                  <a:srgbClr val="00B0F0"/>
                </a:solidFill>
              </a:rPr>
              <a:t> </a:t>
            </a:r>
            <a:r>
              <a:rPr lang="nl-NL" sz="1000" dirty="0">
                <a:solidFill>
                  <a:srgbClr val="00B0F0"/>
                </a:solidFill>
              </a:rPr>
              <a:t>vertelt deze gebeurtenissen </a:t>
            </a:r>
            <a:r>
              <a:rPr lang="nl-NL" sz="1000" dirty="0" smtClean="0">
                <a:solidFill>
                  <a:srgbClr val="00B0F0"/>
                </a:solidFill>
              </a:rPr>
              <a:t>in</a:t>
            </a:r>
            <a:endParaRPr lang="nl-NL" sz="1000" dirty="0">
              <a:solidFill>
                <a:srgbClr val="00B0F0"/>
              </a:solidFill>
            </a:endParaRPr>
          </a:p>
          <a:p>
            <a:r>
              <a:rPr lang="nl-NL" sz="1000" dirty="0" err="1">
                <a:solidFill>
                  <a:schemeClr val="accent4">
                    <a:lumMod val="60000"/>
                    <a:lumOff val="40000"/>
                  </a:schemeClr>
                </a:solidFill>
              </a:rPr>
              <a:t>Aeneis</a:t>
            </a:r>
            <a:r>
              <a:rPr lang="nl-NL" sz="1000" dirty="0">
                <a:solidFill>
                  <a:schemeClr val="accent4">
                    <a:lumMod val="60000"/>
                    <a:lumOff val="40000"/>
                  </a:schemeClr>
                </a:solidFill>
              </a:rPr>
              <a:t>  </a:t>
            </a:r>
            <a:r>
              <a:rPr lang="nl-NL" sz="1000" dirty="0" smtClean="0">
                <a:solidFill>
                  <a:schemeClr val="accent4">
                    <a:lumMod val="60000"/>
                    <a:lumOff val="40000"/>
                  </a:schemeClr>
                </a:solidFill>
              </a:rPr>
              <a:t>7</a:t>
            </a:r>
            <a:endParaRPr lang="nl-NL" sz="1000" dirty="0">
              <a:solidFill>
                <a:srgbClr val="00B0F0"/>
              </a:solidFill>
            </a:endParaRPr>
          </a:p>
        </p:txBody>
      </p:sp>
      <p:sp>
        <p:nvSpPr>
          <p:cNvPr id="24" name="Rechthoek 23"/>
          <p:cNvSpPr/>
          <p:nvPr/>
        </p:nvSpPr>
        <p:spPr>
          <a:xfrm>
            <a:off x="1440000" y="14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t>
            </a:r>
            <a:r>
              <a:rPr lang="nl-NL" sz="1000" dirty="0" smtClean="0">
                <a:solidFill>
                  <a:schemeClr val="bg1">
                    <a:lumMod val="95000"/>
                  </a:schemeClr>
                </a:solidFill>
                <a:latin typeface="Calibri" panose="020F0502020204030204" pitchFamily="34" charset="0"/>
              </a:rPr>
              <a:t>De Trojanen varen langs de kust van Circe (ook bekend van de Odyssee)</a:t>
            </a:r>
            <a:endParaRPr lang="nl-NL" sz="1000" dirty="0">
              <a:solidFill>
                <a:schemeClr val="bg1">
                  <a:lumMod val="95000"/>
                </a:schemeClr>
              </a:solidFill>
            </a:endParaRPr>
          </a:p>
        </p:txBody>
      </p:sp>
      <p:sp>
        <p:nvSpPr>
          <p:cNvPr id="25" name="Rechthoek 24"/>
          <p:cNvSpPr/>
          <p:nvPr/>
        </p:nvSpPr>
        <p:spPr>
          <a:xfrm>
            <a:off x="1440000" y="16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Aeneas landt bij de Tiber</a:t>
            </a:r>
            <a:endParaRPr lang="nl-NL" sz="1000" dirty="0">
              <a:solidFill>
                <a:schemeClr val="bg1">
                  <a:lumMod val="95000"/>
                </a:schemeClr>
              </a:solidFill>
            </a:endParaRPr>
          </a:p>
        </p:txBody>
      </p:sp>
      <p:sp>
        <p:nvSpPr>
          <p:cNvPr id="26" name="Rechthoek 25"/>
          <p:cNvSpPr/>
          <p:nvPr/>
        </p:nvSpPr>
        <p:spPr>
          <a:xfrm>
            <a:off x="1440000" y="18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De dichter roept de Muze aan: hij gaat nu een groter werk verrichten</a:t>
            </a:r>
            <a:endParaRPr lang="nl-NL" sz="1000" dirty="0">
              <a:solidFill>
                <a:schemeClr val="bg1">
                  <a:lumMod val="95000"/>
                </a:schemeClr>
              </a:solidFill>
            </a:endParaRPr>
          </a:p>
        </p:txBody>
      </p:sp>
      <p:sp>
        <p:nvSpPr>
          <p:cNvPr id="27" name="Rechthoek 26"/>
          <p:cNvSpPr/>
          <p:nvPr/>
        </p:nvSpPr>
        <p:spPr>
          <a:xfrm>
            <a:off x="1440000" y="1980000"/>
            <a:ext cx="86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Koning </a:t>
            </a:r>
            <a:r>
              <a:rPr lang="nl-NL" sz="1000" dirty="0" err="1" smtClean="0">
                <a:solidFill>
                  <a:schemeClr val="bg1">
                    <a:lumMod val="95000"/>
                  </a:schemeClr>
                </a:solidFill>
              </a:rPr>
              <a:t>Latinus</a:t>
            </a:r>
            <a:r>
              <a:rPr lang="nl-NL" sz="1000" dirty="0" smtClean="0">
                <a:solidFill>
                  <a:schemeClr val="bg1">
                    <a:lumMod val="95000"/>
                  </a:schemeClr>
                </a:solidFill>
              </a:rPr>
              <a:t> regeert in </a:t>
            </a:r>
            <a:r>
              <a:rPr lang="nl-NL" sz="1000" dirty="0" err="1" smtClean="0">
                <a:solidFill>
                  <a:schemeClr val="bg1">
                    <a:lumMod val="95000"/>
                  </a:schemeClr>
                </a:solidFill>
              </a:rPr>
              <a:t>Latium</a:t>
            </a:r>
            <a:r>
              <a:rPr lang="nl-NL" sz="1000" dirty="0" smtClean="0">
                <a:solidFill>
                  <a:schemeClr val="bg1">
                    <a:lumMod val="95000"/>
                  </a:schemeClr>
                </a:solidFill>
              </a:rPr>
              <a:t>. Hij heeft geen zoon meer maar wel een dochter Lavinia. Zij is uitgehuwelijkt, met instemming van </a:t>
            </a:r>
            <a:r>
              <a:rPr lang="nl-NL" sz="1000" dirty="0" err="1" smtClean="0">
                <a:solidFill>
                  <a:schemeClr val="bg1">
                    <a:lumMod val="95000"/>
                  </a:schemeClr>
                </a:solidFill>
              </a:rPr>
              <a:t>Latinus</a:t>
            </a:r>
            <a:r>
              <a:rPr lang="nl-NL" sz="1000" dirty="0" smtClean="0">
                <a:solidFill>
                  <a:schemeClr val="bg1">
                    <a:lumMod val="95000"/>
                  </a:schemeClr>
                </a:solidFill>
              </a:rPr>
              <a:t>’ vrouw </a:t>
            </a:r>
            <a:r>
              <a:rPr lang="nl-NL" sz="1000" dirty="0" err="1" smtClean="0">
                <a:solidFill>
                  <a:schemeClr val="bg1">
                    <a:lumMod val="95000"/>
                  </a:schemeClr>
                </a:solidFill>
              </a:rPr>
              <a:t>Amata</a:t>
            </a:r>
            <a:r>
              <a:rPr lang="nl-NL" sz="1000" dirty="0" smtClean="0">
                <a:solidFill>
                  <a:schemeClr val="bg1">
                    <a:lumMod val="95000"/>
                  </a:schemeClr>
                </a:solidFill>
              </a:rPr>
              <a:t>, maar tegen </a:t>
            </a:r>
            <a:r>
              <a:rPr lang="nl-NL" sz="1000" dirty="0" err="1" smtClean="0">
                <a:solidFill>
                  <a:schemeClr val="bg1">
                    <a:lumMod val="95000"/>
                  </a:schemeClr>
                </a:solidFill>
              </a:rPr>
              <a:t>Latinus</a:t>
            </a:r>
            <a:r>
              <a:rPr lang="nl-NL" sz="1000" dirty="0" smtClean="0">
                <a:solidFill>
                  <a:schemeClr val="bg1">
                    <a:lumMod val="95000"/>
                  </a:schemeClr>
                </a:solidFill>
              </a:rPr>
              <a:t>’ zin, aan </a:t>
            </a:r>
            <a:r>
              <a:rPr lang="nl-NL" sz="1000" dirty="0" err="1" smtClean="0">
                <a:solidFill>
                  <a:schemeClr val="bg1">
                    <a:lumMod val="95000"/>
                  </a:schemeClr>
                </a:solidFill>
              </a:rPr>
              <a:t>Turnus</a:t>
            </a:r>
            <a:r>
              <a:rPr lang="nl-NL" sz="1000" dirty="0" smtClean="0">
                <a:solidFill>
                  <a:schemeClr val="bg1">
                    <a:lumMod val="95000"/>
                  </a:schemeClr>
                </a:solidFill>
              </a:rPr>
              <a:t>. </a:t>
            </a:r>
            <a:r>
              <a:rPr lang="nl-NL" sz="1000" dirty="0" err="1" smtClean="0">
                <a:solidFill>
                  <a:schemeClr val="bg1">
                    <a:lumMod val="95000"/>
                  </a:schemeClr>
                </a:solidFill>
              </a:rPr>
              <a:t>Latinus</a:t>
            </a:r>
            <a:r>
              <a:rPr lang="nl-NL" sz="1000" dirty="0" smtClean="0">
                <a:solidFill>
                  <a:schemeClr val="bg1">
                    <a:lumMod val="95000"/>
                  </a:schemeClr>
                </a:solidFill>
              </a:rPr>
              <a:t> wist door voortekens dat Lavinia een buitenlandse man zou krijgen. Dat gerucht is al verspreid bij Aeneas’ aankomst</a:t>
            </a:r>
            <a:endParaRPr lang="nl-NL" sz="1000" dirty="0">
              <a:solidFill>
                <a:schemeClr val="bg1">
                  <a:lumMod val="95000"/>
                </a:schemeClr>
              </a:solidFill>
            </a:endParaRPr>
          </a:p>
        </p:txBody>
      </p:sp>
      <p:sp>
        <p:nvSpPr>
          <p:cNvPr id="29" name="Rechthoek 28"/>
          <p:cNvSpPr/>
          <p:nvPr/>
        </p:nvSpPr>
        <p:spPr>
          <a:xfrm>
            <a:off x="1440000" y="23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De bestemming bereikt. Het eten van tafels (hard plat brood) bevestigt dat ze eindelijk aangekomen zijn in </a:t>
            </a:r>
            <a:r>
              <a:rPr lang="nl-NL" sz="1000" dirty="0" err="1" smtClean="0">
                <a:solidFill>
                  <a:schemeClr val="bg1">
                    <a:lumMod val="95000"/>
                  </a:schemeClr>
                </a:solidFill>
              </a:rPr>
              <a:t>Latium</a:t>
            </a:r>
            <a:r>
              <a:rPr lang="nl-NL" sz="1000" dirty="0" smtClean="0">
                <a:solidFill>
                  <a:schemeClr val="bg1">
                    <a:lumMod val="95000"/>
                  </a:schemeClr>
                </a:solidFill>
              </a:rPr>
              <a:t>. Oproep tot offeren. </a:t>
            </a:r>
            <a:r>
              <a:rPr lang="nl-NL" sz="1000" dirty="0">
                <a:solidFill>
                  <a:schemeClr val="bg1">
                    <a:lumMod val="95000"/>
                  </a:schemeClr>
                </a:solidFill>
              </a:rPr>
              <a:t>3</a:t>
            </a:r>
            <a:r>
              <a:rPr lang="nl-NL" sz="1000" dirty="0" smtClean="0">
                <a:solidFill>
                  <a:schemeClr val="bg1">
                    <a:lumMod val="95000"/>
                  </a:schemeClr>
                </a:solidFill>
              </a:rPr>
              <a:t> donderslagen van Jupiter</a:t>
            </a:r>
            <a:endParaRPr lang="nl-NL" sz="1000" dirty="0">
              <a:solidFill>
                <a:schemeClr val="bg1">
                  <a:lumMod val="95000"/>
                </a:schemeClr>
              </a:solidFill>
            </a:endParaRPr>
          </a:p>
        </p:txBody>
      </p:sp>
      <p:sp>
        <p:nvSpPr>
          <p:cNvPr id="30" name="Rechthoek 29"/>
          <p:cNvSpPr/>
          <p:nvPr/>
        </p:nvSpPr>
        <p:spPr>
          <a:xfrm>
            <a:off x="1440000" y="25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dirty="0" smtClean="0">
                <a:solidFill>
                  <a:schemeClr val="bg1">
                    <a:lumMod val="95000"/>
                  </a:schemeClr>
                </a:solidFill>
              </a:rPr>
              <a:t>Noodlottig optreden van Juno. Aeneas krijgt van </a:t>
            </a:r>
            <a:r>
              <a:rPr lang="nl-NL" sz="1000" dirty="0" err="1" smtClean="0">
                <a:solidFill>
                  <a:schemeClr val="bg1">
                    <a:lumMod val="95000"/>
                  </a:schemeClr>
                </a:solidFill>
              </a:rPr>
              <a:t>Latinus</a:t>
            </a:r>
            <a:r>
              <a:rPr lang="nl-NL" sz="1000" dirty="0" smtClean="0">
                <a:solidFill>
                  <a:schemeClr val="bg1">
                    <a:lumMod val="95000"/>
                  </a:schemeClr>
                </a:solidFill>
              </a:rPr>
              <a:t> toestemming zich in </a:t>
            </a:r>
            <a:r>
              <a:rPr lang="nl-NL" sz="1000" dirty="0" err="1" smtClean="0">
                <a:solidFill>
                  <a:schemeClr val="bg1">
                    <a:lumMod val="95000"/>
                  </a:schemeClr>
                </a:solidFill>
              </a:rPr>
              <a:t>Latium</a:t>
            </a:r>
            <a:r>
              <a:rPr lang="nl-NL" sz="1000" dirty="0" smtClean="0">
                <a:solidFill>
                  <a:schemeClr val="bg1">
                    <a:lumMod val="95000"/>
                  </a:schemeClr>
                </a:solidFill>
              </a:rPr>
              <a:t> te vestigen. </a:t>
            </a:r>
            <a:r>
              <a:rPr lang="nl-NL" sz="1000" dirty="0" err="1" smtClean="0">
                <a:solidFill>
                  <a:schemeClr val="bg1">
                    <a:lumMod val="95000"/>
                  </a:schemeClr>
                </a:solidFill>
              </a:rPr>
              <a:t>Latinus</a:t>
            </a:r>
            <a:r>
              <a:rPr lang="nl-NL" sz="1000" dirty="0" smtClean="0">
                <a:solidFill>
                  <a:schemeClr val="bg1">
                    <a:lumMod val="95000"/>
                  </a:schemeClr>
                </a:solidFill>
              </a:rPr>
              <a:t> biedt hem </a:t>
            </a:r>
            <a:r>
              <a:rPr lang="nl-NL" sz="1000" dirty="0" err="1" smtClean="0">
                <a:solidFill>
                  <a:schemeClr val="bg1">
                    <a:lumMod val="95000"/>
                  </a:schemeClr>
                </a:solidFill>
              </a:rPr>
              <a:t>Lavinia’s</a:t>
            </a:r>
            <a:r>
              <a:rPr lang="nl-NL" sz="1000" dirty="0" smtClean="0">
                <a:solidFill>
                  <a:schemeClr val="bg1">
                    <a:lumMod val="95000"/>
                  </a:schemeClr>
                </a:solidFill>
              </a:rPr>
              <a:t> hand. Juno veroorzaakt oorlog</a:t>
            </a:r>
            <a:endParaRPr lang="nl-NL" sz="1000" dirty="0">
              <a:solidFill>
                <a:schemeClr val="bg1">
                  <a:lumMod val="95000"/>
                </a:schemeClr>
              </a:solidFill>
            </a:endParaRPr>
          </a:p>
        </p:txBody>
      </p:sp>
      <p:sp>
        <p:nvSpPr>
          <p:cNvPr id="58" name="Rechthoek 57"/>
          <p:cNvSpPr/>
          <p:nvPr/>
        </p:nvSpPr>
        <p:spPr>
          <a:xfrm>
            <a:off x="10152000" y="14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VII, 5 – 24, p. 180</a:t>
            </a:r>
            <a:endParaRPr lang="nl-NL" sz="1000" dirty="0">
              <a:solidFill>
                <a:schemeClr val="accent6">
                  <a:lumMod val="60000"/>
                  <a:lumOff val="40000"/>
                </a:schemeClr>
              </a:solidFill>
            </a:endParaRPr>
          </a:p>
        </p:txBody>
      </p:sp>
      <p:sp>
        <p:nvSpPr>
          <p:cNvPr id="59" name="Rechthoek 58"/>
          <p:cNvSpPr/>
          <p:nvPr/>
        </p:nvSpPr>
        <p:spPr>
          <a:xfrm>
            <a:off x="10152000" y="16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accent6">
                    <a:lumMod val="60000"/>
                    <a:lumOff val="40000"/>
                  </a:schemeClr>
                </a:solidFill>
              </a:rPr>
              <a:t>Aen</a:t>
            </a:r>
            <a:r>
              <a:rPr lang="nl-NL" sz="1000" dirty="0">
                <a:solidFill>
                  <a:schemeClr val="accent6">
                    <a:lumMod val="60000"/>
                    <a:lumOff val="40000"/>
                  </a:schemeClr>
                </a:solidFill>
              </a:rPr>
              <a:t>. VII, </a:t>
            </a:r>
            <a:r>
              <a:rPr lang="nl-NL" sz="1000" dirty="0" smtClean="0">
                <a:solidFill>
                  <a:schemeClr val="accent6">
                    <a:lumMod val="60000"/>
                    <a:lumOff val="40000"/>
                  </a:schemeClr>
                </a:solidFill>
              </a:rPr>
              <a:t>25 </a:t>
            </a:r>
            <a:r>
              <a:rPr lang="nl-NL" sz="1000" dirty="0">
                <a:solidFill>
                  <a:schemeClr val="accent6">
                    <a:lumMod val="60000"/>
                    <a:lumOff val="40000"/>
                  </a:schemeClr>
                </a:solidFill>
              </a:rPr>
              <a:t>– </a:t>
            </a:r>
            <a:r>
              <a:rPr lang="nl-NL" sz="1000" dirty="0" smtClean="0">
                <a:solidFill>
                  <a:schemeClr val="accent6">
                    <a:lumMod val="60000"/>
                    <a:lumOff val="40000"/>
                  </a:schemeClr>
                </a:solidFill>
              </a:rPr>
              <a:t>36, </a:t>
            </a:r>
            <a:r>
              <a:rPr lang="nl-NL" sz="1000" dirty="0">
                <a:solidFill>
                  <a:schemeClr val="accent6">
                    <a:lumMod val="60000"/>
                    <a:lumOff val="40000"/>
                  </a:schemeClr>
                </a:solidFill>
              </a:rPr>
              <a:t>p. </a:t>
            </a:r>
            <a:r>
              <a:rPr lang="nl-NL" sz="1000" dirty="0" smtClean="0">
                <a:solidFill>
                  <a:schemeClr val="accent6">
                    <a:lumMod val="60000"/>
                    <a:lumOff val="40000"/>
                  </a:schemeClr>
                </a:solidFill>
              </a:rPr>
              <a:t>181</a:t>
            </a:r>
            <a:endParaRPr lang="nl-NL" sz="1000" dirty="0">
              <a:solidFill>
                <a:schemeClr val="bg1"/>
              </a:solidFill>
            </a:endParaRPr>
          </a:p>
        </p:txBody>
      </p:sp>
      <p:sp>
        <p:nvSpPr>
          <p:cNvPr id="60" name="Rechthoek 59"/>
          <p:cNvSpPr/>
          <p:nvPr/>
        </p:nvSpPr>
        <p:spPr>
          <a:xfrm>
            <a:off x="10152000" y="18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accent6">
                    <a:lumMod val="60000"/>
                    <a:lumOff val="40000"/>
                  </a:schemeClr>
                </a:solidFill>
              </a:rPr>
              <a:t>Aen</a:t>
            </a:r>
            <a:r>
              <a:rPr lang="nl-NL" sz="1000" dirty="0">
                <a:solidFill>
                  <a:schemeClr val="accent6">
                    <a:lumMod val="60000"/>
                    <a:lumOff val="40000"/>
                  </a:schemeClr>
                </a:solidFill>
              </a:rPr>
              <a:t>. VII, </a:t>
            </a:r>
            <a:r>
              <a:rPr lang="nl-NL" sz="1000" dirty="0" smtClean="0">
                <a:solidFill>
                  <a:schemeClr val="accent6">
                    <a:lumMod val="60000"/>
                    <a:lumOff val="40000"/>
                  </a:schemeClr>
                </a:solidFill>
              </a:rPr>
              <a:t>37 </a:t>
            </a:r>
            <a:r>
              <a:rPr lang="nl-NL" sz="1000" dirty="0">
                <a:solidFill>
                  <a:schemeClr val="accent6">
                    <a:lumMod val="60000"/>
                    <a:lumOff val="40000"/>
                  </a:schemeClr>
                </a:solidFill>
              </a:rPr>
              <a:t>– </a:t>
            </a:r>
            <a:r>
              <a:rPr lang="nl-NL" sz="1000" dirty="0" smtClean="0">
                <a:solidFill>
                  <a:schemeClr val="accent6">
                    <a:lumMod val="60000"/>
                    <a:lumOff val="40000"/>
                  </a:schemeClr>
                </a:solidFill>
              </a:rPr>
              <a:t>45, </a:t>
            </a:r>
            <a:r>
              <a:rPr lang="nl-NL" sz="1000" dirty="0">
                <a:solidFill>
                  <a:schemeClr val="accent6">
                    <a:lumMod val="60000"/>
                    <a:lumOff val="40000"/>
                  </a:schemeClr>
                </a:solidFill>
              </a:rPr>
              <a:t>p. </a:t>
            </a:r>
            <a:r>
              <a:rPr lang="nl-NL" sz="1000" dirty="0" smtClean="0">
                <a:solidFill>
                  <a:schemeClr val="accent6">
                    <a:lumMod val="60000"/>
                    <a:lumOff val="40000"/>
                  </a:schemeClr>
                </a:solidFill>
              </a:rPr>
              <a:t>181</a:t>
            </a:r>
            <a:endParaRPr lang="nl-NL" sz="1000" dirty="0">
              <a:solidFill>
                <a:schemeClr val="bg1"/>
              </a:solidFill>
            </a:endParaRPr>
          </a:p>
        </p:txBody>
      </p:sp>
      <p:sp>
        <p:nvSpPr>
          <p:cNvPr id="61" name="Rechthoek 60"/>
          <p:cNvSpPr/>
          <p:nvPr/>
        </p:nvSpPr>
        <p:spPr>
          <a:xfrm>
            <a:off x="10152000" y="1980000"/>
            <a:ext cx="1908000" cy="3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VII, </a:t>
            </a:r>
            <a:r>
              <a:rPr lang="nl-NL" sz="1000" dirty="0" smtClean="0">
                <a:solidFill>
                  <a:schemeClr val="bg1"/>
                </a:solidFill>
              </a:rPr>
              <a:t>45 </a:t>
            </a:r>
            <a:r>
              <a:rPr lang="nl-NL" sz="1000" dirty="0">
                <a:solidFill>
                  <a:schemeClr val="bg1"/>
                </a:solidFill>
              </a:rPr>
              <a:t>– </a:t>
            </a:r>
            <a:r>
              <a:rPr lang="nl-NL" sz="1000" dirty="0" smtClean="0">
                <a:solidFill>
                  <a:schemeClr val="bg1"/>
                </a:solidFill>
              </a:rPr>
              <a:t>106, </a:t>
            </a:r>
            <a:r>
              <a:rPr lang="nl-NL" sz="1000" dirty="0">
                <a:solidFill>
                  <a:schemeClr val="bg1"/>
                </a:solidFill>
              </a:rPr>
              <a:t>p. 181</a:t>
            </a:r>
          </a:p>
        </p:txBody>
      </p:sp>
      <p:sp>
        <p:nvSpPr>
          <p:cNvPr id="63" name="Rechthoek 62"/>
          <p:cNvSpPr/>
          <p:nvPr/>
        </p:nvSpPr>
        <p:spPr>
          <a:xfrm>
            <a:off x="10152000" y="23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accent6">
                    <a:lumMod val="60000"/>
                    <a:lumOff val="40000"/>
                  </a:schemeClr>
                </a:solidFill>
              </a:rPr>
              <a:t>Aen</a:t>
            </a:r>
            <a:r>
              <a:rPr lang="nl-NL" sz="1000" dirty="0" smtClean="0">
                <a:solidFill>
                  <a:schemeClr val="accent6">
                    <a:lumMod val="60000"/>
                    <a:lumOff val="40000"/>
                  </a:schemeClr>
                </a:solidFill>
              </a:rPr>
              <a:t>. VII, 107 – 147, pp. 182 – 183</a:t>
            </a:r>
          </a:p>
        </p:txBody>
      </p:sp>
      <p:sp>
        <p:nvSpPr>
          <p:cNvPr id="64" name="Rechthoek 63"/>
          <p:cNvSpPr/>
          <p:nvPr/>
        </p:nvSpPr>
        <p:spPr>
          <a:xfrm>
            <a:off x="10152000" y="25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smtClean="0">
                <a:solidFill>
                  <a:schemeClr val="bg1"/>
                </a:solidFill>
              </a:rPr>
              <a:t>Aen</a:t>
            </a:r>
            <a:r>
              <a:rPr lang="nl-NL" sz="1000" dirty="0" smtClean="0">
                <a:solidFill>
                  <a:schemeClr val="bg1"/>
                </a:solidFill>
              </a:rPr>
              <a:t>. VII, 148 –</a:t>
            </a:r>
            <a:r>
              <a:rPr lang="nl-NL" sz="1000" dirty="0">
                <a:solidFill>
                  <a:schemeClr val="bg1"/>
                </a:solidFill>
              </a:rPr>
              <a:t> </a:t>
            </a:r>
            <a:r>
              <a:rPr lang="nl-NL" sz="1000" dirty="0" smtClean="0">
                <a:solidFill>
                  <a:schemeClr val="bg1"/>
                </a:solidFill>
              </a:rPr>
              <a:t>817, p. 183</a:t>
            </a:r>
          </a:p>
        </p:txBody>
      </p:sp>
      <p:sp>
        <p:nvSpPr>
          <p:cNvPr id="75" name="Rechthoek 74"/>
          <p:cNvSpPr/>
          <p:nvPr/>
        </p:nvSpPr>
        <p:spPr>
          <a:xfrm>
            <a:off x="10152000" y="3096000"/>
            <a:ext cx="1908000" cy="72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r>
              <a:rPr lang="nl-NL" sz="1000" dirty="0" smtClean="0">
                <a:solidFill>
                  <a:srgbClr val="FF0000"/>
                </a:solidFill>
              </a:rPr>
              <a:t>De teksten uit de boeken VIII, IX, X, XI en XII  komen niet voor in het examenpensum! Van de boeken V en VI wist je dat al.</a:t>
            </a:r>
            <a:endParaRPr lang="nl-NL" sz="1000" dirty="0">
              <a:solidFill>
                <a:srgbClr val="FF0000"/>
              </a:solidFill>
            </a:endParaRPr>
          </a:p>
        </p:txBody>
      </p:sp>
      <p:sp>
        <p:nvSpPr>
          <p:cNvPr id="76" name="Rechthoek 75"/>
          <p:cNvSpPr/>
          <p:nvPr/>
        </p:nvSpPr>
        <p:spPr>
          <a:xfrm>
            <a:off x="10152000" y="1260000"/>
            <a:ext cx="1908000" cy="180000"/>
          </a:xfrm>
          <a:prstGeom prst="rect">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900" dirty="0">
                <a:solidFill>
                  <a:schemeClr val="bg1"/>
                </a:solidFill>
              </a:rPr>
              <a:t>w</a:t>
            </a:r>
            <a:r>
              <a:rPr lang="nl-NL" sz="900" dirty="0" smtClean="0">
                <a:solidFill>
                  <a:schemeClr val="bg1"/>
                </a:solidFill>
              </a:rPr>
              <a:t>it is vertaald/verteld;</a:t>
            </a:r>
            <a:r>
              <a:rPr lang="nl-NL" sz="900" dirty="0" smtClean="0">
                <a:solidFill>
                  <a:schemeClr val="accent6">
                    <a:lumMod val="60000"/>
                    <a:lumOff val="40000"/>
                  </a:schemeClr>
                </a:solidFill>
              </a:rPr>
              <a:t> groen is Latijn</a:t>
            </a:r>
            <a:endParaRPr lang="nl-NL" sz="1000" dirty="0" smtClean="0">
              <a:solidFill>
                <a:schemeClr val="accent6">
                  <a:lumMod val="60000"/>
                  <a:lumOff val="40000"/>
                </a:schemeClr>
              </a:solidFill>
            </a:endParaRPr>
          </a:p>
        </p:txBody>
      </p:sp>
    </p:spTree>
    <p:extLst>
      <p:ext uri="{BB962C8B-B14F-4D97-AF65-F5344CB8AC3E}">
        <p14:creationId xmlns:p14="http://schemas.microsoft.com/office/powerpoint/2010/main" val="3422593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a:t>
            </a:r>
            <a:r>
              <a:rPr lang="nl-NL" sz="4000" dirty="0" err="1" smtClean="0">
                <a:solidFill>
                  <a:schemeClr val="accent4">
                    <a:lumMod val="40000"/>
                    <a:lumOff val="60000"/>
                  </a:schemeClr>
                </a:solidFill>
              </a:rPr>
              <a:t>Aeneis</a:t>
            </a:r>
            <a:r>
              <a:rPr lang="nl-NL" sz="4000" dirty="0" smtClean="0">
                <a:solidFill>
                  <a:schemeClr val="accent4">
                    <a:lumMod val="40000"/>
                    <a:lumOff val="60000"/>
                  </a:schemeClr>
                </a:solidFill>
              </a:rPr>
              <a:t> schematisch</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cxnSp>
        <p:nvCxnSpPr>
          <p:cNvPr id="6" name="Rechte verbindingslijn 5"/>
          <p:cNvCxnSpPr/>
          <p:nvPr/>
        </p:nvCxnSpPr>
        <p:spPr>
          <a:xfrm flipV="1">
            <a:off x="1296000" y="3600000"/>
            <a:ext cx="9900000" cy="0"/>
          </a:xfrm>
          <a:prstGeom prst="line">
            <a:avLst/>
          </a:prstGeom>
          <a:ln w="57150">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8" name="Rechthoek 7"/>
          <p:cNvSpPr/>
          <p:nvPr/>
        </p:nvSpPr>
        <p:spPr>
          <a:xfrm>
            <a:off x="324000" y="2733773"/>
            <a:ext cx="358219" cy="1734532"/>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nl-NL" sz="1200" dirty="0" smtClean="0"/>
              <a:t>P</a:t>
            </a:r>
          </a:p>
          <a:p>
            <a:pPr algn="ctr"/>
            <a:r>
              <a:rPr lang="nl-NL" sz="1200" dirty="0" smtClean="0"/>
              <a:t>r</a:t>
            </a:r>
          </a:p>
          <a:p>
            <a:pPr algn="ctr"/>
            <a:r>
              <a:rPr lang="nl-NL" sz="1200" dirty="0" smtClean="0"/>
              <a:t>o</a:t>
            </a:r>
          </a:p>
          <a:p>
            <a:pPr algn="ctr"/>
            <a:r>
              <a:rPr lang="nl-NL" sz="1200" dirty="0" smtClean="0"/>
              <a:t>o</a:t>
            </a:r>
          </a:p>
          <a:p>
            <a:pPr algn="ctr"/>
            <a:r>
              <a:rPr lang="nl-NL" sz="1200" dirty="0" smtClean="0"/>
              <a:t>e</a:t>
            </a:r>
          </a:p>
          <a:p>
            <a:pPr algn="ctr"/>
            <a:r>
              <a:rPr lang="nl-NL" sz="1200" dirty="0" smtClean="0"/>
              <a:t>m</a:t>
            </a:r>
          </a:p>
          <a:p>
            <a:pPr algn="ctr"/>
            <a:r>
              <a:rPr lang="nl-NL" sz="1200" dirty="0" smtClean="0"/>
              <a:t>i</a:t>
            </a:r>
          </a:p>
          <a:p>
            <a:pPr algn="ctr"/>
            <a:r>
              <a:rPr lang="nl-NL" sz="1200" dirty="0" smtClean="0"/>
              <a:t>u</a:t>
            </a:r>
          </a:p>
          <a:p>
            <a:pPr algn="ctr"/>
            <a:r>
              <a:rPr lang="nl-NL" sz="1200" dirty="0" smtClean="0"/>
              <a:t>m</a:t>
            </a:r>
            <a:endParaRPr lang="nl-NL" sz="1200" dirty="0"/>
          </a:p>
        </p:txBody>
      </p:sp>
      <p:sp useBgFill="1">
        <p:nvSpPr>
          <p:cNvPr id="9" name="Rechthoek 8"/>
          <p:cNvSpPr/>
          <p:nvPr/>
        </p:nvSpPr>
        <p:spPr>
          <a:xfrm>
            <a:off x="1152000" y="1908000"/>
            <a:ext cx="180000" cy="3431356"/>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T</a:t>
            </a:r>
          </a:p>
          <a:p>
            <a:pPr algn="ctr"/>
            <a:r>
              <a:rPr lang="nl-NL" sz="1200" dirty="0" smtClean="0"/>
              <a:t>r</a:t>
            </a:r>
          </a:p>
          <a:p>
            <a:pPr algn="ctr"/>
            <a:r>
              <a:rPr lang="nl-NL" sz="1200" dirty="0" smtClean="0"/>
              <a:t>o</a:t>
            </a:r>
          </a:p>
          <a:p>
            <a:pPr algn="ctr"/>
            <a:r>
              <a:rPr lang="nl-NL" sz="1200" dirty="0" smtClean="0"/>
              <a:t>j</a:t>
            </a:r>
          </a:p>
          <a:p>
            <a:pPr algn="ctr"/>
            <a:r>
              <a:rPr lang="nl-NL" sz="1200" dirty="0" smtClean="0"/>
              <a:t>a</a:t>
            </a:r>
          </a:p>
          <a:p>
            <a:pPr algn="ctr"/>
            <a:r>
              <a:rPr lang="nl-NL" sz="1200" dirty="0" smtClean="0"/>
              <a:t>a</a:t>
            </a:r>
          </a:p>
          <a:p>
            <a:pPr algn="ctr"/>
            <a:r>
              <a:rPr lang="nl-NL" sz="1200" dirty="0" smtClean="0"/>
              <a:t>n</a:t>
            </a:r>
          </a:p>
          <a:p>
            <a:pPr algn="ctr"/>
            <a:r>
              <a:rPr lang="nl-NL" sz="1200" dirty="0" smtClean="0"/>
              <a:t>s</a:t>
            </a:r>
          </a:p>
          <a:p>
            <a:pPr algn="ctr"/>
            <a:r>
              <a:rPr lang="nl-NL" sz="1200" dirty="0" smtClean="0"/>
              <a:t>e</a:t>
            </a:r>
          </a:p>
          <a:p>
            <a:pPr algn="ctr"/>
            <a:endParaRPr lang="nl-NL" sz="1200" dirty="0" smtClean="0"/>
          </a:p>
          <a:p>
            <a:pPr algn="ctr"/>
            <a:endParaRPr lang="nl-NL" sz="1200" dirty="0"/>
          </a:p>
          <a:p>
            <a:pPr algn="ctr"/>
            <a:r>
              <a:rPr lang="nl-NL" sz="1200" dirty="0" smtClean="0"/>
              <a:t>o</a:t>
            </a:r>
          </a:p>
          <a:p>
            <a:pPr algn="ctr"/>
            <a:r>
              <a:rPr lang="nl-NL" sz="1200" dirty="0" smtClean="0"/>
              <a:t>o</a:t>
            </a:r>
          </a:p>
          <a:p>
            <a:pPr algn="ctr"/>
            <a:r>
              <a:rPr lang="nl-NL" sz="1200" dirty="0" smtClean="0"/>
              <a:t>r</a:t>
            </a:r>
          </a:p>
          <a:p>
            <a:pPr algn="ctr"/>
            <a:r>
              <a:rPr lang="nl-NL" sz="1200" dirty="0" smtClean="0"/>
              <a:t>l</a:t>
            </a:r>
          </a:p>
          <a:p>
            <a:pPr algn="ctr"/>
            <a:r>
              <a:rPr lang="nl-NL" sz="1200" dirty="0" smtClean="0"/>
              <a:t>o</a:t>
            </a:r>
          </a:p>
          <a:p>
            <a:pPr algn="ctr"/>
            <a:r>
              <a:rPr lang="nl-NL" sz="1200" dirty="0" smtClean="0"/>
              <a:t>g</a:t>
            </a:r>
            <a:endParaRPr lang="nl-NL" sz="1200" dirty="0"/>
          </a:p>
        </p:txBody>
      </p:sp>
      <p:cxnSp>
        <p:nvCxnSpPr>
          <p:cNvPr id="11" name="Rechte verbindingslijn 10"/>
          <p:cNvCxnSpPr/>
          <p:nvPr/>
        </p:nvCxnSpPr>
        <p:spPr>
          <a:xfrm>
            <a:off x="6264000" y="3240000"/>
            <a:ext cx="18854" cy="1224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PIJL-LINKS en -RECHTS 11"/>
          <p:cNvSpPr/>
          <p:nvPr/>
        </p:nvSpPr>
        <p:spPr>
          <a:xfrm>
            <a:off x="1342800" y="3348000"/>
            <a:ext cx="504000" cy="180000"/>
          </a:xfrm>
          <a:prstGeom prst="leftRigh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LINKS en -RECHTS 12"/>
          <p:cNvSpPr/>
          <p:nvPr/>
        </p:nvSpPr>
        <p:spPr>
          <a:xfrm>
            <a:off x="1908000" y="3348000"/>
            <a:ext cx="1188000" cy="180000"/>
          </a:xfrm>
          <a:prstGeom prst="leftRigh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1512000" y="3708000"/>
            <a:ext cx="216000" cy="216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II</a:t>
            </a:r>
            <a:endParaRPr lang="nl-NL" dirty="0"/>
          </a:p>
        </p:txBody>
      </p:sp>
      <p:sp>
        <p:nvSpPr>
          <p:cNvPr id="15" name="Rechthoek 14"/>
          <p:cNvSpPr/>
          <p:nvPr/>
        </p:nvSpPr>
        <p:spPr>
          <a:xfrm>
            <a:off x="2232000" y="3708000"/>
            <a:ext cx="252000" cy="216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III</a:t>
            </a:r>
            <a:endParaRPr lang="nl-NL" dirty="0"/>
          </a:p>
        </p:txBody>
      </p:sp>
      <p:sp>
        <p:nvSpPr>
          <p:cNvPr id="16" name="Rechthoek 15"/>
          <p:cNvSpPr/>
          <p:nvPr/>
        </p:nvSpPr>
        <p:spPr>
          <a:xfrm>
            <a:off x="3132000" y="3708000"/>
            <a:ext cx="180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I</a:t>
            </a:r>
            <a:endParaRPr lang="nl-NL" dirty="0"/>
          </a:p>
        </p:txBody>
      </p:sp>
      <p:sp>
        <p:nvSpPr>
          <p:cNvPr id="17" name="Rechthoek 16"/>
          <p:cNvSpPr/>
          <p:nvPr/>
        </p:nvSpPr>
        <p:spPr>
          <a:xfrm>
            <a:off x="3960000" y="3706968"/>
            <a:ext cx="288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IV</a:t>
            </a:r>
            <a:endParaRPr lang="nl-NL" dirty="0"/>
          </a:p>
        </p:txBody>
      </p:sp>
      <p:sp>
        <p:nvSpPr>
          <p:cNvPr id="18" name="Rechthoek 17"/>
          <p:cNvSpPr/>
          <p:nvPr/>
        </p:nvSpPr>
        <p:spPr>
          <a:xfrm>
            <a:off x="4896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V</a:t>
            </a:r>
            <a:endParaRPr lang="nl-NL" dirty="0"/>
          </a:p>
        </p:txBody>
      </p:sp>
      <p:sp>
        <p:nvSpPr>
          <p:cNvPr id="19" name="Rechthoek 18"/>
          <p:cNvSpPr/>
          <p:nvPr/>
        </p:nvSpPr>
        <p:spPr>
          <a:xfrm>
            <a:off x="9144000" y="3706968"/>
            <a:ext cx="180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X</a:t>
            </a:r>
            <a:endParaRPr lang="nl-NL" dirty="0"/>
          </a:p>
        </p:txBody>
      </p:sp>
      <p:sp>
        <p:nvSpPr>
          <p:cNvPr id="20" name="Rechthoek 19"/>
          <p:cNvSpPr/>
          <p:nvPr/>
        </p:nvSpPr>
        <p:spPr>
          <a:xfrm>
            <a:off x="5760000" y="3706968"/>
            <a:ext cx="288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VI</a:t>
            </a:r>
            <a:endParaRPr lang="nl-NL" dirty="0"/>
          </a:p>
        </p:txBody>
      </p:sp>
      <p:sp>
        <p:nvSpPr>
          <p:cNvPr id="21" name="Rechthoek 20"/>
          <p:cNvSpPr/>
          <p:nvPr/>
        </p:nvSpPr>
        <p:spPr>
          <a:xfrm>
            <a:off x="10800000" y="3706968"/>
            <a:ext cx="324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X</a:t>
            </a:r>
            <a:r>
              <a:rPr lang="nl-NL" dirty="0" smtClean="0"/>
              <a:t>II</a:t>
            </a:r>
            <a:endParaRPr lang="nl-NL" dirty="0"/>
          </a:p>
        </p:txBody>
      </p:sp>
      <p:sp>
        <p:nvSpPr>
          <p:cNvPr id="22" name="Rechthoek 21"/>
          <p:cNvSpPr/>
          <p:nvPr/>
        </p:nvSpPr>
        <p:spPr>
          <a:xfrm>
            <a:off x="8208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IX</a:t>
            </a:r>
            <a:endParaRPr lang="nl-NL" dirty="0"/>
          </a:p>
        </p:txBody>
      </p:sp>
      <p:sp>
        <p:nvSpPr>
          <p:cNvPr id="23" name="Rechthoek 22"/>
          <p:cNvSpPr/>
          <p:nvPr/>
        </p:nvSpPr>
        <p:spPr>
          <a:xfrm>
            <a:off x="6444000" y="3706968"/>
            <a:ext cx="324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VII</a:t>
            </a:r>
            <a:endParaRPr lang="nl-NL" dirty="0"/>
          </a:p>
        </p:txBody>
      </p:sp>
      <p:sp>
        <p:nvSpPr>
          <p:cNvPr id="24" name="Rechthoek 23"/>
          <p:cNvSpPr/>
          <p:nvPr/>
        </p:nvSpPr>
        <p:spPr>
          <a:xfrm>
            <a:off x="9972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XI</a:t>
            </a:r>
            <a:endParaRPr lang="nl-NL" dirty="0"/>
          </a:p>
        </p:txBody>
      </p:sp>
      <p:sp>
        <p:nvSpPr>
          <p:cNvPr id="25" name="Rechthoek 24"/>
          <p:cNvSpPr/>
          <p:nvPr/>
        </p:nvSpPr>
        <p:spPr>
          <a:xfrm>
            <a:off x="7308000" y="3706968"/>
            <a:ext cx="396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smtClean="0"/>
              <a:t>VIII</a:t>
            </a:r>
            <a:endParaRPr lang="nl-NL" dirty="0"/>
          </a:p>
        </p:txBody>
      </p:sp>
      <p:sp>
        <p:nvSpPr>
          <p:cNvPr id="26" name="PIJL-RECHTS 25"/>
          <p:cNvSpPr/>
          <p:nvPr/>
        </p:nvSpPr>
        <p:spPr>
          <a:xfrm>
            <a:off x="3131999" y="3348000"/>
            <a:ext cx="7992000" cy="180000"/>
          </a:xfrm>
          <a:prstGeom prst="rightArrow">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ige toelichting 26"/>
          <p:cNvSpPr/>
          <p:nvPr/>
        </p:nvSpPr>
        <p:spPr>
          <a:xfrm>
            <a:off x="108000" y="2124000"/>
            <a:ext cx="612000" cy="396000"/>
          </a:xfrm>
          <a:prstGeom prst="wedgeRectCallout">
            <a:avLst>
              <a:gd name="adj1" fmla="val -13995"/>
              <a:gd name="adj2" fmla="val 105349"/>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Vergilius</a:t>
            </a:r>
            <a:endParaRPr lang="nl-NL" dirty="0"/>
          </a:p>
        </p:txBody>
      </p:sp>
      <p:sp>
        <p:nvSpPr>
          <p:cNvPr id="31" name="Rechthoekige toelichting 30"/>
          <p:cNvSpPr/>
          <p:nvPr/>
        </p:nvSpPr>
        <p:spPr>
          <a:xfrm>
            <a:off x="1368000" y="2736000"/>
            <a:ext cx="540000" cy="252000"/>
          </a:xfrm>
          <a:prstGeom prst="wedgeRectCallout">
            <a:avLst>
              <a:gd name="adj1" fmla="val -6909"/>
              <a:gd name="adj2" fmla="val 20125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Aeneas</a:t>
            </a:r>
            <a:endParaRPr lang="nl-NL" dirty="0"/>
          </a:p>
        </p:txBody>
      </p:sp>
      <p:sp>
        <p:nvSpPr>
          <p:cNvPr id="32" name="Rechthoekige toelichting 31"/>
          <p:cNvSpPr/>
          <p:nvPr/>
        </p:nvSpPr>
        <p:spPr>
          <a:xfrm>
            <a:off x="2232000" y="2736000"/>
            <a:ext cx="540000" cy="252000"/>
          </a:xfrm>
          <a:prstGeom prst="wedgeRectCallout">
            <a:avLst>
              <a:gd name="adj1" fmla="val -3417"/>
              <a:gd name="adj2" fmla="val 199832"/>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Aeneas</a:t>
            </a:r>
            <a:endParaRPr lang="nl-NL" dirty="0"/>
          </a:p>
        </p:txBody>
      </p:sp>
      <p:sp>
        <p:nvSpPr>
          <p:cNvPr id="34" name="Afgeschuind hoek zelfde zijde rechthoek 33"/>
          <p:cNvSpPr/>
          <p:nvPr/>
        </p:nvSpPr>
        <p:spPr>
          <a:xfrm>
            <a:off x="864000" y="5328000"/>
            <a:ext cx="756000" cy="432000"/>
          </a:xfrm>
          <a:prstGeom prst="snip2Same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niet in de </a:t>
            </a:r>
            <a:r>
              <a:rPr lang="nl-NL" sz="1200" dirty="0" err="1" smtClean="0"/>
              <a:t>Aeneis</a:t>
            </a:r>
            <a:endParaRPr lang="nl-NL" sz="1200" dirty="0"/>
          </a:p>
        </p:txBody>
      </p:sp>
      <p:sp>
        <p:nvSpPr>
          <p:cNvPr id="36" name="Rechthoek 35"/>
          <p:cNvSpPr/>
          <p:nvPr/>
        </p:nvSpPr>
        <p:spPr>
          <a:xfrm>
            <a:off x="1368000" y="1260000"/>
            <a:ext cx="540000" cy="1260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lang="nl-NL" sz="1050" dirty="0" smtClean="0"/>
              <a:t>Ondergang </a:t>
            </a:r>
            <a:r>
              <a:rPr lang="nl-NL" sz="1050" dirty="0"/>
              <a:t> </a:t>
            </a:r>
            <a:r>
              <a:rPr lang="nl-NL" sz="1050" dirty="0" smtClean="0"/>
              <a:t>Troje.</a:t>
            </a:r>
            <a:endParaRPr lang="nl-NL" sz="1050" dirty="0" smtClean="0"/>
          </a:p>
          <a:p>
            <a:r>
              <a:rPr lang="nl-NL" sz="1050" dirty="0" smtClean="0"/>
              <a:t>vertelde tijd: </a:t>
            </a:r>
            <a:r>
              <a:rPr lang="nl-NL" sz="1050" dirty="0" smtClean="0"/>
              <a:t>één </a:t>
            </a:r>
            <a:r>
              <a:rPr lang="nl-NL" sz="1050" dirty="0" smtClean="0"/>
              <a:t>dag</a:t>
            </a:r>
          </a:p>
          <a:p>
            <a:r>
              <a:rPr lang="nl-NL" sz="1050" dirty="0" smtClean="0"/>
              <a:t>verteltijd: één boek</a:t>
            </a:r>
            <a:endParaRPr lang="nl-NL" sz="1050" dirty="0"/>
          </a:p>
        </p:txBody>
      </p:sp>
      <p:sp>
        <p:nvSpPr>
          <p:cNvPr id="37" name="Rechthoek 36"/>
          <p:cNvSpPr/>
          <p:nvPr/>
        </p:nvSpPr>
        <p:spPr>
          <a:xfrm>
            <a:off x="2232000" y="1260000"/>
            <a:ext cx="540000" cy="1260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lang="nl-NL" sz="1050" dirty="0" smtClean="0"/>
              <a:t>Na de val van Troje.</a:t>
            </a:r>
            <a:endParaRPr lang="nl-NL" sz="1050" dirty="0" smtClean="0"/>
          </a:p>
          <a:p>
            <a:r>
              <a:rPr lang="nl-NL" sz="1050" dirty="0"/>
              <a:t>vertelde </a:t>
            </a:r>
            <a:r>
              <a:rPr lang="nl-NL" sz="1050" dirty="0" smtClean="0"/>
              <a:t>tijd: </a:t>
            </a:r>
            <a:r>
              <a:rPr lang="nl-NL" sz="1050" dirty="0" smtClean="0"/>
              <a:t>zes jaar</a:t>
            </a:r>
          </a:p>
          <a:p>
            <a:r>
              <a:rPr lang="nl-NL" sz="1050" dirty="0" smtClean="0"/>
              <a:t>verteltijd: één boek</a:t>
            </a:r>
            <a:endParaRPr lang="nl-NL" sz="1050" dirty="0"/>
          </a:p>
        </p:txBody>
      </p:sp>
      <p:sp>
        <p:nvSpPr>
          <p:cNvPr id="38" name="Rechthoekige toelichting 37"/>
          <p:cNvSpPr/>
          <p:nvPr/>
        </p:nvSpPr>
        <p:spPr>
          <a:xfrm>
            <a:off x="2952000" y="2736000"/>
            <a:ext cx="612000" cy="252000"/>
          </a:xfrm>
          <a:prstGeom prst="wedgeRectCallout">
            <a:avLst>
              <a:gd name="adj1" fmla="val -18615"/>
              <a:gd name="adj2" fmla="val 196694"/>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smtClean="0"/>
              <a:t>Vergilius</a:t>
            </a:r>
            <a:endParaRPr lang="nl-NL" dirty="0"/>
          </a:p>
        </p:txBody>
      </p:sp>
      <p:sp>
        <p:nvSpPr>
          <p:cNvPr id="39" name="Linkeraccolade 38"/>
          <p:cNvSpPr/>
          <p:nvPr/>
        </p:nvSpPr>
        <p:spPr>
          <a:xfrm rot="-5400000">
            <a:off x="3654000" y="1926000"/>
            <a:ext cx="324000" cy="4680000"/>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0" name="Linkeraccolade 39"/>
          <p:cNvSpPr/>
          <p:nvPr/>
        </p:nvSpPr>
        <p:spPr>
          <a:xfrm rot="-5400000">
            <a:off x="8586000" y="1926000"/>
            <a:ext cx="324000" cy="4680000"/>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1" name="Rechthoek 40"/>
          <p:cNvSpPr/>
          <p:nvPr/>
        </p:nvSpPr>
        <p:spPr>
          <a:xfrm>
            <a:off x="2700000" y="4535999"/>
            <a:ext cx="225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variatie op</a:t>
            </a:r>
            <a:r>
              <a:rPr lang="nl-NL" dirty="0" smtClean="0"/>
              <a:t> </a:t>
            </a:r>
            <a:r>
              <a:rPr lang="nl-NL" dirty="0" smtClean="0"/>
              <a:t>Odyssee:</a:t>
            </a:r>
          </a:p>
          <a:p>
            <a:pPr algn="ctr"/>
            <a:r>
              <a:rPr lang="nl-NL" dirty="0" smtClean="0"/>
              <a:t>centraal staat de man (</a:t>
            </a:r>
            <a:r>
              <a:rPr lang="nl-NL" dirty="0" err="1" smtClean="0"/>
              <a:t>virum</a:t>
            </a:r>
            <a:r>
              <a:rPr lang="nl-NL" dirty="0" smtClean="0"/>
              <a:t>)</a:t>
            </a:r>
          </a:p>
          <a:p>
            <a:pPr algn="ctr"/>
            <a:r>
              <a:rPr lang="nl-NL" dirty="0" err="1" smtClean="0"/>
              <a:t>Rome’s</a:t>
            </a:r>
            <a:r>
              <a:rPr lang="nl-NL" dirty="0" smtClean="0"/>
              <a:t> verleden</a:t>
            </a:r>
            <a:endParaRPr lang="nl-NL" dirty="0"/>
          </a:p>
        </p:txBody>
      </p:sp>
      <p:sp>
        <p:nvSpPr>
          <p:cNvPr id="42" name="Rechthoek 41"/>
          <p:cNvSpPr/>
          <p:nvPr/>
        </p:nvSpPr>
        <p:spPr>
          <a:xfrm>
            <a:off x="7596000" y="4535999"/>
            <a:ext cx="225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variatie op Ilias</a:t>
            </a:r>
            <a:r>
              <a:rPr lang="nl-NL" dirty="0" smtClean="0"/>
              <a:t>:</a:t>
            </a:r>
          </a:p>
          <a:p>
            <a:pPr algn="ctr"/>
            <a:r>
              <a:rPr lang="nl-NL" dirty="0" smtClean="0"/>
              <a:t>centraal staat de strijd</a:t>
            </a:r>
          </a:p>
          <a:p>
            <a:pPr algn="ctr"/>
            <a:r>
              <a:rPr lang="nl-NL" dirty="0" smtClean="0"/>
              <a:t>(</a:t>
            </a:r>
            <a:r>
              <a:rPr lang="nl-NL" dirty="0" err="1" smtClean="0"/>
              <a:t>arma</a:t>
            </a:r>
            <a:r>
              <a:rPr lang="nl-NL" dirty="0" smtClean="0"/>
              <a:t>)</a:t>
            </a:r>
          </a:p>
          <a:p>
            <a:pPr algn="ctr"/>
            <a:r>
              <a:rPr lang="nl-NL" dirty="0" err="1" smtClean="0"/>
              <a:t>Rome’s</a:t>
            </a:r>
            <a:r>
              <a:rPr lang="nl-NL" dirty="0" smtClean="0"/>
              <a:t> toekomst</a:t>
            </a:r>
            <a:endParaRPr lang="nl-NL" dirty="0"/>
          </a:p>
        </p:txBody>
      </p:sp>
      <p:sp>
        <p:nvSpPr>
          <p:cNvPr id="43" name="Rechthoek 42"/>
          <p:cNvSpPr/>
          <p:nvPr/>
        </p:nvSpPr>
        <p:spPr>
          <a:xfrm>
            <a:off x="3780000" y="1260000"/>
            <a:ext cx="54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smtClean="0"/>
              <a:t>Dido en Aeneas</a:t>
            </a:r>
            <a:endParaRPr lang="nl-NL" sz="1100" dirty="0"/>
          </a:p>
        </p:txBody>
      </p:sp>
      <p:sp>
        <p:nvSpPr>
          <p:cNvPr id="45" name="Rechthoek 44"/>
          <p:cNvSpPr/>
          <p:nvPr/>
        </p:nvSpPr>
        <p:spPr>
          <a:xfrm>
            <a:off x="4680000" y="1260000"/>
            <a:ext cx="54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smtClean="0"/>
              <a:t>Sicilië; lijkspelen  </a:t>
            </a:r>
            <a:r>
              <a:rPr lang="nl-NL" sz="1100" dirty="0" err="1" smtClean="0"/>
              <a:t>Anchises</a:t>
            </a:r>
            <a:r>
              <a:rPr lang="nl-NL" sz="1100" dirty="0" smtClean="0"/>
              <a:t> scheepsbrand</a:t>
            </a:r>
            <a:endParaRPr lang="nl-NL" sz="1100" dirty="0"/>
          </a:p>
        </p:txBody>
      </p:sp>
      <p:sp>
        <p:nvSpPr>
          <p:cNvPr id="47" name="Rechthoek 46"/>
          <p:cNvSpPr/>
          <p:nvPr/>
        </p:nvSpPr>
        <p:spPr>
          <a:xfrm>
            <a:off x="5544000" y="1260000"/>
            <a:ext cx="54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smtClean="0"/>
              <a:t>Tocht door de Onderwereld</a:t>
            </a:r>
            <a:endParaRPr lang="nl-NL" sz="1100" dirty="0"/>
          </a:p>
        </p:txBody>
      </p:sp>
      <p:sp>
        <p:nvSpPr>
          <p:cNvPr id="48" name="Rechthoek 47"/>
          <p:cNvSpPr/>
          <p:nvPr/>
        </p:nvSpPr>
        <p:spPr>
          <a:xfrm>
            <a:off x="6336000" y="1260000"/>
            <a:ext cx="540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smtClean="0"/>
              <a:t>Aankomst in </a:t>
            </a:r>
            <a:r>
              <a:rPr lang="nl-NL" sz="1100" dirty="0" err="1" smtClean="0"/>
              <a:t>Latium</a:t>
            </a:r>
            <a:r>
              <a:rPr lang="nl-NL" sz="1100" dirty="0" smtClean="0"/>
              <a:t>; koning </a:t>
            </a:r>
            <a:r>
              <a:rPr lang="nl-NL" sz="1100" dirty="0" err="1" smtClean="0"/>
              <a:t>Latinus</a:t>
            </a:r>
            <a:r>
              <a:rPr lang="nl-NL" sz="1100" dirty="0" smtClean="0"/>
              <a:t> + Lavinia</a:t>
            </a:r>
            <a:endParaRPr lang="nl-NL" sz="1100" dirty="0"/>
          </a:p>
        </p:txBody>
      </p:sp>
      <p:sp>
        <p:nvSpPr>
          <p:cNvPr id="49" name="Rechthoekige toelichting 48"/>
          <p:cNvSpPr/>
          <p:nvPr/>
        </p:nvSpPr>
        <p:spPr>
          <a:xfrm>
            <a:off x="5650456" y="5381563"/>
            <a:ext cx="1371087" cy="594873"/>
          </a:xfrm>
          <a:prstGeom prst="wedgeRectCallout">
            <a:avLst>
              <a:gd name="adj1" fmla="val -4377"/>
              <a:gd name="adj2" fmla="val -20067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O</a:t>
            </a:r>
            <a:r>
              <a:rPr lang="nl-NL" sz="1000" dirty="0" smtClean="0"/>
              <a:t>mslagpunt is Aeneas’ bezoek aan de Onderwereld (VI)</a:t>
            </a:r>
            <a:endParaRPr lang="nl-NL" sz="1000" dirty="0"/>
          </a:p>
        </p:txBody>
      </p:sp>
    </p:spTree>
    <p:extLst>
      <p:ext uri="{BB962C8B-B14F-4D97-AF65-F5344CB8AC3E}">
        <p14:creationId xmlns:p14="http://schemas.microsoft.com/office/powerpoint/2010/main" val="101586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5" name="Tekstvak 4"/>
          <p:cNvSpPr txBox="1"/>
          <p:nvPr/>
        </p:nvSpPr>
        <p:spPr>
          <a:xfrm>
            <a:off x="4433490" y="3221764"/>
            <a:ext cx="3325017" cy="707886"/>
          </a:xfrm>
          <a:prstGeom prst="rect">
            <a:avLst/>
          </a:prstGeom>
          <a:noFill/>
        </p:spPr>
        <p:txBody>
          <a:bodyPr wrap="square" rtlCol="0" anchor="ctr" anchorCtr="0">
            <a:spAutoFit/>
          </a:bodyPr>
          <a:lstStyle/>
          <a:p>
            <a:pPr algn="ctr"/>
            <a:r>
              <a:rPr lang="nl-NL" sz="4000" dirty="0" smtClean="0">
                <a:solidFill>
                  <a:schemeClr val="bg1">
                    <a:lumMod val="95000"/>
                  </a:schemeClr>
                </a:solidFill>
              </a:rPr>
              <a:t>Einde</a:t>
            </a:r>
          </a:p>
        </p:txBody>
      </p:sp>
    </p:spTree>
    <p:extLst>
      <p:ext uri="{BB962C8B-B14F-4D97-AF65-F5344CB8AC3E}">
        <p14:creationId xmlns:p14="http://schemas.microsoft.com/office/powerpoint/2010/main" val="413201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b="1" dirty="0" smtClean="0">
                <a:solidFill>
                  <a:srgbClr val="C00000"/>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latin typeface="Calibri" panose="020F0502020204030204" pitchFamily="34" charset="0"/>
              </a:rPr>
              <a:t>± </a:t>
            </a:r>
            <a:r>
              <a:rPr lang="nl-NL" sz="1400"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510</a:t>
            </a:r>
            <a:r>
              <a:rPr lang="nl-NL" sz="2800" dirty="0" smtClean="0"/>
              <a:t> (509 volgens sommige bronnen) wordt de laatste koning, </a:t>
            </a:r>
            <a:r>
              <a:rPr lang="nl-NL" sz="2800" dirty="0" err="1" smtClean="0"/>
              <a:t>Tarquinius</a:t>
            </a:r>
            <a:r>
              <a:rPr lang="nl-NL" sz="2800" dirty="0" smtClean="0"/>
              <a:t> Superbus, verjaagd. Ze hebben in Rome wel genoeg van die koningen. Spraakmakend en beslissend (zo doet Livius het althans voorkomen) voor de afkeer van de monarchie is de verkrachting van </a:t>
            </a:r>
            <a:r>
              <a:rPr lang="nl-NL" sz="2800" dirty="0" err="1" smtClean="0"/>
              <a:t>Lucretia</a:t>
            </a:r>
            <a:r>
              <a:rPr lang="nl-NL" sz="2800" dirty="0" smtClean="0"/>
              <a:t> door de jongste zoon van de koning. </a:t>
            </a:r>
            <a:r>
              <a:rPr lang="nl-NL" sz="2800" dirty="0" err="1" smtClean="0"/>
              <a:t>Lucretia</a:t>
            </a:r>
            <a:r>
              <a:rPr lang="nl-NL" sz="2800" dirty="0" smtClean="0"/>
              <a:t> pleegt vervolgens zelfmoord. Het jaar wordt beschouwd als het traditionele begin van de republiek</a:t>
            </a:r>
            <a:r>
              <a:rPr lang="nl-NL" sz="2800" dirty="0"/>
              <a:t>. </a:t>
            </a:r>
            <a:r>
              <a:rPr lang="nl-NL" sz="2800" dirty="0" smtClean="0"/>
              <a:t>Lucius </a:t>
            </a:r>
            <a:r>
              <a:rPr lang="nl-NL" sz="2800" dirty="0" err="1" smtClean="0"/>
              <a:t>Iunius</a:t>
            </a:r>
            <a:r>
              <a:rPr lang="nl-NL" sz="2800" dirty="0" smtClean="0"/>
              <a:t> </a:t>
            </a:r>
            <a:r>
              <a:rPr lang="nl-NL" sz="2800" dirty="0"/>
              <a:t>Brutus en </a:t>
            </a:r>
            <a:r>
              <a:rPr lang="nl-NL" sz="2800" dirty="0" smtClean="0"/>
              <a:t>Lucius </a:t>
            </a:r>
            <a:r>
              <a:rPr lang="nl-NL" sz="2800" dirty="0" err="1"/>
              <a:t>Tarquinius</a:t>
            </a:r>
            <a:r>
              <a:rPr lang="nl-NL" sz="2800" dirty="0"/>
              <a:t> </a:t>
            </a:r>
            <a:r>
              <a:rPr lang="nl-NL" sz="2800" dirty="0" err="1" smtClean="0"/>
              <a:t>Collatinus</a:t>
            </a:r>
            <a:r>
              <a:rPr lang="nl-NL" sz="2800" dirty="0" smtClean="0"/>
              <a:t> worden de eerste consuls.</a:t>
            </a:r>
            <a:endParaRPr lang="nl-NL" sz="2800" dirty="0"/>
          </a:p>
        </p:txBody>
      </p:sp>
    </p:spTree>
    <p:extLst>
      <p:ext uri="{BB962C8B-B14F-4D97-AF65-F5344CB8AC3E}">
        <p14:creationId xmlns:p14="http://schemas.microsoft.com/office/powerpoint/2010/main" val="224323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b="1" dirty="0" smtClean="0">
                <a:solidFill>
                  <a:srgbClr val="C00000"/>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Van </a:t>
            </a:r>
            <a:r>
              <a:rPr lang="nl-NL" sz="2800" dirty="0" smtClean="0">
                <a:solidFill>
                  <a:srgbClr val="FF0000"/>
                </a:solidFill>
              </a:rPr>
              <a:t>510</a:t>
            </a:r>
            <a:r>
              <a:rPr lang="nl-NL" sz="2800" dirty="0" smtClean="0"/>
              <a:t> – </a:t>
            </a:r>
            <a:r>
              <a:rPr lang="nl-NL" sz="2800" dirty="0" smtClean="0">
                <a:solidFill>
                  <a:srgbClr val="FF0000"/>
                </a:solidFill>
              </a:rPr>
              <a:t>290/270</a:t>
            </a:r>
            <a:r>
              <a:rPr lang="nl-NL" sz="2800" dirty="0" smtClean="0"/>
              <a:t> vond grote expansie plaats van het Romeinse rijk, maar dat was vooralsnog binnen Italië.</a:t>
            </a:r>
          </a:p>
          <a:p>
            <a:endParaRPr lang="nl-NL" sz="28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439" y="2251147"/>
            <a:ext cx="4451851" cy="4289612"/>
          </a:xfrm>
          <a:prstGeom prst="rect">
            <a:avLst/>
          </a:prstGeom>
        </p:spPr>
      </p:pic>
    </p:spTree>
    <p:extLst>
      <p:ext uri="{BB962C8B-B14F-4D97-AF65-F5344CB8AC3E}">
        <p14:creationId xmlns:p14="http://schemas.microsoft.com/office/powerpoint/2010/main" val="69476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b="1" dirty="0" smtClean="0">
                <a:solidFill>
                  <a:srgbClr val="C00000"/>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264</a:t>
            </a:r>
            <a:r>
              <a:rPr lang="nl-NL" sz="2800" dirty="0" smtClean="0"/>
              <a:t> begon de eerste Punische oorlog tussen Carthago (de </a:t>
            </a:r>
            <a:r>
              <a:rPr lang="nl-NL" sz="2800" dirty="0" err="1" smtClean="0"/>
              <a:t>Puniërs</a:t>
            </a:r>
            <a:r>
              <a:rPr lang="nl-NL" sz="2800" dirty="0" smtClean="0"/>
              <a:t>) en Rome. De strijd betrof de eilanden Sicilië en Sardinië. De Carthagers waren volgens de Romeinen te nadrukkelijk aanwezig in het noorden van Sicilië.</a:t>
            </a:r>
          </a:p>
          <a:p>
            <a:r>
              <a:rPr lang="nl-NL" sz="2800" dirty="0" smtClean="0"/>
              <a:t>Rome won de oorlog uiteindelijk, hoewel de Romeinse vloot numeriek niet opgewassen was tegen de </a:t>
            </a:r>
            <a:r>
              <a:rPr lang="nl-NL" sz="2800" dirty="0" err="1" smtClean="0"/>
              <a:t>Carthaagse</a:t>
            </a:r>
            <a:r>
              <a:rPr lang="nl-NL" sz="2800" dirty="0" smtClean="0"/>
              <a:t>. Bij de vredesonderhandelingen moest Carthago het grootste gedeelte van zijn vloot afstaan.</a:t>
            </a:r>
            <a:endParaRPr lang="nl-NL" sz="2800" dirty="0"/>
          </a:p>
        </p:txBody>
      </p:sp>
    </p:spTree>
    <p:extLst>
      <p:ext uri="{BB962C8B-B14F-4D97-AF65-F5344CB8AC3E}">
        <p14:creationId xmlns:p14="http://schemas.microsoft.com/office/powerpoint/2010/main" val="2468019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b="1" dirty="0" smtClean="0">
                <a:solidFill>
                  <a:srgbClr val="C00000"/>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218</a:t>
            </a:r>
            <a:r>
              <a:rPr lang="nl-NL" sz="2800" dirty="0" smtClean="0"/>
              <a:t> begon de tweede Punische oorlog. De eerste vond voornamelijk op zee plaats, deze te land. De Spaanse rivier de Ebro vormde de grens tussen de Romeinse en de  </a:t>
            </a:r>
            <a:r>
              <a:rPr lang="nl-NL" sz="2800" dirty="0" err="1" smtClean="0"/>
              <a:t>Carthaagse</a:t>
            </a:r>
            <a:r>
              <a:rPr lang="nl-NL" sz="2800" dirty="0" smtClean="0"/>
              <a:t> invloedssfeer. </a:t>
            </a:r>
            <a:r>
              <a:rPr lang="nl-NL" sz="2800" dirty="0" err="1" smtClean="0"/>
              <a:t>Saguntum</a:t>
            </a:r>
            <a:r>
              <a:rPr lang="nl-NL" sz="2800" dirty="0" smtClean="0"/>
              <a:t> werd, hoewel het onder de Ebro lag, Romeins bondgenoot. In de oorlog trok Hannibal met 42 olifanten door Spanje, Frankrijk en de Alpen naar Italië. Hij bracht de Romeinen grote nederlagen toe (</a:t>
            </a:r>
            <a:r>
              <a:rPr lang="nl-NL" sz="2800" dirty="0" err="1" smtClean="0"/>
              <a:t>Trebia</a:t>
            </a:r>
            <a:r>
              <a:rPr lang="nl-NL" sz="2800" dirty="0" smtClean="0"/>
              <a:t>, Trasimeense meer, </a:t>
            </a:r>
            <a:r>
              <a:rPr lang="nl-NL" sz="2800" dirty="0" err="1" smtClean="0"/>
              <a:t>Cannae</a:t>
            </a:r>
            <a:r>
              <a:rPr lang="nl-NL" sz="2800" dirty="0" smtClean="0"/>
              <a:t>). Uiteindelijk pakten </a:t>
            </a:r>
            <a:r>
              <a:rPr lang="nl-NL" sz="2800" dirty="0" err="1" smtClean="0"/>
              <a:t>Scipio</a:t>
            </a:r>
            <a:r>
              <a:rPr lang="nl-NL" sz="2800" dirty="0" smtClean="0"/>
              <a:t> de bases van Hannibal in Spanje aan. Mede daardoor won Rome ook deze oorlog uiteindelijk.</a:t>
            </a:r>
            <a:endParaRPr lang="nl-NL" sz="2800" dirty="0"/>
          </a:p>
        </p:txBody>
      </p:sp>
    </p:spTree>
    <p:extLst>
      <p:ext uri="{BB962C8B-B14F-4D97-AF65-F5344CB8AC3E}">
        <p14:creationId xmlns:p14="http://schemas.microsoft.com/office/powerpoint/2010/main" val="2897117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b="1" dirty="0" smtClean="0">
                <a:solidFill>
                  <a:srgbClr val="C00000"/>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149</a:t>
            </a:r>
            <a:r>
              <a:rPr lang="nl-NL" sz="2800" dirty="0" smtClean="0"/>
              <a:t> begon dan de derde Punische oorlog. Carthago mocht niet meer zelfstandig buitenlandse politiek bedrijven (vredesvoorwaarden vanuit de tweede Punische oorlog), maar deed dat toch</a:t>
            </a:r>
            <a:r>
              <a:rPr lang="nl-NL" sz="2800" dirty="0"/>
              <a:t>. </a:t>
            </a:r>
            <a:r>
              <a:rPr lang="nl-NL" sz="2800" dirty="0" smtClean="0"/>
              <a:t>De </a:t>
            </a:r>
            <a:r>
              <a:rPr lang="nl-NL" sz="2800" dirty="0"/>
              <a:t>kleinzoon van de </a:t>
            </a:r>
            <a:r>
              <a:rPr lang="nl-NL" sz="2800" dirty="0" err="1"/>
              <a:t>Scipio</a:t>
            </a:r>
            <a:r>
              <a:rPr lang="nl-NL" sz="2800" dirty="0"/>
              <a:t> die Hannibal verslagen had belegerde de stad van </a:t>
            </a:r>
            <a:r>
              <a:rPr lang="nl-NL" sz="2800" dirty="0" err="1"/>
              <a:t>Hasdrubal</a:t>
            </a:r>
            <a:r>
              <a:rPr lang="nl-NL" sz="2800" dirty="0"/>
              <a:t> </a:t>
            </a:r>
            <a:r>
              <a:rPr lang="nl-NL" sz="2800" dirty="0" smtClean="0"/>
              <a:t>drie jaar lang. Uiteindelijk bezweek Carthago en het werd met de grond gelijk gemaakt. Er werd zelfs zout gestrooid zodat er nooit meer iets zou groeien! Onder Augustus werd er een nieuw Carthago gebouwd, dat geen politiek gewicht meer had. Rome had weer een nieuwe provincie: </a:t>
            </a:r>
            <a:r>
              <a:rPr lang="nl-NL" sz="2800" dirty="0" err="1" smtClean="0"/>
              <a:t>Africa</a:t>
            </a:r>
            <a:endParaRPr lang="nl-NL" sz="2800" dirty="0"/>
          </a:p>
        </p:txBody>
      </p:sp>
    </p:spTree>
    <p:extLst>
      <p:ext uri="{BB962C8B-B14F-4D97-AF65-F5344CB8AC3E}">
        <p14:creationId xmlns:p14="http://schemas.microsoft.com/office/powerpoint/2010/main" val="377439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r>
              <a:rPr lang="nl-NL" sz="3200" dirty="0" smtClean="0">
                <a:solidFill>
                  <a:schemeClr val="bg1"/>
                </a:solidFill>
              </a:rPr>
              <a:t/>
            </a:r>
            <a:br>
              <a:rPr lang="nl-NL" sz="3200" dirty="0" smtClean="0">
                <a:solidFill>
                  <a:schemeClr val="bg1"/>
                </a:solidFill>
              </a:rPr>
            </a:br>
            <a:r>
              <a:rPr lang="nl-NL" sz="3200" dirty="0">
                <a:solidFill>
                  <a:schemeClr val="bg1"/>
                </a:solidFill>
              </a:rPr>
              <a:t/>
            </a: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smtClean="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7" name="Tekstvak 6"/>
          <p:cNvSpPr txBox="1"/>
          <p:nvPr/>
        </p:nvSpPr>
        <p:spPr>
          <a:xfrm>
            <a:off x="10391999" y="6673334"/>
            <a:ext cx="1800000" cy="184666"/>
          </a:xfrm>
          <a:prstGeom prst="rect">
            <a:avLst/>
          </a:prstGeom>
          <a:noFill/>
        </p:spPr>
        <p:txBody>
          <a:bodyPr wrap="square" rtlCol="0">
            <a:spAutoFit/>
          </a:bodyPr>
          <a:lstStyle/>
          <a:p>
            <a:pPr algn="r"/>
            <a:r>
              <a:rPr lang="nl-NL" sz="600" dirty="0" smtClean="0">
                <a:solidFill>
                  <a:schemeClr val="bg1">
                    <a:lumMod val="95000"/>
                  </a:schemeClr>
                </a:solidFill>
              </a:rPr>
              <a:t>Marc de Hoon – CE  Latijn 2016</a:t>
            </a:r>
            <a:endParaRPr lang="nl-NL" sz="800" dirty="0" smtClean="0">
              <a:solidFill>
                <a:schemeClr val="bg1">
                  <a:lumMod val="95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b="1" dirty="0" smtClean="0">
                <a:solidFill>
                  <a:srgbClr val="C00000"/>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smtClean="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smtClean="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smtClean="0">
                <a:solidFill>
                  <a:schemeClr val="bg1">
                    <a:lumMod val="95000"/>
                  </a:schemeClr>
                </a:solidFill>
                <a:latin typeface="Calibri" panose="020F0502020204030204" pitchFamily="34" charset="0"/>
              </a:rPr>
              <a:t>± </a:t>
            </a:r>
            <a:r>
              <a:rPr lang="nl-NL" sz="1400" b="1" dirty="0" smtClean="0">
                <a:solidFill>
                  <a:schemeClr val="bg1">
                    <a:lumMod val="95000"/>
                  </a:schemeClr>
                </a:solidFill>
              </a:rPr>
              <a:t>1200</a:t>
            </a:r>
          </a:p>
        </p:txBody>
      </p:sp>
      <p:sp>
        <p:nvSpPr>
          <p:cNvPr id="25" name="Rechthoek 24"/>
          <p:cNvSpPr/>
          <p:nvPr/>
        </p:nvSpPr>
        <p:spPr>
          <a:xfrm>
            <a:off x="3508310" y="1317534"/>
            <a:ext cx="8574833"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smtClean="0"/>
              <a:t>In </a:t>
            </a:r>
            <a:r>
              <a:rPr lang="nl-NL" sz="2800" dirty="0" smtClean="0">
                <a:solidFill>
                  <a:srgbClr val="FF0000"/>
                </a:solidFill>
              </a:rPr>
              <a:t>146</a:t>
            </a:r>
            <a:r>
              <a:rPr lang="nl-NL" sz="2800" dirty="0" smtClean="0"/>
              <a:t> werd korte metten gemaakt met Carthago en Korinthe. Griekenland en Macedonië werden ingelijfd. De macht van Rome wordt geleidelijk aan groter</a:t>
            </a:r>
            <a:endParaRPr lang="nl-NL" sz="2800" dirty="0"/>
          </a:p>
        </p:txBody>
      </p:sp>
      <p:pic>
        <p:nvPicPr>
          <p:cNvPr id="5" name="Afbeelding 4"/>
          <p:cNvPicPr>
            <a:picLocks noChangeAspect="1"/>
          </p:cNvPicPr>
          <p:nvPr/>
        </p:nvPicPr>
        <p:blipFill rotWithShape="1">
          <a:blip r:embed="rId2"/>
          <a:srcRect t="28391" b="5443"/>
          <a:stretch/>
        </p:blipFill>
        <p:spPr>
          <a:xfrm>
            <a:off x="3508310" y="2988000"/>
            <a:ext cx="5371375" cy="2724737"/>
          </a:xfrm>
          <a:prstGeom prst="rect">
            <a:avLst/>
          </a:prstGeom>
        </p:spPr>
      </p:pic>
    </p:spTree>
    <p:extLst>
      <p:ext uri="{BB962C8B-B14F-4D97-AF65-F5344CB8AC3E}">
        <p14:creationId xmlns:p14="http://schemas.microsoft.com/office/powerpoint/2010/main" val="145657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DD7EE"/>
      </a:hlink>
      <a:folHlink>
        <a:srgbClr val="FEE59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dirty="0" smtClean="0">
            <a:solidFill>
              <a:schemeClr val="bg1">
                <a:lumMod val="95000"/>
              </a:schemeClr>
            </a:solidFill>
          </a:defRPr>
        </a:defPPr>
      </a:lstStyle>
    </a:txDef>
  </a:objectDefaults>
  <a:extraClrSchemeLst/>
  <a:extLst>
    <a:ext uri="{05A4C25C-085E-4340-85A3-A5531E510DB2}">
      <thm15:themeFamily xmlns:thm15="http://schemas.microsoft.com/office/thememl/2012/main" name="brandinborgo1" id="{F2120B0A-6AD6-44AB-B55E-4B2F101AF297}" vid="{5C0EC893-7C05-48D2-AE4D-34B0D23FCA4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brandinborgo1</Template>
  <TotalTime>1162</TotalTime>
  <Words>4338</Words>
  <Application>Microsoft Office PowerPoint</Application>
  <PresentationFormat>Breedbeeld</PresentationFormat>
  <Paragraphs>599</Paragraphs>
  <Slides>34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34</vt:i4>
      </vt:variant>
    </vt:vector>
  </HeadingPairs>
  <TitlesOfParts>
    <vt:vector size="40" baseType="lpstr">
      <vt:lpstr>Arial</vt:lpstr>
      <vt:lpstr>Calibri</vt:lpstr>
      <vt:lpstr>Calibri Light</vt:lpstr>
      <vt:lpstr>Courier New</vt:lpstr>
      <vt:lpstr>Wingdings</vt:lpstr>
      <vt:lpstr>Kantoorthema</vt:lpstr>
      <vt:lpstr>  Publius Vergilius Maro’s  Aeneis   (alle jaartallen zijn vóór Christus)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Vergilius en de Aeneis. Centraal examen 2016.</dc:title>
  <dc:creator>Marc de Hoon</dc:creator>
  <cp:lastModifiedBy>Marc de Hoon</cp:lastModifiedBy>
  <cp:revision>174</cp:revision>
  <dcterms:created xsi:type="dcterms:W3CDTF">2015-10-17T14:36:18Z</dcterms:created>
  <dcterms:modified xsi:type="dcterms:W3CDTF">2016-01-01T14:42:19Z</dcterms:modified>
</cp:coreProperties>
</file>