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13.jpg" ContentType="image/pn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1"/>
  </p:notesMasterIdLst>
  <p:sldIdLst>
    <p:sldId id="256" r:id="rId6"/>
    <p:sldId id="584" r:id="rId7"/>
    <p:sldId id="581" r:id="rId8"/>
    <p:sldId id="582" r:id="rId9"/>
    <p:sldId id="583" r:id="rId10"/>
    <p:sldId id="385" r:id="rId11"/>
    <p:sldId id="387" r:id="rId12"/>
    <p:sldId id="585" r:id="rId13"/>
    <p:sldId id="586" r:id="rId14"/>
    <p:sldId id="588" r:id="rId15"/>
    <p:sldId id="302" r:id="rId16"/>
    <p:sldId id="389" r:id="rId17"/>
    <p:sldId id="426" r:id="rId18"/>
    <p:sldId id="260" r:id="rId19"/>
    <p:sldId id="257" r:id="rId20"/>
    <p:sldId id="258" r:id="rId21"/>
    <p:sldId id="259" r:id="rId22"/>
    <p:sldId id="261" r:id="rId23"/>
    <p:sldId id="388" r:id="rId24"/>
    <p:sldId id="262" r:id="rId25"/>
    <p:sldId id="263" r:id="rId26"/>
    <p:sldId id="264" r:id="rId27"/>
    <p:sldId id="390" r:id="rId28"/>
    <p:sldId id="265" r:id="rId29"/>
    <p:sldId id="266" r:id="rId30"/>
    <p:sldId id="267" r:id="rId31"/>
    <p:sldId id="391" r:id="rId32"/>
    <p:sldId id="268" r:id="rId33"/>
    <p:sldId id="392" r:id="rId34"/>
    <p:sldId id="269" r:id="rId35"/>
    <p:sldId id="270" r:id="rId36"/>
    <p:sldId id="271" r:id="rId37"/>
    <p:sldId id="272" r:id="rId38"/>
    <p:sldId id="273" r:id="rId39"/>
    <p:sldId id="274" r:id="rId40"/>
    <p:sldId id="275" r:id="rId41"/>
    <p:sldId id="276" r:id="rId42"/>
    <p:sldId id="277" r:id="rId43"/>
    <p:sldId id="278" r:id="rId44"/>
    <p:sldId id="393" r:id="rId45"/>
    <p:sldId id="279" r:id="rId46"/>
    <p:sldId id="394" r:id="rId47"/>
    <p:sldId id="427" r:id="rId48"/>
    <p:sldId id="587" r:id="rId49"/>
    <p:sldId id="428" r:id="rId50"/>
    <p:sldId id="429" r:id="rId51"/>
    <p:sldId id="430" r:id="rId52"/>
    <p:sldId id="431" r:id="rId53"/>
    <p:sldId id="432" r:id="rId54"/>
    <p:sldId id="433" r:id="rId55"/>
    <p:sldId id="435" r:id="rId56"/>
    <p:sldId id="436" r:id="rId57"/>
    <p:sldId id="437" r:id="rId58"/>
    <p:sldId id="439" r:id="rId59"/>
    <p:sldId id="441" r:id="rId60"/>
    <p:sldId id="442" r:id="rId61"/>
    <p:sldId id="443" r:id="rId62"/>
    <p:sldId id="444" r:id="rId63"/>
    <p:sldId id="445" r:id="rId64"/>
    <p:sldId id="446" r:id="rId65"/>
    <p:sldId id="447" r:id="rId66"/>
    <p:sldId id="448" r:id="rId67"/>
    <p:sldId id="449" r:id="rId68"/>
    <p:sldId id="450" r:id="rId69"/>
    <p:sldId id="452" r:id="rId7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EAF1-7FA4-4FC4-8F69-5863FAE4EF16}" type="datetimeFigureOut">
              <a:rPr lang="nl-NL" smtClean="0"/>
              <a:t>13-10-2018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1C365-250A-430B-948C-0D9B249462AA}" type="slidenum">
              <a:rPr lang="nl-NL" smtClean="0"/>
              <a:t>‹nr.›</a:t>
            </a:fld>
            <a:endParaRPr lang="nl-NL"/>
          </a:p>
        </p:txBody>
      </p:sp>
    </p:spTree>
    <p:extLst>
      <p:ext uri="{BB962C8B-B14F-4D97-AF65-F5344CB8AC3E}">
        <p14:creationId xmlns:p14="http://schemas.microsoft.com/office/powerpoint/2010/main" val="159430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a:t>
            </a:fld>
            <a:endParaRPr lang="nl-NL"/>
          </a:p>
        </p:txBody>
      </p:sp>
    </p:spTree>
    <p:extLst>
      <p:ext uri="{BB962C8B-B14F-4D97-AF65-F5344CB8AC3E}">
        <p14:creationId xmlns:p14="http://schemas.microsoft.com/office/powerpoint/2010/main" val="253116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a:t>
            </a:fld>
            <a:endParaRPr lang="nl-NL"/>
          </a:p>
        </p:txBody>
      </p:sp>
    </p:spTree>
    <p:extLst>
      <p:ext uri="{BB962C8B-B14F-4D97-AF65-F5344CB8AC3E}">
        <p14:creationId xmlns:p14="http://schemas.microsoft.com/office/powerpoint/2010/main" val="144056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a:t>
            </a:fld>
            <a:endParaRPr lang="nl-NL"/>
          </a:p>
        </p:txBody>
      </p:sp>
    </p:spTree>
    <p:extLst>
      <p:ext uri="{BB962C8B-B14F-4D97-AF65-F5344CB8AC3E}">
        <p14:creationId xmlns:p14="http://schemas.microsoft.com/office/powerpoint/2010/main" val="422923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a:t>
            </a:fld>
            <a:endParaRPr lang="nl-NL"/>
          </a:p>
        </p:txBody>
      </p:sp>
    </p:spTree>
    <p:extLst>
      <p:ext uri="{BB962C8B-B14F-4D97-AF65-F5344CB8AC3E}">
        <p14:creationId xmlns:p14="http://schemas.microsoft.com/office/powerpoint/2010/main" val="2980774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a:t>
            </a:fld>
            <a:endParaRPr lang="nl-NL"/>
          </a:p>
        </p:txBody>
      </p:sp>
    </p:spTree>
    <p:extLst>
      <p:ext uri="{BB962C8B-B14F-4D97-AF65-F5344CB8AC3E}">
        <p14:creationId xmlns:p14="http://schemas.microsoft.com/office/powerpoint/2010/main" val="228833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a:t>
            </a:fld>
            <a:endParaRPr lang="nl-NL"/>
          </a:p>
        </p:txBody>
      </p:sp>
    </p:spTree>
    <p:extLst>
      <p:ext uri="{BB962C8B-B14F-4D97-AF65-F5344CB8AC3E}">
        <p14:creationId xmlns:p14="http://schemas.microsoft.com/office/powerpoint/2010/main" val="275552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a:t>
            </a:fld>
            <a:endParaRPr lang="nl-NL"/>
          </a:p>
        </p:txBody>
      </p:sp>
    </p:spTree>
    <p:extLst>
      <p:ext uri="{BB962C8B-B14F-4D97-AF65-F5344CB8AC3E}">
        <p14:creationId xmlns:p14="http://schemas.microsoft.com/office/powerpoint/2010/main" val="413910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a:t>
            </a:fld>
            <a:endParaRPr lang="nl-NL"/>
          </a:p>
        </p:txBody>
      </p:sp>
    </p:spTree>
    <p:extLst>
      <p:ext uri="{BB962C8B-B14F-4D97-AF65-F5344CB8AC3E}">
        <p14:creationId xmlns:p14="http://schemas.microsoft.com/office/powerpoint/2010/main" val="162216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a:t>
            </a:fld>
            <a:endParaRPr lang="nl-NL"/>
          </a:p>
        </p:txBody>
      </p:sp>
    </p:spTree>
    <p:extLst>
      <p:ext uri="{BB962C8B-B14F-4D97-AF65-F5344CB8AC3E}">
        <p14:creationId xmlns:p14="http://schemas.microsoft.com/office/powerpoint/2010/main" val="407306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a:t>
            </a:fld>
            <a:endParaRPr lang="nl-NL"/>
          </a:p>
        </p:txBody>
      </p:sp>
    </p:spTree>
    <p:extLst>
      <p:ext uri="{BB962C8B-B14F-4D97-AF65-F5344CB8AC3E}">
        <p14:creationId xmlns:p14="http://schemas.microsoft.com/office/powerpoint/2010/main" val="97587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a:t>
            </a:fld>
            <a:endParaRPr lang="nl-NL"/>
          </a:p>
        </p:txBody>
      </p:sp>
    </p:spTree>
    <p:extLst>
      <p:ext uri="{BB962C8B-B14F-4D97-AF65-F5344CB8AC3E}">
        <p14:creationId xmlns:p14="http://schemas.microsoft.com/office/powerpoint/2010/main" val="168104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a:t>
            </a:fld>
            <a:endParaRPr lang="nl-NL"/>
          </a:p>
        </p:txBody>
      </p:sp>
    </p:spTree>
    <p:extLst>
      <p:ext uri="{BB962C8B-B14F-4D97-AF65-F5344CB8AC3E}">
        <p14:creationId xmlns:p14="http://schemas.microsoft.com/office/powerpoint/2010/main" val="151086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a:t>
            </a:fld>
            <a:endParaRPr lang="nl-NL"/>
          </a:p>
        </p:txBody>
      </p:sp>
    </p:spTree>
    <p:extLst>
      <p:ext uri="{BB962C8B-B14F-4D97-AF65-F5344CB8AC3E}">
        <p14:creationId xmlns:p14="http://schemas.microsoft.com/office/powerpoint/2010/main" val="375202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a:t>
            </a:fld>
            <a:endParaRPr lang="nl-NL"/>
          </a:p>
        </p:txBody>
      </p:sp>
    </p:spTree>
    <p:extLst>
      <p:ext uri="{BB962C8B-B14F-4D97-AF65-F5344CB8AC3E}">
        <p14:creationId xmlns:p14="http://schemas.microsoft.com/office/powerpoint/2010/main" val="86099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a:t>
            </a:fld>
            <a:endParaRPr lang="nl-NL"/>
          </a:p>
        </p:txBody>
      </p:sp>
    </p:spTree>
    <p:extLst>
      <p:ext uri="{BB962C8B-B14F-4D97-AF65-F5344CB8AC3E}">
        <p14:creationId xmlns:p14="http://schemas.microsoft.com/office/powerpoint/2010/main" val="159721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a:t>
            </a:fld>
            <a:endParaRPr lang="nl-NL"/>
          </a:p>
        </p:txBody>
      </p:sp>
    </p:spTree>
    <p:extLst>
      <p:ext uri="{BB962C8B-B14F-4D97-AF65-F5344CB8AC3E}">
        <p14:creationId xmlns:p14="http://schemas.microsoft.com/office/powerpoint/2010/main" val="74036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a:t>
            </a:fld>
            <a:endParaRPr lang="nl-NL"/>
          </a:p>
        </p:txBody>
      </p:sp>
    </p:spTree>
    <p:extLst>
      <p:ext uri="{BB962C8B-B14F-4D97-AF65-F5344CB8AC3E}">
        <p14:creationId xmlns:p14="http://schemas.microsoft.com/office/powerpoint/2010/main" val="3364146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a:t>
            </a:fld>
            <a:endParaRPr lang="nl-NL"/>
          </a:p>
        </p:txBody>
      </p:sp>
    </p:spTree>
    <p:extLst>
      <p:ext uri="{BB962C8B-B14F-4D97-AF65-F5344CB8AC3E}">
        <p14:creationId xmlns:p14="http://schemas.microsoft.com/office/powerpoint/2010/main" val="2603645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a:t>
            </a:fld>
            <a:endParaRPr lang="nl-NL"/>
          </a:p>
        </p:txBody>
      </p:sp>
    </p:spTree>
    <p:extLst>
      <p:ext uri="{BB962C8B-B14F-4D97-AF65-F5344CB8AC3E}">
        <p14:creationId xmlns:p14="http://schemas.microsoft.com/office/powerpoint/2010/main" val="426273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28</a:t>
            </a:fld>
            <a:endParaRPr lang="nl-NL"/>
          </a:p>
        </p:txBody>
      </p:sp>
    </p:spTree>
    <p:extLst>
      <p:ext uri="{BB962C8B-B14F-4D97-AF65-F5344CB8AC3E}">
        <p14:creationId xmlns:p14="http://schemas.microsoft.com/office/powerpoint/2010/main" val="317633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29</a:t>
            </a:fld>
            <a:endParaRPr lang="nl-NL"/>
          </a:p>
        </p:txBody>
      </p:sp>
    </p:spTree>
    <p:extLst>
      <p:ext uri="{BB962C8B-B14F-4D97-AF65-F5344CB8AC3E}">
        <p14:creationId xmlns:p14="http://schemas.microsoft.com/office/powerpoint/2010/main" val="3176858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30</a:t>
            </a:fld>
            <a:endParaRPr lang="nl-NL"/>
          </a:p>
        </p:txBody>
      </p:sp>
    </p:spTree>
    <p:extLst>
      <p:ext uri="{BB962C8B-B14F-4D97-AF65-F5344CB8AC3E}">
        <p14:creationId xmlns:p14="http://schemas.microsoft.com/office/powerpoint/2010/main" val="155512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a:t>
            </a:fld>
            <a:endParaRPr lang="nl-NL"/>
          </a:p>
        </p:txBody>
      </p:sp>
    </p:spTree>
    <p:extLst>
      <p:ext uri="{BB962C8B-B14F-4D97-AF65-F5344CB8AC3E}">
        <p14:creationId xmlns:p14="http://schemas.microsoft.com/office/powerpoint/2010/main" val="178219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31</a:t>
            </a:fld>
            <a:endParaRPr lang="nl-NL"/>
          </a:p>
        </p:txBody>
      </p:sp>
    </p:spTree>
    <p:extLst>
      <p:ext uri="{BB962C8B-B14F-4D97-AF65-F5344CB8AC3E}">
        <p14:creationId xmlns:p14="http://schemas.microsoft.com/office/powerpoint/2010/main" val="3232752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32</a:t>
            </a:fld>
            <a:endParaRPr lang="nl-NL"/>
          </a:p>
        </p:txBody>
      </p:sp>
    </p:spTree>
    <p:extLst>
      <p:ext uri="{BB962C8B-B14F-4D97-AF65-F5344CB8AC3E}">
        <p14:creationId xmlns:p14="http://schemas.microsoft.com/office/powerpoint/2010/main" val="366243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33</a:t>
            </a:fld>
            <a:endParaRPr lang="nl-NL"/>
          </a:p>
        </p:txBody>
      </p:sp>
    </p:spTree>
    <p:extLst>
      <p:ext uri="{BB962C8B-B14F-4D97-AF65-F5344CB8AC3E}">
        <p14:creationId xmlns:p14="http://schemas.microsoft.com/office/powerpoint/2010/main" val="3149218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34</a:t>
            </a:fld>
            <a:endParaRPr lang="nl-NL"/>
          </a:p>
        </p:txBody>
      </p:sp>
    </p:spTree>
    <p:extLst>
      <p:ext uri="{BB962C8B-B14F-4D97-AF65-F5344CB8AC3E}">
        <p14:creationId xmlns:p14="http://schemas.microsoft.com/office/powerpoint/2010/main" val="4083185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35</a:t>
            </a:fld>
            <a:endParaRPr lang="nl-NL"/>
          </a:p>
        </p:txBody>
      </p:sp>
    </p:spTree>
    <p:extLst>
      <p:ext uri="{BB962C8B-B14F-4D97-AF65-F5344CB8AC3E}">
        <p14:creationId xmlns:p14="http://schemas.microsoft.com/office/powerpoint/2010/main" val="2136682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36</a:t>
            </a:fld>
            <a:endParaRPr lang="nl-NL"/>
          </a:p>
        </p:txBody>
      </p:sp>
    </p:spTree>
    <p:extLst>
      <p:ext uri="{BB962C8B-B14F-4D97-AF65-F5344CB8AC3E}">
        <p14:creationId xmlns:p14="http://schemas.microsoft.com/office/powerpoint/2010/main" val="1647050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37</a:t>
            </a:fld>
            <a:endParaRPr lang="nl-NL"/>
          </a:p>
        </p:txBody>
      </p:sp>
    </p:spTree>
    <p:extLst>
      <p:ext uri="{BB962C8B-B14F-4D97-AF65-F5344CB8AC3E}">
        <p14:creationId xmlns:p14="http://schemas.microsoft.com/office/powerpoint/2010/main" val="402412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38</a:t>
            </a:fld>
            <a:endParaRPr lang="nl-NL"/>
          </a:p>
        </p:txBody>
      </p:sp>
    </p:spTree>
    <p:extLst>
      <p:ext uri="{BB962C8B-B14F-4D97-AF65-F5344CB8AC3E}">
        <p14:creationId xmlns:p14="http://schemas.microsoft.com/office/powerpoint/2010/main" val="3881012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39</a:t>
            </a:fld>
            <a:endParaRPr lang="nl-NL"/>
          </a:p>
        </p:txBody>
      </p:sp>
    </p:spTree>
    <p:extLst>
      <p:ext uri="{BB962C8B-B14F-4D97-AF65-F5344CB8AC3E}">
        <p14:creationId xmlns:p14="http://schemas.microsoft.com/office/powerpoint/2010/main" val="1732918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40</a:t>
            </a:fld>
            <a:endParaRPr lang="nl-NL"/>
          </a:p>
        </p:txBody>
      </p:sp>
    </p:spTree>
    <p:extLst>
      <p:ext uri="{BB962C8B-B14F-4D97-AF65-F5344CB8AC3E}">
        <p14:creationId xmlns:p14="http://schemas.microsoft.com/office/powerpoint/2010/main" val="76631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a:t>
            </a:fld>
            <a:endParaRPr lang="nl-NL"/>
          </a:p>
        </p:txBody>
      </p:sp>
    </p:spTree>
    <p:extLst>
      <p:ext uri="{BB962C8B-B14F-4D97-AF65-F5344CB8AC3E}">
        <p14:creationId xmlns:p14="http://schemas.microsoft.com/office/powerpoint/2010/main" val="3498739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41</a:t>
            </a:fld>
            <a:endParaRPr lang="nl-NL"/>
          </a:p>
        </p:txBody>
      </p:sp>
    </p:spTree>
    <p:extLst>
      <p:ext uri="{BB962C8B-B14F-4D97-AF65-F5344CB8AC3E}">
        <p14:creationId xmlns:p14="http://schemas.microsoft.com/office/powerpoint/2010/main" val="2986615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42</a:t>
            </a:fld>
            <a:endParaRPr lang="nl-NL"/>
          </a:p>
        </p:txBody>
      </p:sp>
    </p:spTree>
    <p:extLst>
      <p:ext uri="{BB962C8B-B14F-4D97-AF65-F5344CB8AC3E}">
        <p14:creationId xmlns:p14="http://schemas.microsoft.com/office/powerpoint/2010/main" val="1034223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43</a:t>
            </a:fld>
            <a:endParaRPr lang="nl-NL">
              <a:solidFill>
                <a:prstClr val="black"/>
              </a:solidFill>
            </a:endParaRPr>
          </a:p>
        </p:txBody>
      </p:sp>
    </p:spTree>
    <p:extLst>
      <p:ext uri="{BB962C8B-B14F-4D97-AF65-F5344CB8AC3E}">
        <p14:creationId xmlns:p14="http://schemas.microsoft.com/office/powerpoint/2010/main" val="3283513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44</a:t>
            </a:fld>
            <a:endParaRPr lang="nl-NL">
              <a:solidFill>
                <a:prstClr val="black"/>
              </a:solidFill>
            </a:endParaRPr>
          </a:p>
        </p:txBody>
      </p:sp>
    </p:spTree>
    <p:extLst>
      <p:ext uri="{BB962C8B-B14F-4D97-AF65-F5344CB8AC3E}">
        <p14:creationId xmlns:p14="http://schemas.microsoft.com/office/powerpoint/2010/main" val="3734650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45</a:t>
            </a:fld>
            <a:endParaRPr lang="nl-NL">
              <a:solidFill>
                <a:prstClr val="black"/>
              </a:solidFill>
            </a:endParaRPr>
          </a:p>
        </p:txBody>
      </p:sp>
    </p:spTree>
    <p:extLst>
      <p:ext uri="{BB962C8B-B14F-4D97-AF65-F5344CB8AC3E}">
        <p14:creationId xmlns:p14="http://schemas.microsoft.com/office/powerpoint/2010/main" val="2921792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46</a:t>
            </a:fld>
            <a:endParaRPr lang="nl-NL">
              <a:solidFill>
                <a:prstClr val="black"/>
              </a:solidFill>
            </a:endParaRPr>
          </a:p>
        </p:txBody>
      </p:sp>
    </p:spTree>
    <p:extLst>
      <p:ext uri="{BB962C8B-B14F-4D97-AF65-F5344CB8AC3E}">
        <p14:creationId xmlns:p14="http://schemas.microsoft.com/office/powerpoint/2010/main" val="3068191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47</a:t>
            </a:fld>
            <a:endParaRPr lang="nl-NL">
              <a:solidFill>
                <a:prstClr val="black"/>
              </a:solidFill>
            </a:endParaRPr>
          </a:p>
        </p:txBody>
      </p:sp>
    </p:spTree>
    <p:extLst>
      <p:ext uri="{BB962C8B-B14F-4D97-AF65-F5344CB8AC3E}">
        <p14:creationId xmlns:p14="http://schemas.microsoft.com/office/powerpoint/2010/main" val="274806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48</a:t>
            </a:fld>
            <a:endParaRPr lang="nl-NL">
              <a:solidFill>
                <a:prstClr val="black"/>
              </a:solidFill>
            </a:endParaRPr>
          </a:p>
        </p:txBody>
      </p:sp>
    </p:spTree>
    <p:extLst>
      <p:ext uri="{BB962C8B-B14F-4D97-AF65-F5344CB8AC3E}">
        <p14:creationId xmlns:p14="http://schemas.microsoft.com/office/powerpoint/2010/main" val="77046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49</a:t>
            </a:fld>
            <a:endParaRPr lang="nl-NL">
              <a:solidFill>
                <a:prstClr val="black"/>
              </a:solidFill>
            </a:endParaRPr>
          </a:p>
        </p:txBody>
      </p:sp>
    </p:spTree>
    <p:extLst>
      <p:ext uri="{BB962C8B-B14F-4D97-AF65-F5344CB8AC3E}">
        <p14:creationId xmlns:p14="http://schemas.microsoft.com/office/powerpoint/2010/main" val="4169287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50</a:t>
            </a:fld>
            <a:endParaRPr lang="nl-NL">
              <a:solidFill>
                <a:prstClr val="black"/>
              </a:solidFill>
            </a:endParaRPr>
          </a:p>
        </p:txBody>
      </p:sp>
    </p:spTree>
    <p:extLst>
      <p:ext uri="{BB962C8B-B14F-4D97-AF65-F5344CB8AC3E}">
        <p14:creationId xmlns:p14="http://schemas.microsoft.com/office/powerpoint/2010/main" val="173232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a:t>
            </a:fld>
            <a:endParaRPr lang="nl-NL"/>
          </a:p>
        </p:txBody>
      </p:sp>
    </p:spTree>
    <p:extLst>
      <p:ext uri="{BB962C8B-B14F-4D97-AF65-F5344CB8AC3E}">
        <p14:creationId xmlns:p14="http://schemas.microsoft.com/office/powerpoint/2010/main" val="2371657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51</a:t>
            </a:fld>
            <a:endParaRPr lang="nl-NL">
              <a:solidFill>
                <a:prstClr val="black"/>
              </a:solidFill>
            </a:endParaRPr>
          </a:p>
        </p:txBody>
      </p:sp>
    </p:spTree>
    <p:extLst>
      <p:ext uri="{BB962C8B-B14F-4D97-AF65-F5344CB8AC3E}">
        <p14:creationId xmlns:p14="http://schemas.microsoft.com/office/powerpoint/2010/main" val="428348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52</a:t>
            </a:fld>
            <a:endParaRPr lang="nl-NL">
              <a:solidFill>
                <a:prstClr val="black"/>
              </a:solidFill>
            </a:endParaRPr>
          </a:p>
        </p:txBody>
      </p:sp>
    </p:spTree>
    <p:extLst>
      <p:ext uri="{BB962C8B-B14F-4D97-AF65-F5344CB8AC3E}">
        <p14:creationId xmlns:p14="http://schemas.microsoft.com/office/powerpoint/2010/main" val="679620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53</a:t>
            </a:fld>
            <a:endParaRPr lang="nl-NL">
              <a:solidFill>
                <a:prstClr val="black"/>
              </a:solidFill>
            </a:endParaRPr>
          </a:p>
        </p:txBody>
      </p:sp>
    </p:spTree>
    <p:extLst>
      <p:ext uri="{BB962C8B-B14F-4D97-AF65-F5344CB8AC3E}">
        <p14:creationId xmlns:p14="http://schemas.microsoft.com/office/powerpoint/2010/main" val="1674855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54</a:t>
            </a:fld>
            <a:endParaRPr lang="nl-NL">
              <a:solidFill>
                <a:prstClr val="black"/>
              </a:solidFill>
            </a:endParaRPr>
          </a:p>
        </p:txBody>
      </p:sp>
    </p:spTree>
    <p:extLst>
      <p:ext uri="{BB962C8B-B14F-4D97-AF65-F5344CB8AC3E}">
        <p14:creationId xmlns:p14="http://schemas.microsoft.com/office/powerpoint/2010/main" val="3158202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55</a:t>
            </a:fld>
            <a:endParaRPr lang="nl-NL">
              <a:solidFill>
                <a:prstClr val="black"/>
              </a:solidFill>
            </a:endParaRPr>
          </a:p>
        </p:txBody>
      </p:sp>
    </p:spTree>
    <p:extLst>
      <p:ext uri="{BB962C8B-B14F-4D97-AF65-F5344CB8AC3E}">
        <p14:creationId xmlns:p14="http://schemas.microsoft.com/office/powerpoint/2010/main" val="3419012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56</a:t>
            </a:fld>
            <a:endParaRPr lang="nl-NL">
              <a:solidFill>
                <a:prstClr val="black"/>
              </a:solidFill>
            </a:endParaRPr>
          </a:p>
        </p:txBody>
      </p:sp>
    </p:spTree>
    <p:extLst>
      <p:ext uri="{BB962C8B-B14F-4D97-AF65-F5344CB8AC3E}">
        <p14:creationId xmlns:p14="http://schemas.microsoft.com/office/powerpoint/2010/main" val="2101722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57</a:t>
            </a:fld>
            <a:endParaRPr lang="nl-NL">
              <a:solidFill>
                <a:prstClr val="black"/>
              </a:solidFill>
            </a:endParaRPr>
          </a:p>
        </p:txBody>
      </p:sp>
    </p:spTree>
    <p:extLst>
      <p:ext uri="{BB962C8B-B14F-4D97-AF65-F5344CB8AC3E}">
        <p14:creationId xmlns:p14="http://schemas.microsoft.com/office/powerpoint/2010/main" val="1279315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58</a:t>
            </a:fld>
            <a:endParaRPr lang="nl-NL">
              <a:solidFill>
                <a:prstClr val="black"/>
              </a:solidFill>
            </a:endParaRPr>
          </a:p>
        </p:txBody>
      </p:sp>
    </p:spTree>
    <p:extLst>
      <p:ext uri="{BB962C8B-B14F-4D97-AF65-F5344CB8AC3E}">
        <p14:creationId xmlns:p14="http://schemas.microsoft.com/office/powerpoint/2010/main" val="2608320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59</a:t>
            </a:fld>
            <a:endParaRPr lang="nl-NL">
              <a:solidFill>
                <a:prstClr val="black"/>
              </a:solidFill>
            </a:endParaRPr>
          </a:p>
        </p:txBody>
      </p:sp>
    </p:spTree>
    <p:extLst>
      <p:ext uri="{BB962C8B-B14F-4D97-AF65-F5344CB8AC3E}">
        <p14:creationId xmlns:p14="http://schemas.microsoft.com/office/powerpoint/2010/main" val="3561955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60</a:t>
            </a:fld>
            <a:endParaRPr lang="nl-NL">
              <a:solidFill>
                <a:prstClr val="black"/>
              </a:solidFill>
            </a:endParaRPr>
          </a:p>
        </p:txBody>
      </p:sp>
    </p:spTree>
    <p:extLst>
      <p:ext uri="{BB962C8B-B14F-4D97-AF65-F5344CB8AC3E}">
        <p14:creationId xmlns:p14="http://schemas.microsoft.com/office/powerpoint/2010/main" val="157431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a:t>
            </a:fld>
            <a:endParaRPr lang="nl-NL"/>
          </a:p>
        </p:txBody>
      </p:sp>
    </p:spTree>
    <p:extLst>
      <p:ext uri="{BB962C8B-B14F-4D97-AF65-F5344CB8AC3E}">
        <p14:creationId xmlns:p14="http://schemas.microsoft.com/office/powerpoint/2010/main" val="4006072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61</a:t>
            </a:fld>
            <a:endParaRPr lang="nl-NL">
              <a:solidFill>
                <a:prstClr val="black"/>
              </a:solidFill>
            </a:endParaRPr>
          </a:p>
        </p:txBody>
      </p:sp>
    </p:spTree>
    <p:extLst>
      <p:ext uri="{BB962C8B-B14F-4D97-AF65-F5344CB8AC3E}">
        <p14:creationId xmlns:p14="http://schemas.microsoft.com/office/powerpoint/2010/main" val="3227505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62</a:t>
            </a:fld>
            <a:endParaRPr lang="nl-NL">
              <a:solidFill>
                <a:prstClr val="black"/>
              </a:solidFill>
            </a:endParaRPr>
          </a:p>
        </p:txBody>
      </p:sp>
    </p:spTree>
    <p:extLst>
      <p:ext uri="{BB962C8B-B14F-4D97-AF65-F5344CB8AC3E}">
        <p14:creationId xmlns:p14="http://schemas.microsoft.com/office/powerpoint/2010/main" val="1278080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63</a:t>
            </a:fld>
            <a:endParaRPr lang="nl-NL">
              <a:solidFill>
                <a:prstClr val="black"/>
              </a:solidFill>
            </a:endParaRPr>
          </a:p>
        </p:txBody>
      </p:sp>
    </p:spTree>
    <p:extLst>
      <p:ext uri="{BB962C8B-B14F-4D97-AF65-F5344CB8AC3E}">
        <p14:creationId xmlns:p14="http://schemas.microsoft.com/office/powerpoint/2010/main" val="3586685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64</a:t>
            </a:fld>
            <a:endParaRPr lang="nl-NL">
              <a:solidFill>
                <a:prstClr val="black"/>
              </a:solidFill>
            </a:endParaRPr>
          </a:p>
        </p:txBody>
      </p:sp>
    </p:spTree>
    <p:extLst>
      <p:ext uri="{BB962C8B-B14F-4D97-AF65-F5344CB8AC3E}">
        <p14:creationId xmlns:p14="http://schemas.microsoft.com/office/powerpoint/2010/main" val="3643105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solidFill>
                  <a:prstClr val="black"/>
                </a:solidFill>
              </a:rPr>
              <a:pPr/>
              <a:t>65</a:t>
            </a:fld>
            <a:endParaRPr lang="nl-NL">
              <a:solidFill>
                <a:prstClr val="black"/>
              </a:solidFill>
            </a:endParaRPr>
          </a:p>
        </p:txBody>
      </p:sp>
    </p:spTree>
    <p:extLst>
      <p:ext uri="{BB962C8B-B14F-4D97-AF65-F5344CB8AC3E}">
        <p14:creationId xmlns:p14="http://schemas.microsoft.com/office/powerpoint/2010/main" val="198987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a:t>
            </a:fld>
            <a:endParaRPr lang="nl-NL"/>
          </a:p>
        </p:txBody>
      </p:sp>
    </p:spTree>
    <p:extLst>
      <p:ext uri="{BB962C8B-B14F-4D97-AF65-F5344CB8AC3E}">
        <p14:creationId xmlns:p14="http://schemas.microsoft.com/office/powerpoint/2010/main" val="25829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a:t>
            </a:fld>
            <a:endParaRPr lang="nl-NL"/>
          </a:p>
        </p:txBody>
      </p:sp>
    </p:spTree>
    <p:extLst>
      <p:ext uri="{BB962C8B-B14F-4D97-AF65-F5344CB8AC3E}">
        <p14:creationId xmlns:p14="http://schemas.microsoft.com/office/powerpoint/2010/main" val="384278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a:t>
            </a:fld>
            <a:endParaRPr lang="nl-NL"/>
          </a:p>
        </p:txBody>
      </p:sp>
    </p:spTree>
    <p:extLst>
      <p:ext uri="{BB962C8B-B14F-4D97-AF65-F5344CB8AC3E}">
        <p14:creationId xmlns:p14="http://schemas.microsoft.com/office/powerpoint/2010/main" val="233620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29C0BB5-126A-408E-9C4D-07744B665C9A}" type="datetime1">
              <a:rPr lang="nl-NL" smtClean="0"/>
              <a:t>13-10-2018</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28872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D6569CF-515B-4D80-AC1D-172B2A7DFB66}" type="datetime1">
              <a:rPr lang="nl-NL" smtClean="0"/>
              <a:t>13-10-2018</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52322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1A4A0FB-995F-44B6-AE2A-A51A8669FBFA}" type="datetime1">
              <a:rPr lang="nl-NL" smtClean="0"/>
              <a:t>13-10-2018</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93896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416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757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0108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692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49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0672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48115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1438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E29333C-DB5D-4CA7-949B-19C82DC03C6C}" type="datetime1">
              <a:rPr lang="nl-NL" smtClean="0"/>
              <a:t>13-10-2018</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711606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705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081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0019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6297892-F0A1-4A27-9AE8-4E1373A38B6D}" type="datetime1">
              <a:rPr lang="nl-NL" smtClean="0"/>
              <a:t>13-10-2018</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23644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5B129B3-786D-44F2-9A62-3EA5FA37B78A}" type="datetime1">
              <a:rPr lang="nl-NL" smtClean="0"/>
              <a:t>13-10-2018</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39403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432131F-1233-4B31-96CC-645DF75C4595}" type="datetime1">
              <a:rPr lang="nl-NL" smtClean="0"/>
              <a:t>13-10-2018</a:t>
            </a:fld>
            <a:endParaRPr lang="nl-NL"/>
          </a:p>
        </p:txBody>
      </p:sp>
      <p:sp>
        <p:nvSpPr>
          <p:cNvPr id="8" name="Tijdelijke aanduiding voor voettekst 7"/>
          <p:cNvSpPr>
            <a:spLocks noGrp="1"/>
          </p:cNvSpPr>
          <p:nvPr>
            <p:ph type="ftr" sz="quarter" idx="11"/>
          </p:nvPr>
        </p:nvSpPr>
        <p:spPr/>
        <p:txBody>
          <a:bodyPr/>
          <a:lstStyle/>
          <a:p>
            <a:r>
              <a:rPr lang="nl-NL"/>
              <a:t>CE 2017</a:t>
            </a:r>
          </a:p>
        </p:txBody>
      </p:sp>
      <p:sp>
        <p:nvSpPr>
          <p:cNvPr id="9" name="Tijdelijke aanduiding voor dianummer 8"/>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54630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CFF40FD-CB9F-48C1-806E-EDC0AA0ED4FC}" type="datetime1">
              <a:rPr lang="nl-NL" smtClean="0"/>
              <a:t>13-10-2018</a:t>
            </a:fld>
            <a:endParaRPr lang="nl-NL"/>
          </a:p>
        </p:txBody>
      </p:sp>
      <p:sp>
        <p:nvSpPr>
          <p:cNvPr id="4" name="Tijdelijke aanduiding voor voettekst 3"/>
          <p:cNvSpPr>
            <a:spLocks noGrp="1"/>
          </p:cNvSpPr>
          <p:nvPr>
            <p:ph type="ftr" sz="quarter" idx="11"/>
          </p:nvPr>
        </p:nvSpPr>
        <p:spPr/>
        <p:txBody>
          <a:bodyPr/>
          <a:lstStyle/>
          <a:p>
            <a:r>
              <a:rPr lang="nl-NL"/>
              <a:t>CE 2017</a:t>
            </a:r>
          </a:p>
        </p:txBody>
      </p:sp>
      <p:sp>
        <p:nvSpPr>
          <p:cNvPr id="5" name="Tijdelijke aanduiding voor dianummer 4"/>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87280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CAC17-BE04-48BE-8AA0-56ECA56361A5}" type="datetime1">
              <a:rPr lang="nl-NL" smtClean="0"/>
              <a:t>13-10-2018</a:t>
            </a:fld>
            <a:endParaRPr lang="nl-NL"/>
          </a:p>
        </p:txBody>
      </p:sp>
      <p:sp>
        <p:nvSpPr>
          <p:cNvPr id="3" name="Tijdelijke aanduiding voor voettekst 2"/>
          <p:cNvSpPr>
            <a:spLocks noGrp="1"/>
          </p:cNvSpPr>
          <p:nvPr>
            <p:ph type="ftr" sz="quarter" idx="11"/>
          </p:nvPr>
        </p:nvSpPr>
        <p:spPr/>
        <p:txBody>
          <a:bodyPr/>
          <a:lstStyle/>
          <a:p>
            <a:r>
              <a:rPr lang="nl-NL"/>
              <a:t>CE 2017</a:t>
            </a:r>
          </a:p>
        </p:txBody>
      </p:sp>
      <p:sp>
        <p:nvSpPr>
          <p:cNvPr id="4" name="Tijdelijke aanduiding voor dianummer 3"/>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837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4804FD-B345-469B-96F5-289C4E795731}" type="datetime1">
              <a:rPr lang="nl-NL" smtClean="0"/>
              <a:t>13-10-2018</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09593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E5519A1-6FF7-4FED-B174-CB69F3028E78}" type="datetime1">
              <a:rPr lang="nl-NL" smtClean="0"/>
              <a:t>13-10-2018</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0606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02F4-A8E1-4AA3-89FE-62D6879CE16F}" type="datetime1">
              <a:rPr lang="nl-NL" smtClean="0"/>
              <a:t>13-10-2018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CE 2017</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EE2E9-FCC7-4062-BFD6-AA3D78AF4135}" type="slidenum">
              <a:rPr lang="nl-NL" smtClean="0"/>
              <a:t>‹nr.›</a:t>
            </a:fld>
            <a:endParaRPr lang="nl-NL"/>
          </a:p>
        </p:txBody>
      </p:sp>
    </p:spTree>
    <p:extLst>
      <p:ext uri="{BB962C8B-B14F-4D97-AF65-F5344CB8AC3E}">
        <p14:creationId xmlns:p14="http://schemas.microsoft.com/office/powerpoint/2010/main" val="376673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445B5-405E-444A-B4FB-74C228F32E52}" type="datetimeFigureOut">
              <a:rPr lang="nl-NL" smtClean="0">
                <a:solidFill>
                  <a:prstClr val="black">
                    <a:tint val="75000"/>
                  </a:prstClr>
                </a:solidFill>
              </a:rPr>
              <a:pPr/>
              <a:t>13-10-2018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600DC-4548-4D17-9020-847B4B9A5AD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1299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superlatijn.nl/index_htm_files/Scanderen.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slide" Target="slide4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4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5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5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slide" Target="slide5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5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slide" Target="slide5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5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5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6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6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superlatijn.n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slide" Target="slide38.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a:t>
            </a:fld>
            <a:endParaRPr lang="nl-NL" b="1">
              <a:solidFill>
                <a:srgbClr val="0070C0"/>
              </a:solidFill>
            </a:endParaRPr>
          </a:p>
        </p:txBody>
      </p:sp>
      <p:sp>
        <p:nvSpPr>
          <p:cNvPr id="2" name="Tekstvak 1"/>
          <p:cNvSpPr txBox="1"/>
          <p:nvPr/>
        </p:nvSpPr>
        <p:spPr>
          <a:xfrm>
            <a:off x="180000" y="468000"/>
            <a:ext cx="11520000" cy="1200329"/>
          </a:xfrm>
          <a:prstGeom prst="rect">
            <a:avLst/>
          </a:prstGeom>
          <a:noFill/>
        </p:spPr>
        <p:txBody>
          <a:bodyPr wrap="square" rtlCol="0">
            <a:spAutoFit/>
          </a:bodyPr>
          <a:lstStyle/>
          <a:p>
            <a:r>
              <a:rPr lang="nl-NL" sz="7200">
                <a:solidFill>
                  <a:srgbClr val="002060"/>
                </a:solidFill>
              </a:rPr>
              <a:t>Ovidius</a:t>
            </a:r>
          </a:p>
        </p:txBody>
      </p:sp>
      <p:sp>
        <p:nvSpPr>
          <p:cNvPr id="3" name="Tekstvak 2"/>
          <p:cNvSpPr txBox="1"/>
          <p:nvPr/>
        </p:nvSpPr>
        <p:spPr>
          <a:xfrm>
            <a:off x="180000" y="1342962"/>
            <a:ext cx="10545665"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nl-NL" sz="3600">
                <a:solidFill>
                  <a:srgbClr val="002060"/>
                </a:solidFill>
              </a:rPr>
              <a:t>Metamorfoses:	Daphne en Apollo </a:t>
            </a:r>
            <a:r>
              <a:rPr lang="nl-NL" sz="2400">
                <a:solidFill>
                  <a:srgbClr val="C00000"/>
                </a:solidFill>
              </a:rPr>
              <a:t>(hoofdstuk 3)*</a:t>
            </a:r>
            <a:endParaRPr lang="nl-NL" sz="3600">
              <a:solidFill>
                <a:srgbClr val="C00000"/>
              </a:solidFill>
            </a:endParaRPr>
          </a:p>
          <a:p>
            <a:pPr>
              <a:lnSpc>
                <a:spcPct val="150000"/>
              </a:lnSpc>
            </a:pPr>
            <a:r>
              <a:rPr lang="nl-NL" sz="3600">
                <a:solidFill>
                  <a:srgbClr val="002060"/>
                </a:solidFill>
              </a:rPr>
              <a:t>				</a:t>
            </a:r>
            <a:r>
              <a:rPr lang="nl-NL" sz="3600" err="1">
                <a:solidFill>
                  <a:srgbClr val="002060"/>
                </a:solidFill>
              </a:rPr>
              <a:t>Actaeon</a:t>
            </a:r>
            <a:r>
              <a:rPr lang="nl-NL" sz="3600">
                <a:solidFill>
                  <a:srgbClr val="002060"/>
                </a:solidFill>
              </a:rPr>
              <a:t> </a:t>
            </a:r>
            <a:r>
              <a:rPr lang="nl-NL" sz="2400">
                <a:solidFill>
                  <a:srgbClr val="C00000"/>
                </a:solidFill>
              </a:rPr>
              <a:t>(hoofdstuk 4)</a:t>
            </a:r>
            <a:endParaRPr lang="nl-NL" sz="3600">
              <a:solidFill>
                <a:srgbClr val="C00000"/>
              </a:solidFill>
            </a:endParaRPr>
          </a:p>
          <a:p>
            <a:pPr>
              <a:lnSpc>
                <a:spcPct val="150000"/>
              </a:lnSpc>
            </a:pPr>
            <a:r>
              <a:rPr lang="nl-NL" sz="3600">
                <a:solidFill>
                  <a:srgbClr val="002060"/>
                </a:solidFill>
              </a:rPr>
              <a:t>				</a:t>
            </a:r>
            <a:r>
              <a:rPr lang="nl-NL" sz="3600" err="1">
                <a:solidFill>
                  <a:srgbClr val="002060"/>
                </a:solidFill>
              </a:rPr>
              <a:t>Philemon</a:t>
            </a:r>
            <a:r>
              <a:rPr lang="nl-NL" sz="3600">
                <a:solidFill>
                  <a:srgbClr val="002060"/>
                </a:solidFill>
              </a:rPr>
              <a:t> en </a:t>
            </a:r>
            <a:r>
              <a:rPr lang="nl-NL" sz="3600" err="1">
                <a:solidFill>
                  <a:srgbClr val="002060"/>
                </a:solidFill>
              </a:rPr>
              <a:t>Baucis</a:t>
            </a:r>
            <a:r>
              <a:rPr lang="nl-NL" sz="3600">
                <a:solidFill>
                  <a:srgbClr val="002060"/>
                </a:solidFill>
              </a:rPr>
              <a:t>	 </a:t>
            </a:r>
            <a:r>
              <a:rPr lang="nl-NL" sz="2400">
                <a:solidFill>
                  <a:srgbClr val="C00000"/>
                </a:solidFill>
              </a:rPr>
              <a:t>(hoofdstuk 7)</a:t>
            </a:r>
            <a:endParaRPr lang="nl-NL" sz="3600">
              <a:solidFill>
                <a:srgbClr val="C00000"/>
              </a:solidFill>
            </a:endParaRPr>
          </a:p>
          <a:p>
            <a:pPr marL="342900" indent="-342900">
              <a:lnSpc>
                <a:spcPct val="150000"/>
              </a:lnSpc>
              <a:buFont typeface="Wingdings" panose="05000000000000000000" pitchFamily="2" charset="2"/>
              <a:buChar char="§"/>
            </a:pPr>
            <a:r>
              <a:rPr lang="nl-NL" sz="3600" err="1">
                <a:solidFill>
                  <a:srgbClr val="002060"/>
                </a:solidFill>
              </a:rPr>
              <a:t>Heroides</a:t>
            </a:r>
            <a:r>
              <a:rPr lang="nl-NL" sz="3600">
                <a:solidFill>
                  <a:srgbClr val="002060"/>
                </a:solidFill>
              </a:rPr>
              <a:t>:		Paris’ brief aan Helena </a:t>
            </a:r>
            <a:r>
              <a:rPr lang="nl-NL" sz="2400">
                <a:solidFill>
                  <a:srgbClr val="C00000"/>
                </a:solidFill>
              </a:rPr>
              <a:t>(hoofdstuk 9)</a:t>
            </a:r>
            <a:endParaRPr lang="nl-NL" sz="3600">
              <a:solidFill>
                <a:srgbClr val="C00000"/>
              </a:solidFill>
            </a:endParaRPr>
          </a:p>
          <a:p>
            <a:pPr>
              <a:lnSpc>
                <a:spcPct val="150000"/>
              </a:lnSpc>
            </a:pPr>
            <a:r>
              <a:rPr lang="nl-NL" sz="3600">
                <a:solidFill>
                  <a:srgbClr val="002060"/>
                </a:solidFill>
              </a:rPr>
              <a:t>				Helena’s brief aan Paris </a:t>
            </a:r>
            <a:r>
              <a:rPr lang="nl-NL" sz="2400">
                <a:solidFill>
                  <a:srgbClr val="C00000"/>
                </a:solidFill>
              </a:rPr>
              <a:t>(hoofdstuk 10)</a:t>
            </a:r>
            <a:endParaRPr lang="nl-NL" sz="3600">
              <a:solidFill>
                <a:srgbClr val="C00000"/>
              </a:solidFill>
            </a:endParaRPr>
          </a:p>
          <a:p>
            <a:pPr marL="342900" indent="-342900">
              <a:lnSpc>
                <a:spcPct val="150000"/>
              </a:lnSpc>
              <a:buFont typeface="Wingdings" panose="05000000000000000000" pitchFamily="2" charset="2"/>
              <a:buChar char="§"/>
            </a:pPr>
            <a:r>
              <a:rPr lang="nl-NL" sz="3600" err="1">
                <a:solidFill>
                  <a:srgbClr val="002060"/>
                </a:solidFill>
              </a:rPr>
              <a:t>Tristia</a:t>
            </a:r>
            <a:r>
              <a:rPr lang="nl-NL" sz="3600">
                <a:solidFill>
                  <a:srgbClr val="002060"/>
                </a:solidFill>
              </a:rPr>
              <a:t>:			Ovidius’ leven </a:t>
            </a:r>
            <a:r>
              <a:rPr lang="nl-NL" sz="2400">
                <a:solidFill>
                  <a:srgbClr val="C00000"/>
                </a:solidFill>
              </a:rPr>
              <a:t>(hoofdstuk 11)</a:t>
            </a:r>
            <a:endParaRPr lang="nl-NL" sz="3600">
              <a:solidFill>
                <a:srgbClr val="C0000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a:t>
            </a:r>
            <a:r>
              <a:rPr lang="nl-NL" sz="2400" err="1">
                <a:solidFill>
                  <a:schemeClr val="bg1"/>
                </a:solidFill>
              </a:rPr>
              <a:t>Publius</a:t>
            </a:r>
            <a:r>
              <a:rPr lang="nl-NL" sz="2400">
                <a:solidFill>
                  <a:schemeClr val="bg1"/>
                </a:solidFill>
              </a:rPr>
              <a:t> Ovidius </a:t>
            </a:r>
            <a:r>
              <a:rPr lang="nl-NL" sz="2400" err="1">
                <a:solidFill>
                  <a:schemeClr val="bg1"/>
                </a:solidFill>
              </a:rPr>
              <a:t>Naso</a:t>
            </a:r>
            <a:endParaRPr lang="nl-NL" sz="2400">
              <a:solidFill>
                <a:schemeClr val="bg1"/>
              </a:solidFill>
            </a:endParaRP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Tree>
    <p:extLst>
      <p:ext uri="{BB962C8B-B14F-4D97-AF65-F5344CB8AC3E}">
        <p14:creationId xmlns:p14="http://schemas.microsoft.com/office/powerpoint/2010/main" val="1342796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a:t>
            </a:fld>
            <a:endParaRPr lang="nl-NL" b="1">
              <a:solidFill>
                <a:srgbClr val="0070C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a. Apollo beledigt Cupido (p.26)</a:t>
            </a:r>
          </a:p>
        </p:txBody>
      </p:sp>
      <p:sp>
        <p:nvSpPr>
          <p:cNvPr id="2" name="Tekstvak 1"/>
          <p:cNvSpPr txBox="1"/>
          <p:nvPr/>
        </p:nvSpPr>
        <p:spPr>
          <a:xfrm>
            <a:off x="387178" y="601363"/>
            <a:ext cx="10989276" cy="769441"/>
          </a:xfrm>
          <a:prstGeom prst="rect">
            <a:avLst/>
          </a:prstGeom>
          <a:noFill/>
        </p:spPr>
        <p:txBody>
          <a:bodyPr wrap="square" rtlCol="0">
            <a:spAutoFit/>
          </a:bodyPr>
          <a:lstStyle/>
          <a:p>
            <a:r>
              <a:rPr lang="nl-NL" sz="4400">
                <a:solidFill>
                  <a:srgbClr val="002060"/>
                </a:solidFill>
              </a:rPr>
              <a:t>Aantekeningen maken doe je zo:</a:t>
            </a:r>
          </a:p>
        </p:txBody>
      </p:sp>
      <p:sp>
        <p:nvSpPr>
          <p:cNvPr id="3" name="Tekstvak 2"/>
          <p:cNvSpPr txBox="1"/>
          <p:nvPr/>
        </p:nvSpPr>
        <p:spPr>
          <a:xfrm>
            <a:off x="881449" y="1484472"/>
            <a:ext cx="5000367" cy="5003863"/>
          </a:xfrm>
          <a:prstGeom prst="rect">
            <a:avLst/>
          </a:prstGeom>
          <a:noFill/>
          <a:ln w="15875">
            <a:solidFill>
              <a:srgbClr val="0070C0"/>
            </a:solidFill>
          </a:ln>
        </p:spPr>
        <p:txBody>
          <a:bodyPr wrap="square" rtlCol="0">
            <a:spAutoFit/>
          </a:bodyPr>
          <a:lstStyle/>
          <a:p>
            <a:endParaRPr lang="nl-NL"/>
          </a:p>
        </p:txBody>
      </p:sp>
      <p:sp>
        <p:nvSpPr>
          <p:cNvPr id="9" name="Tekstvak 8"/>
          <p:cNvSpPr txBox="1"/>
          <p:nvPr/>
        </p:nvSpPr>
        <p:spPr>
          <a:xfrm>
            <a:off x="6310301" y="1484472"/>
            <a:ext cx="5000367" cy="5003863"/>
          </a:xfrm>
          <a:prstGeom prst="rect">
            <a:avLst/>
          </a:prstGeom>
          <a:noFill/>
          <a:ln w="15875">
            <a:solidFill>
              <a:srgbClr val="0070C0"/>
            </a:solidFill>
          </a:ln>
        </p:spPr>
        <p:txBody>
          <a:bodyPr wrap="square" rtlCol="0">
            <a:spAutoFit/>
          </a:bodyPr>
          <a:lstStyle/>
          <a:p>
            <a:endParaRPr lang="nl-NL"/>
          </a:p>
        </p:txBody>
      </p:sp>
      <p:sp>
        <p:nvSpPr>
          <p:cNvPr id="10" name="Stroomdiagram: Magnetische schijf 9"/>
          <p:cNvSpPr/>
          <p:nvPr/>
        </p:nvSpPr>
        <p:spPr>
          <a:xfrm>
            <a:off x="5868000" y="16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Stroomdiagram: Magnetische schijf 10"/>
          <p:cNvSpPr/>
          <p:nvPr/>
        </p:nvSpPr>
        <p:spPr>
          <a:xfrm>
            <a:off x="5868000" y="18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Magnetische schijf 11"/>
          <p:cNvSpPr/>
          <p:nvPr/>
        </p:nvSpPr>
        <p:spPr>
          <a:xfrm>
            <a:off x="5868000" y="19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Magnetische schijf 12"/>
          <p:cNvSpPr/>
          <p:nvPr/>
        </p:nvSpPr>
        <p:spPr>
          <a:xfrm>
            <a:off x="5868000" y="21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Magnetische schijf 13"/>
          <p:cNvSpPr/>
          <p:nvPr/>
        </p:nvSpPr>
        <p:spPr>
          <a:xfrm>
            <a:off x="5868000" y="23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Magnetische schijf 14"/>
          <p:cNvSpPr/>
          <p:nvPr/>
        </p:nvSpPr>
        <p:spPr>
          <a:xfrm>
            <a:off x="5868000" y="25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Stroomdiagram: Magnetische schijf 15"/>
          <p:cNvSpPr/>
          <p:nvPr/>
        </p:nvSpPr>
        <p:spPr>
          <a:xfrm>
            <a:off x="5868000" y="27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Stroomdiagram: Magnetische schijf 16"/>
          <p:cNvSpPr/>
          <p:nvPr/>
        </p:nvSpPr>
        <p:spPr>
          <a:xfrm>
            <a:off x="5868000" y="28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Stroomdiagram: Magnetische schijf 17"/>
          <p:cNvSpPr/>
          <p:nvPr/>
        </p:nvSpPr>
        <p:spPr>
          <a:xfrm>
            <a:off x="5868000" y="30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Stroomdiagram: Magnetische schijf 18"/>
          <p:cNvSpPr/>
          <p:nvPr/>
        </p:nvSpPr>
        <p:spPr>
          <a:xfrm>
            <a:off x="5868000" y="32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Magnetische schijf 19"/>
          <p:cNvSpPr/>
          <p:nvPr/>
        </p:nvSpPr>
        <p:spPr>
          <a:xfrm>
            <a:off x="5868000" y="34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Stroomdiagram: Magnetische schijf 20"/>
          <p:cNvSpPr/>
          <p:nvPr/>
        </p:nvSpPr>
        <p:spPr>
          <a:xfrm>
            <a:off x="5868000" y="36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Stroomdiagram: Magnetische schijf 21"/>
          <p:cNvSpPr/>
          <p:nvPr/>
        </p:nvSpPr>
        <p:spPr>
          <a:xfrm>
            <a:off x="5868000" y="37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Stroomdiagram: Magnetische schijf 23"/>
          <p:cNvSpPr/>
          <p:nvPr/>
        </p:nvSpPr>
        <p:spPr>
          <a:xfrm>
            <a:off x="5868000" y="39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Magnetische schijf 24"/>
          <p:cNvSpPr/>
          <p:nvPr/>
        </p:nvSpPr>
        <p:spPr>
          <a:xfrm>
            <a:off x="5868000" y="41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Stroomdiagram: Magnetische schijf 25"/>
          <p:cNvSpPr/>
          <p:nvPr/>
        </p:nvSpPr>
        <p:spPr>
          <a:xfrm>
            <a:off x="5868000" y="43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Stroomdiagram: Magnetische schijf 26"/>
          <p:cNvSpPr/>
          <p:nvPr/>
        </p:nvSpPr>
        <p:spPr>
          <a:xfrm>
            <a:off x="5868000" y="45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Stroomdiagram: Magnetische schijf 27"/>
          <p:cNvSpPr/>
          <p:nvPr/>
        </p:nvSpPr>
        <p:spPr>
          <a:xfrm>
            <a:off x="5868000" y="46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Stroomdiagram: Magnetische schijf 30"/>
          <p:cNvSpPr/>
          <p:nvPr/>
        </p:nvSpPr>
        <p:spPr>
          <a:xfrm>
            <a:off x="5868000" y="48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Stroomdiagram: Magnetische schijf 31"/>
          <p:cNvSpPr/>
          <p:nvPr/>
        </p:nvSpPr>
        <p:spPr>
          <a:xfrm>
            <a:off x="5868000" y="50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Stroomdiagram: Magnetische schijf 32"/>
          <p:cNvSpPr/>
          <p:nvPr/>
        </p:nvSpPr>
        <p:spPr>
          <a:xfrm>
            <a:off x="5868000" y="52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Stroomdiagram: Magnetische schijf 33"/>
          <p:cNvSpPr/>
          <p:nvPr/>
        </p:nvSpPr>
        <p:spPr>
          <a:xfrm>
            <a:off x="5868000" y="54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Stroomdiagram: Magnetische schijf 34"/>
          <p:cNvSpPr/>
          <p:nvPr/>
        </p:nvSpPr>
        <p:spPr>
          <a:xfrm>
            <a:off x="5868000" y="55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Stroomdiagram: Magnetische schijf 35"/>
          <p:cNvSpPr/>
          <p:nvPr/>
        </p:nvSpPr>
        <p:spPr>
          <a:xfrm>
            <a:off x="5868000" y="57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Stroomdiagram: Magnetische schijf 36"/>
          <p:cNvSpPr/>
          <p:nvPr/>
        </p:nvSpPr>
        <p:spPr>
          <a:xfrm>
            <a:off x="5868000" y="59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Stroomdiagram: Magnetische schijf 37"/>
          <p:cNvSpPr/>
          <p:nvPr/>
        </p:nvSpPr>
        <p:spPr>
          <a:xfrm>
            <a:off x="5868000" y="61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Stroomdiagram: Magnetische schijf 38"/>
          <p:cNvSpPr/>
          <p:nvPr/>
        </p:nvSpPr>
        <p:spPr>
          <a:xfrm>
            <a:off x="5868000" y="63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p:cNvSpPr txBox="1"/>
          <p:nvPr/>
        </p:nvSpPr>
        <p:spPr>
          <a:xfrm>
            <a:off x="963828" y="1743568"/>
            <a:ext cx="4827372" cy="4770537"/>
          </a:xfrm>
          <a:prstGeom prst="rect">
            <a:avLst/>
          </a:prstGeom>
          <a:noFill/>
        </p:spPr>
        <p:txBody>
          <a:bodyPr wrap="square" rtlCol="0">
            <a:spAutoFit/>
          </a:bodyPr>
          <a:lstStyle/>
          <a:p>
            <a:r>
              <a:rPr lang="nl-NL" sz="1600"/>
              <a:t>Vertaling van de tekst met een grote regelafstand,</a:t>
            </a:r>
          </a:p>
          <a:p>
            <a:endParaRPr lang="nl-NL" sz="1600"/>
          </a:p>
          <a:p>
            <a:r>
              <a:rPr lang="nl-NL" sz="1600"/>
              <a:t>zodat je veel aantekeningen kunt maken bij een </a:t>
            </a:r>
          </a:p>
          <a:p>
            <a:endParaRPr lang="nl-NL" sz="1600"/>
          </a:p>
          <a:p>
            <a:r>
              <a:rPr lang="nl-NL" sz="1600"/>
              <a:t>versregel. Er zijn vaak veel aantekeningen te maken en </a:t>
            </a:r>
          </a:p>
          <a:p>
            <a:endParaRPr lang="nl-NL" sz="1600"/>
          </a:p>
          <a:p>
            <a:r>
              <a:rPr lang="nl-NL" sz="1600"/>
              <a:t>als je te weinig ruimte neemt kun je niet alle </a:t>
            </a:r>
          </a:p>
          <a:p>
            <a:endParaRPr lang="nl-NL" sz="1600"/>
          </a:p>
          <a:p>
            <a:r>
              <a:rPr lang="nl-NL" sz="1600"/>
              <a:t>aantekeningen maken. Dat zou een beetje jammer zijn, </a:t>
            </a:r>
          </a:p>
          <a:p>
            <a:endParaRPr lang="nl-NL" sz="1600"/>
          </a:p>
          <a:p>
            <a:endParaRPr lang="nl-NL" sz="1600"/>
          </a:p>
          <a:p>
            <a:r>
              <a:rPr lang="nl-NL" sz="1600"/>
              <a:t>want dan ben je toch minder goed voorbereid op de twee zware toetsen die nog gaan komen. Je weet wel, </a:t>
            </a:r>
          </a:p>
          <a:p>
            <a:endParaRPr lang="nl-NL" sz="1600"/>
          </a:p>
          <a:p>
            <a:endParaRPr lang="nl-NL" sz="1600"/>
          </a:p>
          <a:p>
            <a:r>
              <a:rPr lang="nl-NL" sz="1600"/>
              <a:t>die met weging 4 en waar je ook bij moet vertalen. Maar ja, je mag er dan ook twee uren aan werken. </a:t>
            </a:r>
          </a:p>
          <a:p>
            <a:endParaRPr lang="nl-NL" sz="1600"/>
          </a:p>
          <a:p>
            <a:r>
              <a:rPr lang="nl-NL" sz="1600"/>
              <a:t>Lesuren, geen klokuren. </a:t>
            </a:r>
          </a:p>
        </p:txBody>
      </p:sp>
      <p:sp>
        <p:nvSpPr>
          <p:cNvPr id="43" name="Tekstvak 42"/>
          <p:cNvSpPr txBox="1"/>
          <p:nvPr/>
        </p:nvSpPr>
        <p:spPr>
          <a:xfrm>
            <a:off x="6373285" y="1720101"/>
            <a:ext cx="4846650" cy="4616648"/>
          </a:xfrm>
          <a:prstGeom prst="rect">
            <a:avLst/>
          </a:prstGeom>
          <a:noFill/>
        </p:spPr>
        <p:txBody>
          <a:bodyPr wrap="square" rtlCol="0">
            <a:spAutoFit/>
          </a:bodyPr>
          <a:lstStyle/>
          <a:p>
            <a:r>
              <a:rPr lang="nl-NL" sz="1400"/>
              <a:t>vertaling: zelfstandig naamwoord</a:t>
            </a:r>
          </a:p>
          <a:p>
            <a:r>
              <a:rPr lang="nl-NL" sz="1400"/>
              <a:t>grote: bijvoeglijk naamwoord</a:t>
            </a:r>
          </a:p>
          <a:p>
            <a:endParaRPr lang="nl-NL" sz="1400"/>
          </a:p>
          <a:p>
            <a:endParaRPr lang="nl-NL" sz="1400"/>
          </a:p>
          <a:p>
            <a:endParaRPr lang="nl-NL" sz="1400"/>
          </a:p>
          <a:p>
            <a:endParaRPr lang="nl-NL" sz="1400"/>
          </a:p>
          <a:p>
            <a:endParaRPr lang="nl-NL" sz="1400"/>
          </a:p>
          <a:p>
            <a:endParaRPr lang="nl-NL" sz="1400"/>
          </a:p>
          <a:p>
            <a:endParaRPr lang="nl-NL" sz="1400"/>
          </a:p>
          <a:p>
            <a:r>
              <a:rPr lang="nl-NL" sz="1400"/>
              <a:t>jammer: sneu, triest, synoniem</a:t>
            </a:r>
          </a:p>
          <a:p>
            <a:endParaRPr lang="nl-NL" sz="1400"/>
          </a:p>
          <a:p>
            <a:endParaRPr lang="nl-NL" sz="1400"/>
          </a:p>
          <a:p>
            <a:endParaRPr lang="nl-NL" sz="1400"/>
          </a:p>
          <a:p>
            <a:endParaRPr lang="nl-NL" sz="1400"/>
          </a:p>
          <a:p>
            <a:r>
              <a:rPr lang="nl-NL" sz="1400"/>
              <a:t>twee: telwoord, geen hyperbool</a:t>
            </a:r>
          </a:p>
          <a:p>
            <a:endParaRPr lang="nl-NL" sz="1400"/>
          </a:p>
          <a:p>
            <a:endParaRPr lang="nl-NL" sz="1400"/>
          </a:p>
          <a:p>
            <a:r>
              <a:rPr lang="nl-NL" sz="1400"/>
              <a:t>4: </a:t>
            </a:r>
            <a:r>
              <a:rPr lang="nl-NL" sz="1400" err="1"/>
              <a:t>kanone</a:t>
            </a:r>
            <a:r>
              <a:rPr lang="nl-NL" sz="1400"/>
              <a:t>, dat was niet afgesproken!</a:t>
            </a:r>
          </a:p>
          <a:p>
            <a:endParaRPr lang="nl-NL" sz="1400"/>
          </a:p>
          <a:p>
            <a:endParaRPr lang="nl-NL" sz="1400"/>
          </a:p>
          <a:p>
            <a:r>
              <a:rPr lang="nl-NL" sz="1400"/>
              <a:t>lesuren ≠ klokuren</a:t>
            </a:r>
          </a:p>
        </p:txBody>
      </p:sp>
      <p:pic>
        <p:nvPicPr>
          <p:cNvPr id="1028" name="Picture 4" descr="Afbeeldingsresultaat voor poppetje transpa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531" y="1834020"/>
            <a:ext cx="1574133" cy="176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7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a:t>
            </a:fld>
            <a:endParaRPr lang="nl-NL" b="1">
              <a:solidFill>
                <a:srgbClr val="0070C0"/>
              </a:solidFill>
            </a:endParaRPr>
          </a:p>
        </p:txBody>
      </p:sp>
      <p:sp>
        <p:nvSpPr>
          <p:cNvPr id="7" name="Rechthoek 6"/>
          <p:cNvSpPr/>
          <p:nvPr/>
        </p:nvSpPr>
        <p:spPr>
          <a:xfrm>
            <a:off x="2084795" y="1268627"/>
            <a:ext cx="378629" cy="584775"/>
          </a:xfrm>
          <a:prstGeom prst="rect">
            <a:avLst/>
          </a:prstGeom>
          <a:solidFill>
            <a:srgbClr val="0070C0"/>
          </a:solidFill>
        </p:spPr>
        <p:txBody>
          <a:bodyPr wrap="none" lIns="91440" tIns="45720" rIns="91440" bIns="45720">
            <a:spAutoFit/>
          </a:bodyPr>
          <a:lstStyle/>
          <a:p>
            <a:pPr algn="ctr"/>
            <a:r>
              <a:rPr lang="nl-NL" sz="3200" b="1" cap="none" spc="0">
                <a:ln w="12700">
                  <a:solidFill>
                    <a:schemeClr val="accent5"/>
                  </a:solidFill>
                  <a:prstDash val="solid"/>
                </a:ln>
                <a:solidFill>
                  <a:srgbClr val="C00000"/>
                </a:solidFill>
                <a:effectLst/>
              </a:rPr>
              <a:t>S</a:t>
            </a:r>
          </a:p>
        </p:txBody>
      </p:sp>
      <p:sp>
        <p:nvSpPr>
          <p:cNvPr id="4" name="Tekstvak 3"/>
          <p:cNvSpPr txBox="1"/>
          <p:nvPr/>
        </p:nvSpPr>
        <p:spPr>
          <a:xfrm>
            <a:off x="262107" y="1168946"/>
            <a:ext cx="11406214" cy="5262979"/>
          </a:xfrm>
          <a:prstGeom prst="rect">
            <a:avLst/>
          </a:prstGeom>
          <a:noFill/>
        </p:spPr>
        <p:txBody>
          <a:bodyPr wrap="square" rtlCol="0">
            <a:spAutoFit/>
          </a:bodyPr>
          <a:lstStyle/>
          <a:p>
            <a:pPr>
              <a:lnSpc>
                <a:spcPct val="150000"/>
              </a:lnSpc>
              <a:spcBef>
                <a:spcPts val="600"/>
              </a:spcBef>
              <a:spcAft>
                <a:spcPts val="600"/>
              </a:spcAft>
            </a:pPr>
            <a:r>
              <a:rPr lang="nl-NL" sz="2800"/>
              <a:t>Als je deze    </a:t>
            </a:r>
            <a:r>
              <a:rPr lang="nl-NL" sz="2800" b="1"/>
              <a:t>  </a:t>
            </a:r>
            <a:r>
              <a:rPr lang="nl-NL" sz="2800"/>
              <a:t>    rechts boven in de hoek ziet staan ga je de tekst op de dia eerst </a:t>
            </a:r>
            <a:r>
              <a:rPr lang="nl-NL" sz="2800" u="sng"/>
              <a:t>SCANDEREN</a:t>
            </a:r>
            <a:r>
              <a:rPr lang="nl-NL" sz="2800"/>
              <a:t>! De  </a:t>
            </a:r>
            <a:r>
              <a:rPr lang="nl-NL" sz="2800" kern="100" spc="500">
                <a:solidFill>
                  <a:srgbClr val="C00000"/>
                </a:solidFill>
              </a:rPr>
              <a:t>letterspatiëring</a:t>
            </a:r>
            <a:r>
              <a:rPr lang="nl-NL" sz="2800"/>
              <a:t>  is op dat soort dia’s aangepast. Tekst goed overnemen en aan de slag. De dactylische hexameter in de Metamorfoses mag geen geheimen meer voor je hebben. En het elegisch distichon (</a:t>
            </a:r>
            <a:r>
              <a:rPr lang="nl-NL" sz="2800" err="1"/>
              <a:t>Heroïdes</a:t>
            </a:r>
            <a:r>
              <a:rPr lang="nl-NL" sz="2800"/>
              <a:t> en </a:t>
            </a:r>
            <a:r>
              <a:rPr lang="nl-NL" sz="2800" err="1"/>
              <a:t>Tristia</a:t>
            </a:r>
            <a:r>
              <a:rPr lang="nl-NL" sz="2800"/>
              <a:t>) bevat in ieder geval één dactylische hexameter. En die pentameter? Dat is geen echte pentameter, maar een ingekorte versie. Dus die is ook wel te doen. En de oplossing staat steeds … op de volgende dia!</a:t>
            </a:r>
          </a:p>
        </p:txBody>
      </p:sp>
      <p:sp>
        <p:nvSpPr>
          <p:cNvPr id="8" name="Rechthoek 7"/>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9" name="Tekstvak 8"/>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scanderen</a:t>
            </a:r>
          </a:p>
        </p:txBody>
      </p:sp>
      <p:sp>
        <p:nvSpPr>
          <p:cNvPr id="2" name="Gebogen pijl 1"/>
          <p:cNvSpPr/>
          <p:nvPr/>
        </p:nvSpPr>
        <p:spPr>
          <a:xfrm>
            <a:off x="3501082" y="568411"/>
            <a:ext cx="8031892" cy="700216"/>
          </a:xfrm>
          <a:prstGeom prst="bentArrow">
            <a:avLst/>
          </a:prstGeom>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sp>
        <p:nvSpPr>
          <p:cNvPr id="10" name="Rechthoek 9"/>
          <p:cNvSpPr/>
          <p:nvPr/>
        </p:nvSpPr>
        <p:spPr>
          <a:xfrm>
            <a:off x="11692321" y="556954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11" name="Gebogen pijl 10"/>
          <p:cNvSpPr/>
          <p:nvPr/>
        </p:nvSpPr>
        <p:spPr>
          <a:xfrm flipV="1">
            <a:off x="3501082" y="5704153"/>
            <a:ext cx="8031892" cy="788722"/>
          </a:xfrm>
          <a:prstGeom prst="bentArrow">
            <a:avLst/>
          </a:prstGeom>
          <a:solidFill>
            <a:srgbClr val="00B05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7419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8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sz="1050" b="1" smtClean="0">
                <a:solidFill>
                  <a:srgbClr val="0070C0"/>
                </a:solidFill>
              </a:rPr>
              <a:t>12</a:t>
            </a:fld>
            <a:endParaRPr lang="nl-NL" sz="1050" b="1">
              <a:solidFill>
                <a:srgbClr val="0070C0"/>
              </a:solidFill>
            </a:endParaRPr>
          </a:p>
        </p:txBody>
      </p:sp>
      <p:sp>
        <p:nvSpPr>
          <p:cNvPr id="9" name="Tekstvak 8"/>
          <p:cNvSpPr txBox="1"/>
          <p:nvPr/>
        </p:nvSpPr>
        <p:spPr>
          <a:xfrm>
            <a:off x="0" y="0"/>
            <a:ext cx="12204000" cy="369332"/>
          </a:xfrm>
          <a:prstGeom prst="rect">
            <a:avLst/>
          </a:prstGeom>
          <a:solidFill>
            <a:srgbClr val="C00000"/>
          </a:solidFill>
        </p:spPr>
        <p:txBody>
          <a:bodyPr wrap="square" rtlCol="0">
            <a:spAutoFit/>
          </a:bodyPr>
          <a:lstStyle/>
          <a:p>
            <a:r>
              <a:rPr lang="nl-NL">
                <a:solidFill>
                  <a:schemeClr val="bg1"/>
                </a:solidFill>
              </a:rPr>
              <a:t>Examen Latijn 2019: scanderen</a:t>
            </a:r>
          </a:p>
        </p:txBody>
      </p:sp>
      <p:sp>
        <p:nvSpPr>
          <p:cNvPr id="3" name="Tekstvak 2"/>
          <p:cNvSpPr txBox="1"/>
          <p:nvPr/>
        </p:nvSpPr>
        <p:spPr>
          <a:xfrm>
            <a:off x="231421" y="529927"/>
            <a:ext cx="11129084" cy="523220"/>
          </a:xfrm>
          <a:prstGeom prst="rect">
            <a:avLst/>
          </a:prstGeom>
          <a:noFill/>
        </p:spPr>
        <p:txBody>
          <a:bodyPr wrap="square" rtlCol="0">
            <a:spAutoFit/>
          </a:bodyPr>
          <a:lstStyle/>
          <a:p>
            <a:r>
              <a:rPr lang="nl-NL" sz="2800"/>
              <a:t>Zie ook: </a:t>
            </a:r>
            <a:r>
              <a:rPr lang="nl-NL" sz="2800">
                <a:hlinkClick r:id="rId4"/>
              </a:rPr>
              <a:t>http://www.superlatijn.nl/index_htm_files/Scanderen.pptx</a:t>
            </a:r>
            <a:endParaRPr lang="nl-NL" sz="2800"/>
          </a:p>
        </p:txBody>
      </p:sp>
      <p:sp>
        <p:nvSpPr>
          <p:cNvPr id="10" name="Tekstvak 9"/>
          <p:cNvSpPr txBox="1"/>
          <p:nvPr/>
        </p:nvSpPr>
        <p:spPr>
          <a:xfrm>
            <a:off x="231421" y="1269720"/>
            <a:ext cx="11046941" cy="446276"/>
          </a:xfrm>
          <a:prstGeom prst="rect">
            <a:avLst/>
          </a:prstGeom>
          <a:noFill/>
        </p:spPr>
        <p:txBody>
          <a:bodyPr wrap="square" rtlCol="0">
            <a:spAutoFit/>
          </a:bodyPr>
          <a:lstStyle/>
          <a:p>
            <a:r>
              <a:rPr lang="nl-NL" sz="2300">
                <a:solidFill>
                  <a:srgbClr val="C00000"/>
                </a:solidFill>
              </a:rPr>
              <a:t>Basisschema dactylische hexameter </a:t>
            </a:r>
            <a:r>
              <a:rPr lang="nl-NL" sz="2300">
                <a:solidFill>
                  <a:srgbClr val="002060"/>
                </a:solidFill>
              </a:rPr>
              <a:t>(alleen epos, dus alleen </a:t>
            </a:r>
            <a:r>
              <a:rPr lang="nl-NL" sz="2300" err="1">
                <a:solidFill>
                  <a:srgbClr val="002060"/>
                </a:solidFill>
              </a:rPr>
              <a:t>Metamorphoses</a:t>
            </a:r>
            <a:r>
              <a:rPr lang="nl-NL" sz="2300">
                <a:solidFill>
                  <a:srgbClr val="002060"/>
                </a:solidFill>
              </a:rPr>
              <a:t>!)</a:t>
            </a:r>
            <a:r>
              <a:rPr lang="nl-NL" sz="2300">
                <a:solidFill>
                  <a:srgbClr val="C00000"/>
                </a:solidFill>
              </a:rPr>
              <a:t>:</a:t>
            </a:r>
          </a:p>
        </p:txBody>
      </p:sp>
      <p:sp>
        <p:nvSpPr>
          <p:cNvPr id="40" name="Tekstvak 39"/>
          <p:cNvSpPr txBox="1"/>
          <p:nvPr/>
        </p:nvSpPr>
        <p:spPr>
          <a:xfrm>
            <a:off x="231421" y="3032728"/>
            <a:ext cx="11394271" cy="800219"/>
          </a:xfrm>
          <a:prstGeom prst="rect">
            <a:avLst/>
          </a:prstGeom>
          <a:noFill/>
        </p:spPr>
        <p:txBody>
          <a:bodyPr wrap="square" rtlCol="0">
            <a:spAutoFit/>
          </a:bodyPr>
          <a:lstStyle/>
          <a:p>
            <a:r>
              <a:rPr lang="nl-NL" sz="2300">
                <a:solidFill>
                  <a:srgbClr val="C00000"/>
                </a:solidFill>
              </a:rPr>
              <a:t>Basisschema elegisch distichon</a:t>
            </a:r>
            <a:r>
              <a:rPr lang="nl-NL" sz="2300">
                <a:solidFill>
                  <a:srgbClr val="002060"/>
                </a:solidFill>
              </a:rPr>
              <a:t>(</a:t>
            </a:r>
            <a:r>
              <a:rPr lang="nl-NL" sz="2300" err="1">
                <a:solidFill>
                  <a:srgbClr val="002060"/>
                </a:solidFill>
              </a:rPr>
              <a:t>Tristia</a:t>
            </a:r>
            <a:r>
              <a:rPr lang="nl-NL" sz="2300">
                <a:solidFill>
                  <a:srgbClr val="002060"/>
                </a:solidFill>
              </a:rPr>
              <a:t> + </a:t>
            </a:r>
            <a:r>
              <a:rPr lang="nl-NL" sz="2300" err="1">
                <a:solidFill>
                  <a:srgbClr val="002060"/>
                </a:solidFill>
              </a:rPr>
              <a:t>Heroides</a:t>
            </a:r>
            <a:r>
              <a:rPr lang="nl-NL" sz="2300">
                <a:solidFill>
                  <a:srgbClr val="002060"/>
                </a:solidFill>
              </a:rPr>
              <a:t>)</a:t>
            </a:r>
            <a:r>
              <a:rPr lang="nl-NL" sz="2300">
                <a:solidFill>
                  <a:srgbClr val="C00000"/>
                </a:solidFill>
              </a:rPr>
              <a:t>:</a:t>
            </a:r>
          </a:p>
          <a:p>
            <a:r>
              <a:rPr lang="nl-NL" sz="2300">
                <a:solidFill>
                  <a:srgbClr val="C00000"/>
                </a:solidFill>
              </a:rPr>
              <a:t>Eerst een dactylische hexameter, daarna een dactylische (nep)pentameter (2 x 2½ hexameter).</a:t>
            </a:r>
          </a:p>
        </p:txBody>
      </p:sp>
      <p:sp>
        <p:nvSpPr>
          <p:cNvPr id="122" name="Text Box 17"/>
          <p:cNvSpPr txBox="1">
            <a:spLocks noChangeArrowheads="1"/>
          </p:cNvSpPr>
          <p:nvPr/>
        </p:nvSpPr>
        <p:spPr bwMode="auto">
          <a:xfrm>
            <a:off x="4929594" y="2427900"/>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23" name="Text Box 20"/>
          <p:cNvSpPr txBox="1">
            <a:spLocks noChangeArrowheads="1"/>
          </p:cNvSpPr>
          <p:nvPr/>
        </p:nvSpPr>
        <p:spPr bwMode="auto">
          <a:xfrm>
            <a:off x="147637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4" name="Text Box 21"/>
          <p:cNvSpPr txBox="1">
            <a:spLocks noChangeArrowheads="1"/>
          </p:cNvSpPr>
          <p:nvPr/>
        </p:nvSpPr>
        <p:spPr bwMode="auto">
          <a:xfrm>
            <a:off x="298767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5" name="Text Box 22"/>
          <p:cNvSpPr txBox="1">
            <a:spLocks noChangeArrowheads="1"/>
          </p:cNvSpPr>
          <p:nvPr/>
        </p:nvSpPr>
        <p:spPr bwMode="auto">
          <a:xfrm>
            <a:off x="4356100"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6" name="Text Box 23"/>
          <p:cNvSpPr txBox="1">
            <a:spLocks noChangeArrowheads="1"/>
          </p:cNvSpPr>
          <p:nvPr/>
        </p:nvSpPr>
        <p:spPr bwMode="auto">
          <a:xfrm>
            <a:off x="5795963" y="1773238"/>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7" name="Text Box 24"/>
          <p:cNvSpPr txBox="1">
            <a:spLocks noChangeArrowheads="1"/>
          </p:cNvSpPr>
          <p:nvPr/>
        </p:nvSpPr>
        <p:spPr bwMode="auto">
          <a:xfrm>
            <a:off x="723582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8" name="Text Box 25"/>
          <p:cNvSpPr txBox="1">
            <a:spLocks noChangeArrowheads="1"/>
          </p:cNvSpPr>
          <p:nvPr/>
        </p:nvSpPr>
        <p:spPr bwMode="auto">
          <a:xfrm>
            <a:off x="68421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29" name="Text Box 26"/>
          <p:cNvSpPr txBox="1">
            <a:spLocks noChangeArrowheads="1"/>
          </p:cNvSpPr>
          <p:nvPr/>
        </p:nvSpPr>
        <p:spPr bwMode="auto">
          <a:xfrm>
            <a:off x="1044575"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0" name="Text Box 27"/>
          <p:cNvSpPr txBox="1">
            <a:spLocks noChangeArrowheads="1"/>
          </p:cNvSpPr>
          <p:nvPr/>
        </p:nvSpPr>
        <p:spPr bwMode="auto">
          <a:xfrm>
            <a:off x="2124075"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1" name="Text Box 28"/>
          <p:cNvSpPr txBox="1">
            <a:spLocks noChangeArrowheads="1"/>
          </p:cNvSpPr>
          <p:nvPr/>
        </p:nvSpPr>
        <p:spPr bwMode="auto">
          <a:xfrm>
            <a:off x="24844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2" name="Text Box 29"/>
          <p:cNvSpPr txBox="1">
            <a:spLocks noChangeArrowheads="1"/>
          </p:cNvSpPr>
          <p:nvPr/>
        </p:nvSpPr>
        <p:spPr bwMode="auto">
          <a:xfrm>
            <a:off x="3563938"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3" name="Text Box 30"/>
          <p:cNvSpPr txBox="1">
            <a:spLocks noChangeArrowheads="1"/>
          </p:cNvSpPr>
          <p:nvPr/>
        </p:nvSpPr>
        <p:spPr bwMode="auto">
          <a:xfrm>
            <a:off x="3924300"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4" name="Text Box 31"/>
          <p:cNvSpPr txBox="1">
            <a:spLocks noChangeArrowheads="1"/>
          </p:cNvSpPr>
          <p:nvPr/>
        </p:nvSpPr>
        <p:spPr bwMode="auto">
          <a:xfrm>
            <a:off x="50038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5" name="Text Box 32"/>
          <p:cNvSpPr txBox="1">
            <a:spLocks noChangeArrowheads="1"/>
          </p:cNvSpPr>
          <p:nvPr/>
        </p:nvSpPr>
        <p:spPr bwMode="auto">
          <a:xfrm>
            <a:off x="536098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6" name="Text Box 33"/>
          <p:cNvSpPr txBox="1">
            <a:spLocks noChangeArrowheads="1"/>
          </p:cNvSpPr>
          <p:nvPr/>
        </p:nvSpPr>
        <p:spPr bwMode="auto">
          <a:xfrm>
            <a:off x="644366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7" name="Text Box 34"/>
          <p:cNvSpPr txBox="1">
            <a:spLocks noChangeArrowheads="1"/>
          </p:cNvSpPr>
          <p:nvPr/>
        </p:nvSpPr>
        <p:spPr bwMode="auto">
          <a:xfrm>
            <a:off x="680085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8" name="Text Box 36"/>
          <p:cNvSpPr txBox="1">
            <a:spLocks noChangeArrowheads="1"/>
          </p:cNvSpPr>
          <p:nvPr/>
        </p:nvSpPr>
        <p:spPr bwMode="auto">
          <a:xfrm>
            <a:off x="2873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39" name="Text Box 37"/>
          <p:cNvSpPr txBox="1">
            <a:spLocks noChangeArrowheads="1"/>
          </p:cNvSpPr>
          <p:nvPr/>
        </p:nvSpPr>
        <p:spPr bwMode="auto">
          <a:xfrm>
            <a:off x="17272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0" name="Text Box 38"/>
          <p:cNvSpPr txBox="1">
            <a:spLocks noChangeArrowheads="1"/>
          </p:cNvSpPr>
          <p:nvPr/>
        </p:nvSpPr>
        <p:spPr bwMode="auto">
          <a:xfrm>
            <a:off x="3203575"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1" name="Text Box 39"/>
          <p:cNvSpPr txBox="1">
            <a:spLocks noChangeArrowheads="1"/>
          </p:cNvSpPr>
          <p:nvPr/>
        </p:nvSpPr>
        <p:spPr bwMode="auto">
          <a:xfrm>
            <a:off x="46053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2" name="Text Box 40"/>
          <p:cNvSpPr txBox="1">
            <a:spLocks noChangeArrowheads="1"/>
          </p:cNvSpPr>
          <p:nvPr/>
        </p:nvSpPr>
        <p:spPr bwMode="auto">
          <a:xfrm>
            <a:off x="60452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3" name="Text Box 41"/>
          <p:cNvSpPr txBox="1">
            <a:spLocks noChangeArrowheads="1"/>
          </p:cNvSpPr>
          <p:nvPr/>
        </p:nvSpPr>
        <p:spPr bwMode="auto">
          <a:xfrm>
            <a:off x="748506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4" name="Text Box 43"/>
          <p:cNvSpPr txBox="1">
            <a:spLocks noChangeArrowheads="1"/>
          </p:cNvSpPr>
          <p:nvPr/>
        </p:nvSpPr>
        <p:spPr bwMode="auto">
          <a:xfrm>
            <a:off x="86003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1</a:t>
            </a:r>
          </a:p>
        </p:txBody>
      </p:sp>
      <p:sp>
        <p:nvSpPr>
          <p:cNvPr id="145" name="Text Box 44"/>
          <p:cNvSpPr txBox="1">
            <a:spLocks noChangeArrowheads="1"/>
          </p:cNvSpPr>
          <p:nvPr/>
        </p:nvSpPr>
        <p:spPr bwMode="auto">
          <a:xfrm>
            <a:off x="230148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2</a:t>
            </a:r>
          </a:p>
        </p:txBody>
      </p:sp>
      <p:sp>
        <p:nvSpPr>
          <p:cNvPr id="146" name="Text Box 45"/>
          <p:cNvSpPr txBox="1">
            <a:spLocks noChangeArrowheads="1"/>
          </p:cNvSpPr>
          <p:nvPr/>
        </p:nvSpPr>
        <p:spPr bwMode="auto">
          <a:xfrm>
            <a:off x="381278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3</a:t>
            </a:r>
          </a:p>
        </p:txBody>
      </p:sp>
      <p:sp>
        <p:nvSpPr>
          <p:cNvPr id="147" name="Text Box 46"/>
          <p:cNvSpPr txBox="1">
            <a:spLocks noChangeArrowheads="1"/>
          </p:cNvSpPr>
          <p:nvPr/>
        </p:nvSpPr>
        <p:spPr bwMode="auto">
          <a:xfrm>
            <a:off x="5252651"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4</a:t>
            </a:r>
          </a:p>
        </p:txBody>
      </p:sp>
      <p:sp>
        <p:nvSpPr>
          <p:cNvPr id="148" name="Text Box 47"/>
          <p:cNvSpPr txBox="1">
            <a:spLocks noChangeArrowheads="1"/>
          </p:cNvSpPr>
          <p:nvPr/>
        </p:nvSpPr>
        <p:spPr bwMode="auto">
          <a:xfrm>
            <a:off x="6621076"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5</a:t>
            </a:r>
          </a:p>
        </p:txBody>
      </p:sp>
      <p:sp>
        <p:nvSpPr>
          <p:cNvPr id="149" name="Text Box 48"/>
          <p:cNvSpPr txBox="1">
            <a:spLocks noChangeArrowheads="1"/>
          </p:cNvSpPr>
          <p:nvPr/>
        </p:nvSpPr>
        <p:spPr bwMode="auto">
          <a:xfrm>
            <a:off x="7847268" y="2380840"/>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6</a:t>
            </a:r>
          </a:p>
        </p:txBody>
      </p:sp>
      <p:sp>
        <p:nvSpPr>
          <p:cNvPr id="150" name="Text Box 41"/>
          <p:cNvSpPr txBox="1">
            <a:spLocks noChangeArrowheads="1"/>
          </p:cNvSpPr>
          <p:nvPr/>
        </p:nvSpPr>
        <p:spPr bwMode="auto">
          <a:xfrm>
            <a:off x="7952866" y="198128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51" name="Text Box 17"/>
          <p:cNvSpPr txBox="1">
            <a:spLocks noChangeArrowheads="1"/>
          </p:cNvSpPr>
          <p:nvPr/>
        </p:nvSpPr>
        <p:spPr bwMode="auto">
          <a:xfrm>
            <a:off x="4896642" y="4584710"/>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52" name="Text Box 20"/>
          <p:cNvSpPr txBox="1">
            <a:spLocks noChangeArrowheads="1"/>
          </p:cNvSpPr>
          <p:nvPr/>
        </p:nvSpPr>
        <p:spPr bwMode="auto">
          <a:xfrm>
            <a:off x="1476374" y="3887549"/>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53" name="Text Box 21"/>
          <p:cNvSpPr txBox="1">
            <a:spLocks noChangeArrowheads="1"/>
          </p:cNvSpPr>
          <p:nvPr/>
        </p:nvSpPr>
        <p:spPr bwMode="auto">
          <a:xfrm>
            <a:off x="2987674" y="3887549"/>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54" name="Text Box 22"/>
          <p:cNvSpPr txBox="1">
            <a:spLocks noChangeArrowheads="1"/>
          </p:cNvSpPr>
          <p:nvPr/>
        </p:nvSpPr>
        <p:spPr bwMode="auto">
          <a:xfrm>
            <a:off x="4356099" y="3887549"/>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55" name="Text Box 23"/>
          <p:cNvSpPr txBox="1">
            <a:spLocks noChangeArrowheads="1"/>
          </p:cNvSpPr>
          <p:nvPr/>
        </p:nvSpPr>
        <p:spPr bwMode="auto">
          <a:xfrm>
            <a:off x="5795962" y="3887549"/>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56" name="Text Box 24"/>
          <p:cNvSpPr txBox="1">
            <a:spLocks noChangeArrowheads="1"/>
          </p:cNvSpPr>
          <p:nvPr/>
        </p:nvSpPr>
        <p:spPr bwMode="auto">
          <a:xfrm>
            <a:off x="7235824" y="3887549"/>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57" name="Text Box 25"/>
          <p:cNvSpPr txBox="1">
            <a:spLocks noChangeArrowheads="1"/>
          </p:cNvSpPr>
          <p:nvPr/>
        </p:nvSpPr>
        <p:spPr bwMode="auto">
          <a:xfrm>
            <a:off x="684212"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58" name="Text Box 26"/>
          <p:cNvSpPr txBox="1">
            <a:spLocks noChangeArrowheads="1"/>
          </p:cNvSpPr>
          <p:nvPr/>
        </p:nvSpPr>
        <p:spPr bwMode="auto">
          <a:xfrm>
            <a:off x="1044574"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59" name="Text Box 27"/>
          <p:cNvSpPr txBox="1">
            <a:spLocks noChangeArrowheads="1"/>
          </p:cNvSpPr>
          <p:nvPr/>
        </p:nvSpPr>
        <p:spPr bwMode="auto">
          <a:xfrm>
            <a:off x="2124074"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0" name="Text Box 28"/>
          <p:cNvSpPr txBox="1">
            <a:spLocks noChangeArrowheads="1"/>
          </p:cNvSpPr>
          <p:nvPr/>
        </p:nvSpPr>
        <p:spPr bwMode="auto">
          <a:xfrm>
            <a:off x="2484437"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1" name="Text Box 29"/>
          <p:cNvSpPr txBox="1">
            <a:spLocks noChangeArrowheads="1"/>
          </p:cNvSpPr>
          <p:nvPr/>
        </p:nvSpPr>
        <p:spPr bwMode="auto">
          <a:xfrm>
            <a:off x="3563937" y="410344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2" name="Text Box 30"/>
          <p:cNvSpPr txBox="1">
            <a:spLocks noChangeArrowheads="1"/>
          </p:cNvSpPr>
          <p:nvPr/>
        </p:nvSpPr>
        <p:spPr bwMode="auto">
          <a:xfrm>
            <a:off x="3924299" y="410344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3" name="Text Box 31"/>
          <p:cNvSpPr txBox="1">
            <a:spLocks noChangeArrowheads="1"/>
          </p:cNvSpPr>
          <p:nvPr/>
        </p:nvSpPr>
        <p:spPr bwMode="auto">
          <a:xfrm>
            <a:off x="5003799"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4" name="Text Box 32"/>
          <p:cNvSpPr txBox="1">
            <a:spLocks noChangeArrowheads="1"/>
          </p:cNvSpPr>
          <p:nvPr/>
        </p:nvSpPr>
        <p:spPr bwMode="auto">
          <a:xfrm>
            <a:off x="5360987"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5" name="Text Box 33"/>
          <p:cNvSpPr txBox="1">
            <a:spLocks noChangeArrowheads="1"/>
          </p:cNvSpPr>
          <p:nvPr/>
        </p:nvSpPr>
        <p:spPr bwMode="auto">
          <a:xfrm>
            <a:off x="6443662"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6" name="Text Box 34"/>
          <p:cNvSpPr txBox="1">
            <a:spLocks noChangeArrowheads="1"/>
          </p:cNvSpPr>
          <p:nvPr/>
        </p:nvSpPr>
        <p:spPr bwMode="auto">
          <a:xfrm>
            <a:off x="6800849"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67" name="Text Box 36"/>
          <p:cNvSpPr txBox="1">
            <a:spLocks noChangeArrowheads="1"/>
          </p:cNvSpPr>
          <p:nvPr/>
        </p:nvSpPr>
        <p:spPr bwMode="auto">
          <a:xfrm>
            <a:off x="287337"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68" name="Text Box 37"/>
          <p:cNvSpPr txBox="1">
            <a:spLocks noChangeArrowheads="1"/>
          </p:cNvSpPr>
          <p:nvPr/>
        </p:nvSpPr>
        <p:spPr bwMode="auto">
          <a:xfrm>
            <a:off x="1727199"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69" name="Text Box 38"/>
          <p:cNvSpPr txBox="1">
            <a:spLocks noChangeArrowheads="1"/>
          </p:cNvSpPr>
          <p:nvPr/>
        </p:nvSpPr>
        <p:spPr bwMode="auto">
          <a:xfrm>
            <a:off x="3203574" y="410344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70" name="Text Box 39"/>
          <p:cNvSpPr txBox="1">
            <a:spLocks noChangeArrowheads="1"/>
          </p:cNvSpPr>
          <p:nvPr/>
        </p:nvSpPr>
        <p:spPr bwMode="auto">
          <a:xfrm>
            <a:off x="4605337"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71" name="Text Box 40"/>
          <p:cNvSpPr txBox="1">
            <a:spLocks noChangeArrowheads="1"/>
          </p:cNvSpPr>
          <p:nvPr/>
        </p:nvSpPr>
        <p:spPr bwMode="auto">
          <a:xfrm>
            <a:off x="6045199"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72" name="Text Box 41"/>
          <p:cNvSpPr txBox="1">
            <a:spLocks noChangeArrowheads="1"/>
          </p:cNvSpPr>
          <p:nvPr/>
        </p:nvSpPr>
        <p:spPr bwMode="auto">
          <a:xfrm>
            <a:off x="7485062" y="409233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73" name="Text Box 43"/>
          <p:cNvSpPr txBox="1">
            <a:spLocks noChangeArrowheads="1"/>
          </p:cNvSpPr>
          <p:nvPr/>
        </p:nvSpPr>
        <p:spPr bwMode="auto">
          <a:xfrm>
            <a:off x="827087" y="456067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1</a:t>
            </a:r>
          </a:p>
        </p:txBody>
      </p:sp>
      <p:sp>
        <p:nvSpPr>
          <p:cNvPr id="174" name="Text Box 44"/>
          <p:cNvSpPr txBox="1">
            <a:spLocks noChangeArrowheads="1"/>
          </p:cNvSpPr>
          <p:nvPr/>
        </p:nvSpPr>
        <p:spPr bwMode="auto">
          <a:xfrm>
            <a:off x="2268537" y="456067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2</a:t>
            </a:r>
          </a:p>
        </p:txBody>
      </p:sp>
      <p:sp>
        <p:nvSpPr>
          <p:cNvPr id="175" name="Text Box 45"/>
          <p:cNvSpPr txBox="1">
            <a:spLocks noChangeArrowheads="1"/>
          </p:cNvSpPr>
          <p:nvPr/>
        </p:nvSpPr>
        <p:spPr bwMode="auto">
          <a:xfrm>
            <a:off x="3779837" y="456067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3</a:t>
            </a:r>
          </a:p>
        </p:txBody>
      </p:sp>
      <p:sp>
        <p:nvSpPr>
          <p:cNvPr id="176" name="Text Box 46"/>
          <p:cNvSpPr txBox="1">
            <a:spLocks noChangeArrowheads="1"/>
          </p:cNvSpPr>
          <p:nvPr/>
        </p:nvSpPr>
        <p:spPr bwMode="auto">
          <a:xfrm>
            <a:off x="5219699" y="456067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4</a:t>
            </a:r>
          </a:p>
        </p:txBody>
      </p:sp>
      <p:sp>
        <p:nvSpPr>
          <p:cNvPr id="177" name="Text Box 47"/>
          <p:cNvSpPr txBox="1">
            <a:spLocks noChangeArrowheads="1"/>
          </p:cNvSpPr>
          <p:nvPr/>
        </p:nvSpPr>
        <p:spPr bwMode="auto">
          <a:xfrm>
            <a:off x="6588124" y="456067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5</a:t>
            </a:r>
          </a:p>
        </p:txBody>
      </p:sp>
      <p:sp>
        <p:nvSpPr>
          <p:cNvPr id="178" name="Text Box 48"/>
          <p:cNvSpPr txBox="1">
            <a:spLocks noChangeArrowheads="1"/>
          </p:cNvSpPr>
          <p:nvPr/>
        </p:nvSpPr>
        <p:spPr bwMode="auto">
          <a:xfrm>
            <a:off x="7894101" y="4553308"/>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6</a:t>
            </a:r>
          </a:p>
        </p:txBody>
      </p:sp>
      <p:sp>
        <p:nvSpPr>
          <p:cNvPr id="179" name="Text Box 41"/>
          <p:cNvSpPr txBox="1">
            <a:spLocks noChangeArrowheads="1"/>
          </p:cNvSpPr>
          <p:nvPr/>
        </p:nvSpPr>
        <p:spPr bwMode="auto">
          <a:xfrm>
            <a:off x="7969341" y="408735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80" name="Text Box 17"/>
          <p:cNvSpPr txBox="1">
            <a:spLocks noChangeArrowheads="1"/>
          </p:cNvSpPr>
          <p:nvPr/>
        </p:nvSpPr>
        <p:spPr bwMode="auto">
          <a:xfrm>
            <a:off x="4896642" y="5956046"/>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81" name="Text Box 20"/>
          <p:cNvSpPr txBox="1">
            <a:spLocks noChangeArrowheads="1"/>
          </p:cNvSpPr>
          <p:nvPr/>
        </p:nvSpPr>
        <p:spPr bwMode="auto">
          <a:xfrm>
            <a:off x="1476374" y="5006501"/>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82" name="Text Box 21"/>
          <p:cNvSpPr txBox="1">
            <a:spLocks noChangeArrowheads="1"/>
          </p:cNvSpPr>
          <p:nvPr/>
        </p:nvSpPr>
        <p:spPr bwMode="auto">
          <a:xfrm>
            <a:off x="2987674" y="5006501"/>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86" name="Text Box 25"/>
          <p:cNvSpPr txBox="1">
            <a:spLocks noChangeArrowheads="1"/>
          </p:cNvSpPr>
          <p:nvPr/>
        </p:nvSpPr>
        <p:spPr bwMode="auto">
          <a:xfrm>
            <a:off x="684212"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87" name="Text Box 26"/>
          <p:cNvSpPr txBox="1">
            <a:spLocks noChangeArrowheads="1"/>
          </p:cNvSpPr>
          <p:nvPr/>
        </p:nvSpPr>
        <p:spPr bwMode="auto">
          <a:xfrm>
            <a:off x="1044574"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88" name="Text Box 27"/>
          <p:cNvSpPr txBox="1">
            <a:spLocks noChangeArrowheads="1"/>
          </p:cNvSpPr>
          <p:nvPr/>
        </p:nvSpPr>
        <p:spPr bwMode="auto">
          <a:xfrm>
            <a:off x="2124074"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89" name="Text Box 28"/>
          <p:cNvSpPr txBox="1">
            <a:spLocks noChangeArrowheads="1"/>
          </p:cNvSpPr>
          <p:nvPr/>
        </p:nvSpPr>
        <p:spPr bwMode="auto">
          <a:xfrm>
            <a:off x="2484437"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92" name="Text Box 31"/>
          <p:cNvSpPr txBox="1">
            <a:spLocks noChangeArrowheads="1"/>
          </p:cNvSpPr>
          <p:nvPr/>
        </p:nvSpPr>
        <p:spPr bwMode="auto">
          <a:xfrm>
            <a:off x="4212963"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93" name="Text Box 32"/>
          <p:cNvSpPr txBox="1">
            <a:spLocks noChangeArrowheads="1"/>
          </p:cNvSpPr>
          <p:nvPr/>
        </p:nvSpPr>
        <p:spPr bwMode="auto">
          <a:xfrm>
            <a:off x="4570151"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94" name="Text Box 33"/>
          <p:cNvSpPr txBox="1">
            <a:spLocks noChangeArrowheads="1"/>
          </p:cNvSpPr>
          <p:nvPr/>
        </p:nvSpPr>
        <p:spPr bwMode="auto">
          <a:xfrm>
            <a:off x="5652826"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95" name="Text Box 34"/>
          <p:cNvSpPr txBox="1">
            <a:spLocks noChangeArrowheads="1"/>
          </p:cNvSpPr>
          <p:nvPr/>
        </p:nvSpPr>
        <p:spPr bwMode="auto">
          <a:xfrm>
            <a:off x="6010013"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96" name="Text Box 36"/>
          <p:cNvSpPr txBox="1">
            <a:spLocks noChangeArrowheads="1"/>
          </p:cNvSpPr>
          <p:nvPr/>
        </p:nvSpPr>
        <p:spPr bwMode="auto">
          <a:xfrm>
            <a:off x="287337"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97" name="Text Box 37"/>
          <p:cNvSpPr txBox="1">
            <a:spLocks noChangeArrowheads="1"/>
          </p:cNvSpPr>
          <p:nvPr/>
        </p:nvSpPr>
        <p:spPr bwMode="auto">
          <a:xfrm>
            <a:off x="1727199" y="521128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98" name="Text Box 38"/>
          <p:cNvSpPr txBox="1">
            <a:spLocks noChangeArrowheads="1"/>
          </p:cNvSpPr>
          <p:nvPr/>
        </p:nvSpPr>
        <p:spPr bwMode="auto">
          <a:xfrm>
            <a:off x="3203574" y="522240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 </a:t>
            </a:r>
          </a:p>
        </p:txBody>
      </p:sp>
      <p:sp>
        <p:nvSpPr>
          <p:cNvPr id="199" name="Text Box 39"/>
          <p:cNvSpPr txBox="1">
            <a:spLocks noChangeArrowheads="1"/>
          </p:cNvSpPr>
          <p:nvPr/>
        </p:nvSpPr>
        <p:spPr bwMode="auto">
          <a:xfrm>
            <a:off x="3814501"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00" name="Text Box 40"/>
          <p:cNvSpPr txBox="1">
            <a:spLocks noChangeArrowheads="1"/>
          </p:cNvSpPr>
          <p:nvPr/>
        </p:nvSpPr>
        <p:spPr bwMode="auto">
          <a:xfrm>
            <a:off x="5254363"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01" name="Text Box 41"/>
          <p:cNvSpPr txBox="1">
            <a:spLocks noChangeArrowheads="1"/>
          </p:cNvSpPr>
          <p:nvPr/>
        </p:nvSpPr>
        <p:spPr bwMode="auto">
          <a:xfrm>
            <a:off x="6694226" y="5219526"/>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09" name="Rechthoek 208"/>
          <p:cNvSpPr/>
          <p:nvPr/>
        </p:nvSpPr>
        <p:spPr>
          <a:xfrm>
            <a:off x="6380111" y="4996417"/>
            <a:ext cx="420308" cy="707886"/>
          </a:xfrm>
          <a:prstGeom prst="rect">
            <a:avLst/>
          </a:prstGeom>
        </p:spPr>
        <p:txBody>
          <a:bodyPr wrap="none">
            <a:spAutoFit/>
          </a:bodyPr>
          <a:lstStyle/>
          <a:p>
            <a:r>
              <a:rPr lang="nl-NL" sz="4000">
                <a:solidFill>
                  <a:srgbClr val="44546A"/>
                </a:solidFill>
                <a:latin typeface="Calibri" panose="020F0502020204030204" pitchFamily="34" charset="0"/>
                <a:cs typeface="Arial" panose="020B0604020202020204" pitchFamily="34" charset="0"/>
              </a:rPr>
              <a:t>|</a:t>
            </a:r>
            <a:endParaRPr lang="nl-NL" sz="1400"/>
          </a:p>
        </p:txBody>
      </p:sp>
      <p:sp>
        <p:nvSpPr>
          <p:cNvPr id="210" name="Rechthoek 209"/>
          <p:cNvSpPr/>
          <p:nvPr/>
        </p:nvSpPr>
        <p:spPr>
          <a:xfrm>
            <a:off x="4947494" y="5029879"/>
            <a:ext cx="420308" cy="707886"/>
          </a:xfrm>
          <a:prstGeom prst="rect">
            <a:avLst/>
          </a:prstGeom>
        </p:spPr>
        <p:txBody>
          <a:bodyPr wrap="none">
            <a:spAutoFit/>
          </a:bodyPr>
          <a:lstStyle/>
          <a:p>
            <a:r>
              <a:rPr lang="nl-NL" sz="4000">
                <a:solidFill>
                  <a:srgbClr val="44546A"/>
                </a:solidFill>
                <a:latin typeface="Calibri" panose="020F0502020204030204" pitchFamily="34" charset="0"/>
                <a:cs typeface="Arial" panose="020B0604020202020204" pitchFamily="34" charset="0"/>
              </a:rPr>
              <a:t>|</a:t>
            </a:r>
            <a:endParaRPr lang="nl-NL" sz="1400"/>
          </a:p>
        </p:txBody>
      </p:sp>
      <p:sp>
        <p:nvSpPr>
          <p:cNvPr id="211" name="Rechthoek 210"/>
          <p:cNvSpPr/>
          <p:nvPr/>
        </p:nvSpPr>
        <p:spPr>
          <a:xfrm>
            <a:off x="3621418" y="5007928"/>
            <a:ext cx="420308" cy="707886"/>
          </a:xfrm>
          <a:prstGeom prst="rect">
            <a:avLst/>
          </a:prstGeom>
        </p:spPr>
        <p:txBody>
          <a:bodyPr wrap="none">
            <a:spAutoFit/>
          </a:bodyPr>
          <a:lstStyle/>
          <a:p>
            <a:r>
              <a:rPr lang="nl-NL" sz="4000">
                <a:solidFill>
                  <a:srgbClr val="44546A"/>
                </a:solidFill>
                <a:latin typeface="Calibri" panose="020F0502020204030204" pitchFamily="34" charset="0"/>
                <a:cs typeface="Arial" panose="020B0604020202020204" pitchFamily="34" charset="0"/>
              </a:rPr>
              <a:t>|</a:t>
            </a:r>
            <a:endParaRPr lang="nl-NL" sz="1400"/>
          </a:p>
        </p:txBody>
      </p:sp>
      <p:sp>
        <p:nvSpPr>
          <p:cNvPr id="212" name="Rechthoek 211"/>
          <p:cNvSpPr/>
          <p:nvPr/>
        </p:nvSpPr>
        <p:spPr>
          <a:xfrm>
            <a:off x="3546431" y="5007929"/>
            <a:ext cx="420308" cy="707886"/>
          </a:xfrm>
          <a:prstGeom prst="rect">
            <a:avLst/>
          </a:prstGeom>
        </p:spPr>
        <p:txBody>
          <a:bodyPr wrap="none">
            <a:spAutoFit/>
          </a:bodyPr>
          <a:lstStyle/>
          <a:p>
            <a:r>
              <a:rPr lang="nl-NL" sz="4000">
                <a:solidFill>
                  <a:srgbClr val="44546A"/>
                </a:solidFill>
                <a:latin typeface="Calibri" panose="020F0502020204030204" pitchFamily="34" charset="0"/>
                <a:cs typeface="Arial" panose="020B0604020202020204" pitchFamily="34" charset="0"/>
              </a:rPr>
              <a:t>|</a:t>
            </a:r>
            <a:endParaRPr lang="nl-NL" sz="1400"/>
          </a:p>
        </p:txBody>
      </p:sp>
      <p:sp>
        <p:nvSpPr>
          <p:cNvPr id="215" name="Text Box 41"/>
          <p:cNvSpPr txBox="1">
            <a:spLocks noChangeArrowheads="1"/>
          </p:cNvSpPr>
          <p:nvPr/>
        </p:nvSpPr>
        <p:spPr bwMode="auto">
          <a:xfrm>
            <a:off x="6605680"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6" name="Text Box 41"/>
          <p:cNvSpPr txBox="1">
            <a:spLocks noChangeArrowheads="1"/>
          </p:cNvSpPr>
          <p:nvPr/>
        </p:nvSpPr>
        <p:spPr bwMode="auto">
          <a:xfrm>
            <a:off x="5186409"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7" name="Text Box 41"/>
          <p:cNvSpPr txBox="1">
            <a:spLocks noChangeArrowheads="1"/>
          </p:cNvSpPr>
          <p:nvPr/>
        </p:nvSpPr>
        <p:spPr bwMode="auto">
          <a:xfrm>
            <a:off x="3730717"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8" name="Text Box 41"/>
          <p:cNvSpPr txBox="1">
            <a:spLocks noChangeArrowheads="1"/>
          </p:cNvSpPr>
          <p:nvPr/>
        </p:nvSpPr>
        <p:spPr bwMode="auto">
          <a:xfrm>
            <a:off x="2301875"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9" name="Text Box 41"/>
          <p:cNvSpPr txBox="1">
            <a:spLocks noChangeArrowheads="1"/>
          </p:cNvSpPr>
          <p:nvPr/>
        </p:nvSpPr>
        <p:spPr bwMode="auto">
          <a:xfrm>
            <a:off x="881063"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0" name="Text Box 41"/>
          <p:cNvSpPr txBox="1">
            <a:spLocks noChangeArrowheads="1"/>
          </p:cNvSpPr>
          <p:nvPr/>
        </p:nvSpPr>
        <p:spPr bwMode="auto">
          <a:xfrm>
            <a:off x="2314596" y="4861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1" name="Text Box 41"/>
          <p:cNvSpPr txBox="1">
            <a:spLocks noChangeArrowheads="1"/>
          </p:cNvSpPr>
          <p:nvPr/>
        </p:nvSpPr>
        <p:spPr bwMode="auto">
          <a:xfrm>
            <a:off x="882000" y="4861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2" name="Text Box 41"/>
          <p:cNvSpPr txBox="1">
            <a:spLocks noChangeArrowheads="1"/>
          </p:cNvSpPr>
          <p:nvPr/>
        </p:nvSpPr>
        <p:spPr bwMode="auto">
          <a:xfrm>
            <a:off x="6605680" y="3745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3" name="Text Box 41"/>
          <p:cNvSpPr txBox="1">
            <a:spLocks noChangeArrowheads="1"/>
          </p:cNvSpPr>
          <p:nvPr/>
        </p:nvSpPr>
        <p:spPr bwMode="auto">
          <a:xfrm>
            <a:off x="5178435" y="3745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4" name="Text Box 41"/>
          <p:cNvSpPr txBox="1">
            <a:spLocks noChangeArrowheads="1"/>
          </p:cNvSpPr>
          <p:nvPr/>
        </p:nvSpPr>
        <p:spPr bwMode="auto">
          <a:xfrm>
            <a:off x="3722902" y="3745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5" name="Text Box 41"/>
          <p:cNvSpPr txBox="1">
            <a:spLocks noChangeArrowheads="1"/>
          </p:cNvSpPr>
          <p:nvPr/>
        </p:nvSpPr>
        <p:spPr bwMode="auto">
          <a:xfrm>
            <a:off x="2284412" y="3745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26" name="Text Box 41"/>
          <p:cNvSpPr txBox="1">
            <a:spLocks noChangeArrowheads="1"/>
          </p:cNvSpPr>
          <p:nvPr/>
        </p:nvSpPr>
        <p:spPr bwMode="auto">
          <a:xfrm>
            <a:off x="882000" y="374581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 name="Tekstvak 1"/>
          <p:cNvSpPr txBox="1"/>
          <p:nvPr/>
        </p:nvSpPr>
        <p:spPr>
          <a:xfrm>
            <a:off x="8892000" y="1770774"/>
            <a:ext cx="2988000" cy="830997"/>
          </a:xfrm>
          <a:prstGeom prst="rect">
            <a:avLst/>
          </a:prstGeom>
          <a:solidFill>
            <a:schemeClr val="accent2">
              <a:lumMod val="40000"/>
              <a:lumOff val="60000"/>
            </a:schemeClr>
          </a:solidFill>
          <a:ln>
            <a:solidFill>
              <a:srgbClr val="0070C0"/>
            </a:solidFill>
          </a:ln>
        </p:spPr>
        <p:txBody>
          <a:bodyPr wrap="square" rtlCol="0">
            <a:spAutoFit/>
          </a:bodyPr>
          <a:lstStyle/>
          <a:p>
            <a:r>
              <a:rPr lang="nl-NL" sz="2400">
                <a:solidFill>
                  <a:schemeClr val="tx1">
                    <a:lumMod val="75000"/>
                    <a:lumOff val="25000"/>
                  </a:schemeClr>
                </a:solidFill>
              </a:rPr>
              <a:t>Twee U te vervangen door één </a:t>
            </a:r>
            <a:r>
              <a:rPr lang="nl-NL" sz="2400">
                <a:solidFill>
                  <a:schemeClr val="tx1">
                    <a:lumMod val="75000"/>
                    <a:lumOff val="25000"/>
                  </a:schemeClr>
                </a:solidFill>
                <a:latin typeface="Calibri" panose="020F0502020204030204" pitchFamily="34" charset="0"/>
              </a:rPr>
              <a:t>—</a:t>
            </a:r>
          </a:p>
        </p:txBody>
      </p:sp>
      <p:sp>
        <p:nvSpPr>
          <p:cNvPr id="106" name="Tekstvak 105"/>
          <p:cNvSpPr txBox="1"/>
          <p:nvPr/>
        </p:nvSpPr>
        <p:spPr>
          <a:xfrm>
            <a:off x="8892000" y="3910532"/>
            <a:ext cx="2988000" cy="830997"/>
          </a:xfrm>
          <a:prstGeom prst="rect">
            <a:avLst/>
          </a:prstGeom>
          <a:solidFill>
            <a:schemeClr val="accent2">
              <a:lumMod val="40000"/>
              <a:lumOff val="60000"/>
            </a:schemeClr>
          </a:solidFill>
          <a:ln>
            <a:solidFill>
              <a:srgbClr val="0070C0"/>
            </a:solidFill>
          </a:ln>
        </p:spPr>
        <p:txBody>
          <a:bodyPr wrap="square" rtlCol="0">
            <a:spAutoFit/>
          </a:bodyPr>
          <a:lstStyle/>
          <a:p>
            <a:r>
              <a:rPr lang="nl-NL" sz="2400">
                <a:solidFill>
                  <a:schemeClr val="tx1">
                    <a:lumMod val="75000"/>
                    <a:lumOff val="25000"/>
                  </a:schemeClr>
                </a:solidFill>
              </a:rPr>
              <a:t>Twee U te vervangen door één </a:t>
            </a:r>
            <a:r>
              <a:rPr lang="nl-NL" sz="2400">
                <a:solidFill>
                  <a:schemeClr val="tx1">
                    <a:lumMod val="75000"/>
                    <a:lumOff val="25000"/>
                  </a:schemeClr>
                </a:solidFill>
                <a:latin typeface="Calibri" panose="020F0502020204030204" pitchFamily="34" charset="0"/>
              </a:rPr>
              <a:t>—</a:t>
            </a:r>
          </a:p>
        </p:txBody>
      </p:sp>
      <p:sp>
        <p:nvSpPr>
          <p:cNvPr id="107" name="Tekstvak 106"/>
          <p:cNvSpPr txBox="1"/>
          <p:nvPr/>
        </p:nvSpPr>
        <p:spPr>
          <a:xfrm>
            <a:off x="8892000" y="4884407"/>
            <a:ext cx="2988000" cy="1569660"/>
          </a:xfrm>
          <a:prstGeom prst="rect">
            <a:avLst/>
          </a:prstGeom>
          <a:solidFill>
            <a:schemeClr val="accent2">
              <a:lumMod val="40000"/>
              <a:lumOff val="60000"/>
            </a:schemeClr>
          </a:solidFill>
          <a:ln>
            <a:solidFill>
              <a:srgbClr val="0070C0"/>
            </a:solidFill>
          </a:ln>
        </p:spPr>
        <p:txBody>
          <a:bodyPr wrap="square" rtlCol="0">
            <a:spAutoFit/>
          </a:bodyPr>
          <a:lstStyle/>
          <a:p>
            <a:r>
              <a:rPr lang="nl-NL" sz="2400">
                <a:solidFill>
                  <a:schemeClr val="tx1">
                    <a:lumMod val="75000"/>
                    <a:lumOff val="25000"/>
                  </a:schemeClr>
                </a:solidFill>
              </a:rPr>
              <a:t>Twee U te vervangen door één </a:t>
            </a:r>
            <a:r>
              <a:rPr lang="nl-NL" sz="2400">
                <a:solidFill>
                  <a:schemeClr val="tx1">
                    <a:lumMod val="75000"/>
                    <a:lumOff val="25000"/>
                  </a:schemeClr>
                </a:solidFill>
                <a:latin typeface="Calibri" panose="020F0502020204030204" pitchFamily="34" charset="0"/>
              </a:rPr>
              <a:t>—, maar niet in de tweede halve hexameter!</a:t>
            </a:r>
          </a:p>
        </p:txBody>
      </p:sp>
    </p:spTree>
    <p:extLst>
      <p:ext uri="{BB962C8B-B14F-4D97-AF65-F5344CB8AC3E}">
        <p14:creationId xmlns:p14="http://schemas.microsoft.com/office/powerpoint/2010/main" val="339394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8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sz="1050" b="1" smtClean="0">
                <a:solidFill>
                  <a:srgbClr val="0070C0"/>
                </a:solidFill>
              </a:rPr>
              <a:t>13</a:t>
            </a:fld>
            <a:endParaRPr lang="nl-NL" sz="1050" b="1">
              <a:solidFill>
                <a:srgbClr val="0070C0"/>
              </a:solidFill>
            </a:endParaRPr>
          </a:p>
        </p:txBody>
      </p:sp>
      <p:sp>
        <p:nvSpPr>
          <p:cNvPr id="9" name="Tekstvak 8"/>
          <p:cNvSpPr txBox="1"/>
          <p:nvPr/>
        </p:nvSpPr>
        <p:spPr>
          <a:xfrm>
            <a:off x="0" y="0"/>
            <a:ext cx="12204000" cy="369332"/>
          </a:xfrm>
          <a:prstGeom prst="rect">
            <a:avLst/>
          </a:prstGeom>
          <a:solidFill>
            <a:srgbClr val="C00000"/>
          </a:solidFill>
        </p:spPr>
        <p:txBody>
          <a:bodyPr wrap="square" rtlCol="0">
            <a:spAutoFit/>
          </a:bodyPr>
          <a:lstStyle/>
          <a:p>
            <a:r>
              <a:rPr lang="nl-NL">
                <a:solidFill>
                  <a:schemeClr val="bg1"/>
                </a:solidFill>
              </a:rPr>
              <a:t>Examen Latijn 2019: scanderen</a:t>
            </a:r>
          </a:p>
        </p:txBody>
      </p:sp>
      <p:sp>
        <p:nvSpPr>
          <p:cNvPr id="10" name="Tekstvak 9"/>
          <p:cNvSpPr txBox="1"/>
          <p:nvPr/>
        </p:nvSpPr>
        <p:spPr>
          <a:xfrm>
            <a:off x="231421" y="569502"/>
            <a:ext cx="11046941" cy="461665"/>
          </a:xfrm>
          <a:prstGeom prst="rect">
            <a:avLst/>
          </a:prstGeom>
          <a:noFill/>
        </p:spPr>
        <p:txBody>
          <a:bodyPr wrap="square" rtlCol="0">
            <a:spAutoFit/>
          </a:bodyPr>
          <a:lstStyle/>
          <a:p>
            <a:r>
              <a:rPr lang="nl-NL" sz="2400">
                <a:solidFill>
                  <a:srgbClr val="C00000"/>
                </a:solidFill>
              </a:rPr>
              <a:t>Basisschema dactylische hexameter:</a:t>
            </a:r>
          </a:p>
        </p:txBody>
      </p:sp>
      <p:sp>
        <p:nvSpPr>
          <p:cNvPr id="122" name="Text Box 17"/>
          <p:cNvSpPr txBox="1">
            <a:spLocks noChangeArrowheads="1"/>
          </p:cNvSpPr>
          <p:nvPr/>
        </p:nvSpPr>
        <p:spPr bwMode="auto">
          <a:xfrm>
            <a:off x="4929594" y="1892439"/>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23" name="Text Box 20"/>
          <p:cNvSpPr txBox="1">
            <a:spLocks noChangeArrowheads="1"/>
          </p:cNvSpPr>
          <p:nvPr/>
        </p:nvSpPr>
        <p:spPr bwMode="auto">
          <a:xfrm>
            <a:off x="147637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4" name="Text Box 21"/>
          <p:cNvSpPr txBox="1">
            <a:spLocks noChangeArrowheads="1"/>
          </p:cNvSpPr>
          <p:nvPr/>
        </p:nvSpPr>
        <p:spPr bwMode="auto">
          <a:xfrm>
            <a:off x="298767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5" name="Text Box 22"/>
          <p:cNvSpPr txBox="1">
            <a:spLocks noChangeArrowheads="1"/>
          </p:cNvSpPr>
          <p:nvPr/>
        </p:nvSpPr>
        <p:spPr bwMode="auto">
          <a:xfrm>
            <a:off x="4356100"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6" name="Text Box 23"/>
          <p:cNvSpPr txBox="1">
            <a:spLocks noChangeArrowheads="1"/>
          </p:cNvSpPr>
          <p:nvPr/>
        </p:nvSpPr>
        <p:spPr bwMode="auto">
          <a:xfrm>
            <a:off x="5795963" y="1237777"/>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7" name="Text Box 24"/>
          <p:cNvSpPr txBox="1">
            <a:spLocks noChangeArrowheads="1"/>
          </p:cNvSpPr>
          <p:nvPr/>
        </p:nvSpPr>
        <p:spPr bwMode="auto">
          <a:xfrm>
            <a:off x="723582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8" name="Text Box 25"/>
          <p:cNvSpPr txBox="1">
            <a:spLocks noChangeArrowheads="1"/>
          </p:cNvSpPr>
          <p:nvPr/>
        </p:nvSpPr>
        <p:spPr bwMode="auto">
          <a:xfrm>
            <a:off x="68421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29" name="Text Box 26"/>
          <p:cNvSpPr txBox="1">
            <a:spLocks noChangeArrowheads="1"/>
          </p:cNvSpPr>
          <p:nvPr/>
        </p:nvSpPr>
        <p:spPr bwMode="auto">
          <a:xfrm>
            <a:off x="1044575"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0" name="Text Box 27"/>
          <p:cNvSpPr txBox="1">
            <a:spLocks noChangeArrowheads="1"/>
          </p:cNvSpPr>
          <p:nvPr/>
        </p:nvSpPr>
        <p:spPr bwMode="auto">
          <a:xfrm>
            <a:off x="2124075"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1" name="Text Box 28"/>
          <p:cNvSpPr txBox="1">
            <a:spLocks noChangeArrowheads="1"/>
          </p:cNvSpPr>
          <p:nvPr/>
        </p:nvSpPr>
        <p:spPr bwMode="auto">
          <a:xfrm>
            <a:off x="24844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2" name="Text Box 29"/>
          <p:cNvSpPr txBox="1">
            <a:spLocks noChangeArrowheads="1"/>
          </p:cNvSpPr>
          <p:nvPr/>
        </p:nvSpPr>
        <p:spPr bwMode="auto">
          <a:xfrm>
            <a:off x="3563938"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3" name="Text Box 30"/>
          <p:cNvSpPr txBox="1">
            <a:spLocks noChangeArrowheads="1"/>
          </p:cNvSpPr>
          <p:nvPr/>
        </p:nvSpPr>
        <p:spPr bwMode="auto">
          <a:xfrm>
            <a:off x="3924300"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4" name="Text Box 31"/>
          <p:cNvSpPr txBox="1">
            <a:spLocks noChangeArrowheads="1"/>
          </p:cNvSpPr>
          <p:nvPr/>
        </p:nvSpPr>
        <p:spPr bwMode="auto">
          <a:xfrm>
            <a:off x="50038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5" name="Text Box 32"/>
          <p:cNvSpPr txBox="1">
            <a:spLocks noChangeArrowheads="1"/>
          </p:cNvSpPr>
          <p:nvPr/>
        </p:nvSpPr>
        <p:spPr bwMode="auto">
          <a:xfrm>
            <a:off x="536098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6" name="Text Box 33"/>
          <p:cNvSpPr txBox="1">
            <a:spLocks noChangeArrowheads="1"/>
          </p:cNvSpPr>
          <p:nvPr/>
        </p:nvSpPr>
        <p:spPr bwMode="auto">
          <a:xfrm>
            <a:off x="644366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7" name="Text Box 34"/>
          <p:cNvSpPr txBox="1">
            <a:spLocks noChangeArrowheads="1"/>
          </p:cNvSpPr>
          <p:nvPr/>
        </p:nvSpPr>
        <p:spPr bwMode="auto">
          <a:xfrm>
            <a:off x="680085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8" name="Text Box 36"/>
          <p:cNvSpPr txBox="1">
            <a:spLocks noChangeArrowheads="1"/>
          </p:cNvSpPr>
          <p:nvPr/>
        </p:nvSpPr>
        <p:spPr bwMode="auto">
          <a:xfrm>
            <a:off x="2873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39" name="Text Box 37"/>
          <p:cNvSpPr txBox="1">
            <a:spLocks noChangeArrowheads="1"/>
          </p:cNvSpPr>
          <p:nvPr/>
        </p:nvSpPr>
        <p:spPr bwMode="auto">
          <a:xfrm>
            <a:off x="17272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0" name="Text Box 38"/>
          <p:cNvSpPr txBox="1">
            <a:spLocks noChangeArrowheads="1"/>
          </p:cNvSpPr>
          <p:nvPr/>
        </p:nvSpPr>
        <p:spPr bwMode="auto">
          <a:xfrm>
            <a:off x="3203575"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1" name="Text Box 39"/>
          <p:cNvSpPr txBox="1">
            <a:spLocks noChangeArrowheads="1"/>
          </p:cNvSpPr>
          <p:nvPr/>
        </p:nvSpPr>
        <p:spPr bwMode="auto">
          <a:xfrm>
            <a:off x="46053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2" name="Text Box 40"/>
          <p:cNvSpPr txBox="1">
            <a:spLocks noChangeArrowheads="1"/>
          </p:cNvSpPr>
          <p:nvPr/>
        </p:nvSpPr>
        <p:spPr bwMode="auto">
          <a:xfrm>
            <a:off x="60452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3" name="Text Box 41"/>
          <p:cNvSpPr txBox="1">
            <a:spLocks noChangeArrowheads="1"/>
          </p:cNvSpPr>
          <p:nvPr/>
        </p:nvSpPr>
        <p:spPr bwMode="auto">
          <a:xfrm>
            <a:off x="748506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4" name="Text Box 43"/>
          <p:cNvSpPr txBox="1">
            <a:spLocks noChangeArrowheads="1"/>
          </p:cNvSpPr>
          <p:nvPr/>
        </p:nvSpPr>
        <p:spPr bwMode="auto">
          <a:xfrm>
            <a:off x="86003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1</a:t>
            </a:r>
          </a:p>
        </p:txBody>
      </p:sp>
      <p:sp>
        <p:nvSpPr>
          <p:cNvPr id="145" name="Text Box 44"/>
          <p:cNvSpPr txBox="1">
            <a:spLocks noChangeArrowheads="1"/>
          </p:cNvSpPr>
          <p:nvPr/>
        </p:nvSpPr>
        <p:spPr bwMode="auto">
          <a:xfrm>
            <a:off x="230148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2</a:t>
            </a:r>
          </a:p>
        </p:txBody>
      </p:sp>
      <p:sp>
        <p:nvSpPr>
          <p:cNvPr id="146" name="Text Box 45"/>
          <p:cNvSpPr txBox="1">
            <a:spLocks noChangeArrowheads="1"/>
          </p:cNvSpPr>
          <p:nvPr/>
        </p:nvSpPr>
        <p:spPr bwMode="auto">
          <a:xfrm>
            <a:off x="381278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3</a:t>
            </a:r>
          </a:p>
        </p:txBody>
      </p:sp>
      <p:sp>
        <p:nvSpPr>
          <p:cNvPr id="147" name="Text Box 46"/>
          <p:cNvSpPr txBox="1">
            <a:spLocks noChangeArrowheads="1"/>
          </p:cNvSpPr>
          <p:nvPr/>
        </p:nvSpPr>
        <p:spPr bwMode="auto">
          <a:xfrm>
            <a:off x="5252651"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4</a:t>
            </a:r>
          </a:p>
        </p:txBody>
      </p:sp>
      <p:sp>
        <p:nvSpPr>
          <p:cNvPr id="148" name="Text Box 47"/>
          <p:cNvSpPr txBox="1">
            <a:spLocks noChangeArrowheads="1"/>
          </p:cNvSpPr>
          <p:nvPr/>
        </p:nvSpPr>
        <p:spPr bwMode="auto">
          <a:xfrm>
            <a:off x="6621076"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5</a:t>
            </a:r>
          </a:p>
        </p:txBody>
      </p:sp>
      <p:sp>
        <p:nvSpPr>
          <p:cNvPr id="149" name="Text Box 48"/>
          <p:cNvSpPr txBox="1">
            <a:spLocks noChangeArrowheads="1"/>
          </p:cNvSpPr>
          <p:nvPr/>
        </p:nvSpPr>
        <p:spPr bwMode="auto">
          <a:xfrm>
            <a:off x="7847268" y="1845379"/>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6</a:t>
            </a:r>
          </a:p>
        </p:txBody>
      </p:sp>
      <p:sp>
        <p:nvSpPr>
          <p:cNvPr id="150" name="Text Box 41"/>
          <p:cNvSpPr txBox="1">
            <a:spLocks noChangeArrowheads="1"/>
          </p:cNvSpPr>
          <p:nvPr/>
        </p:nvSpPr>
        <p:spPr bwMode="auto">
          <a:xfrm>
            <a:off x="7952866" y="144582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5" name="Text Box 41"/>
          <p:cNvSpPr txBox="1">
            <a:spLocks noChangeArrowheads="1"/>
          </p:cNvSpPr>
          <p:nvPr/>
        </p:nvSpPr>
        <p:spPr bwMode="auto">
          <a:xfrm>
            <a:off x="6605680"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6" name="Text Box 41"/>
          <p:cNvSpPr txBox="1">
            <a:spLocks noChangeArrowheads="1"/>
          </p:cNvSpPr>
          <p:nvPr/>
        </p:nvSpPr>
        <p:spPr bwMode="auto">
          <a:xfrm>
            <a:off x="5186409"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7" name="Text Box 41"/>
          <p:cNvSpPr txBox="1">
            <a:spLocks noChangeArrowheads="1"/>
          </p:cNvSpPr>
          <p:nvPr/>
        </p:nvSpPr>
        <p:spPr bwMode="auto">
          <a:xfrm>
            <a:off x="3730717"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8" name="Text Box 41"/>
          <p:cNvSpPr txBox="1">
            <a:spLocks noChangeArrowheads="1"/>
          </p:cNvSpPr>
          <p:nvPr/>
        </p:nvSpPr>
        <p:spPr bwMode="auto">
          <a:xfrm>
            <a:off x="2301875"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9" name="Text Box 41"/>
          <p:cNvSpPr txBox="1">
            <a:spLocks noChangeArrowheads="1"/>
          </p:cNvSpPr>
          <p:nvPr/>
        </p:nvSpPr>
        <p:spPr bwMode="auto">
          <a:xfrm>
            <a:off x="881063"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4" name="Tekstvak 3"/>
          <p:cNvSpPr txBox="1"/>
          <p:nvPr/>
        </p:nvSpPr>
        <p:spPr>
          <a:xfrm>
            <a:off x="231421" y="2460863"/>
            <a:ext cx="11541211" cy="3785652"/>
          </a:xfrm>
          <a:prstGeom prst="rect">
            <a:avLst/>
          </a:prstGeom>
          <a:noFill/>
        </p:spPr>
        <p:txBody>
          <a:bodyPr wrap="square" rtlCol="0">
            <a:spAutoFit/>
          </a:bodyPr>
          <a:lstStyle/>
          <a:p>
            <a:r>
              <a:rPr lang="nl-NL" sz="2400">
                <a:solidFill>
                  <a:schemeClr val="accent5">
                    <a:lumMod val="75000"/>
                  </a:schemeClr>
                </a:solidFill>
              </a:rPr>
              <a:t>Even iets over de laatste lettergreep van het vers, dus de tweede lettergreep van de zesde voet.</a:t>
            </a:r>
          </a:p>
          <a:p>
            <a:r>
              <a:rPr lang="nl-NL" sz="2400">
                <a:solidFill>
                  <a:schemeClr val="accent5">
                    <a:lumMod val="75000"/>
                  </a:schemeClr>
                </a:solidFill>
              </a:rPr>
              <a:t>Op het examen mag je de laatste lettergreep altijd als      (lang) noteren. Maar soms is die lettergreep echt      (kort)! Denk aan een ABL  SG  van een </a:t>
            </a:r>
            <a:r>
              <a:rPr lang="nl-NL" sz="2400" err="1">
                <a:solidFill>
                  <a:schemeClr val="accent5">
                    <a:lumMod val="75000"/>
                  </a:schemeClr>
                </a:solidFill>
              </a:rPr>
              <a:t>substantivum</a:t>
            </a:r>
            <a:r>
              <a:rPr lang="nl-NL" sz="2400">
                <a:solidFill>
                  <a:schemeClr val="accent5">
                    <a:lumMod val="75000"/>
                  </a:schemeClr>
                </a:solidFill>
              </a:rPr>
              <a:t> van de 3</a:t>
            </a:r>
            <a:r>
              <a:rPr lang="nl-NL" sz="2400" baseline="30000">
                <a:solidFill>
                  <a:schemeClr val="accent5">
                    <a:lumMod val="75000"/>
                  </a:schemeClr>
                </a:solidFill>
              </a:rPr>
              <a:t>e</a:t>
            </a:r>
            <a:r>
              <a:rPr lang="nl-NL" sz="2400">
                <a:solidFill>
                  <a:schemeClr val="accent5">
                    <a:lumMod val="75000"/>
                  </a:schemeClr>
                </a:solidFill>
              </a:rPr>
              <a:t> declinatie (</a:t>
            </a:r>
            <a:r>
              <a:rPr lang="nl-NL" sz="2400" err="1">
                <a:solidFill>
                  <a:schemeClr val="accent5">
                    <a:lumMod val="75000"/>
                  </a:schemeClr>
                </a:solidFill>
              </a:rPr>
              <a:t>regĕ</a:t>
            </a:r>
            <a:r>
              <a:rPr lang="nl-NL" sz="2400">
                <a:solidFill>
                  <a:schemeClr val="accent5">
                    <a:lumMod val="75000"/>
                  </a:schemeClr>
                </a:solidFill>
              </a:rPr>
              <a:t>, </a:t>
            </a:r>
            <a:r>
              <a:rPr lang="nl-NL" sz="2400" err="1">
                <a:solidFill>
                  <a:schemeClr val="accent5">
                    <a:lumMod val="75000"/>
                  </a:schemeClr>
                </a:solidFill>
              </a:rPr>
              <a:t>patrĕ</a:t>
            </a:r>
            <a:r>
              <a:rPr lang="nl-NL" sz="2400">
                <a:solidFill>
                  <a:schemeClr val="accent5">
                    <a:lumMod val="75000"/>
                  </a:schemeClr>
                </a:solidFill>
              </a:rPr>
              <a:t>, </a:t>
            </a:r>
            <a:r>
              <a:rPr lang="nl-NL" sz="2400" err="1">
                <a:solidFill>
                  <a:schemeClr val="accent5">
                    <a:lumMod val="75000"/>
                  </a:schemeClr>
                </a:solidFill>
              </a:rPr>
              <a:t>orĕ</a:t>
            </a:r>
            <a:r>
              <a:rPr lang="nl-NL" sz="2400">
                <a:solidFill>
                  <a:schemeClr val="accent5">
                    <a:lumMod val="75000"/>
                  </a:schemeClr>
                </a:solidFill>
              </a:rPr>
              <a:t>) of de NOM  SG van de a-declinatie (</a:t>
            </a:r>
            <a:r>
              <a:rPr lang="nl-NL" sz="2400" err="1">
                <a:solidFill>
                  <a:schemeClr val="accent5">
                    <a:lumMod val="75000"/>
                  </a:schemeClr>
                </a:solidFill>
              </a:rPr>
              <a:t>sagittă</a:t>
            </a:r>
            <a:r>
              <a:rPr lang="nl-NL" sz="2400">
                <a:solidFill>
                  <a:schemeClr val="accent5">
                    <a:lumMod val="75000"/>
                  </a:schemeClr>
                </a:solidFill>
              </a:rPr>
              <a:t>), of aan de slot-e van een INF (</a:t>
            </a:r>
            <a:r>
              <a:rPr lang="nl-NL" sz="2400" err="1">
                <a:solidFill>
                  <a:schemeClr val="accent5">
                    <a:lumMod val="75000"/>
                  </a:schemeClr>
                </a:solidFill>
              </a:rPr>
              <a:t>manerĕ</a:t>
            </a:r>
            <a:r>
              <a:rPr lang="nl-NL" sz="2400">
                <a:solidFill>
                  <a:schemeClr val="accent5">
                    <a:lumMod val="75000"/>
                  </a:schemeClr>
                </a:solidFill>
              </a:rPr>
              <a:t>). De afspraak is dat je dat niet hoeft te weten. Mooi als je het wél weet natuurlijk, maar altijd een        noteren is toegestaan.</a:t>
            </a:r>
          </a:p>
          <a:p>
            <a:endParaRPr lang="nl-NL" sz="2400">
              <a:solidFill>
                <a:schemeClr val="accent5">
                  <a:lumMod val="75000"/>
                </a:schemeClr>
              </a:solidFill>
            </a:endParaRPr>
          </a:p>
          <a:p>
            <a:r>
              <a:rPr lang="nl-NL" sz="2400">
                <a:solidFill>
                  <a:schemeClr val="accent5">
                    <a:lumMod val="75000"/>
                  </a:schemeClr>
                </a:solidFill>
              </a:rPr>
              <a:t>Bij de </a:t>
            </a:r>
            <a:r>
              <a:rPr lang="nl-NL" sz="2400" err="1">
                <a:solidFill>
                  <a:schemeClr val="accent5">
                    <a:lumMod val="75000"/>
                  </a:schemeClr>
                </a:solidFill>
              </a:rPr>
              <a:t>scansie</a:t>
            </a:r>
            <a:r>
              <a:rPr lang="nl-NL" sz="2400">
                <a:solidFill>
                  <a:schemeClr val="accent5">
                    <a:lumMod val="75000"/>
                  </a:schemeClr>
                </a:solidFill>
              </a:rPr>
              <a:t> van de voorgedane verzen is er een      neergezet, maar in rood (   ). Dan zie je meteen dat daar een breve hoort en geen makron. </a:t>
            </a:r>
          </a:p>
        </p:txBody>
      </p:sp>
      <p:sp>
        <p:nvSpPr>
          <p:cNvPr id="109" name="Text Box 41"/>
          <p:cNvSpPr txBox="1">
            <a:spLocks noChangeArrowheads="1"/>
          </p:cNvSpPr>
          <p:nvPr/>
        </p:nvSpPr>
        <p:spPr bwMode="auto">
          <a:xfrm>
            <a:off x="2230358" y="461529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10" name="Text Box 34"/>
          <p:cNvSpPr txBox="1">
            <a:spLocks noChangeArrowheads="1"/>
          </p:cNvSpPr>
          <p:nvPr/>
        </p:nvSpPr>
        <p:spPr bwMode="auto">
          <a:xfrm>
            <a:off x="2295867" y="353808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11" name="Text Box 41"/>
          <p:cNvSpPr txBox="1">
            <a:spLocks noChangeArrowheads="1"/>
          </p:cNvSpPr>
          <p:nvPr/>
        </p:nvSpPr>
        <p:spPr bwMode="auto">
          <a:xfrm>
            <a:off x="6883397" y="3169493"/>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13" name="Text Box 32"/>
          <p:cNvSpPr txBox="1">
            <a:spLocks noChangeArrowheads="1"/>
          </p:cNvSpPr>
          <p:nvPr/>
        </p:nvSpPr>
        <p:spPr bwMode="auto">
          <a:xfrm>
            <a:off x="6369050" y="53553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14" name="Text Box 32"/>
          <p:cNvSpPr txBox="1">
            <a:spLocks noChangeArrowheads="1"/>
          </p:cNvSpPr>
          <p:nvPr/>
        </p:nvSpPr>
        <p:spPr bwMode="auto">
          <a:xfrm>
            <a:off x="9797067" y="536117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rgbClr val="FF0000"/>
                </a:solidFill>
                <a:latin typeface="Calibri" panose="020F0502020204030204" pitchFamily="34" charset="0"/>
              </a:rPr>
              <a:t>U</a:t>
            </a:r>
          </a:p>
        </p:txBody>
      </p:sp>
      <p:sp>
        <p:nvSpPr>
          <p:cNvPr id="2" name="Tekstvak 1"/>
          <p:cNvSpPr txBox="1"/>
          <p:nvPr/>
        </p:nvSpPr>
        <p:spPr>
          <a:xfrm rot="19778261">
            <a:off x="9149709" y="871505"/>
            <a:ext cx="3130379" cy="830997"/>
          </a:xfrm>
          <a:prstGeom prst="rect">
            <a:avLst/>
          </a:prstGeom>
          <a:noFill/>
        </p:spPr>
        <p:txBody>
          <a:bodyPr wrap="square" rtlCol="0">
            <a:spAutoFit/>
          </a:bodyPr>
          <a:lstStyle/>
          <a:p>
            <a:r>
              <a:rPr lang="nl-NL" sz="2400">
                <a:solidFill>
                  <a:schemeClr val="accent5">
                    <a:lumMod val="75000"/>
                  </a:schemeClr>
                </a:solidFill>
              </a:rPr>
              <a:t>nummering voeten is niet verplicht!</a:t>
            </a:r>
          </a:p>
        </p:txBody>
      </p:sp>
      <p:cxnSp>
        <p:nvCxnSpPr>
          <p:cNvPr id="7" name="Rechte verbindingslijn met pijl 6"/>
          <p:cNvCxnSpPr/>
          <p:nvPr/>
        </p:nvCxnSpPr>
        <p:spPr>
          <a:xfrm flipH="1">
            <a:off x="8197254" y="1868406"/>
            <a:ext cx="974286" cy="13897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77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a:t>
            </a:fld>
            <a:endParaRPr lang="nl-NL" b="1">
              <a:solidFill>
                <a:srgbClr val="0070C0"/>
              </a:solidFill>
            </a:endParaRPr>
          </a:p>
        </p:txBody>
      </p:sp>
      <p:pic>
        <p:nvPicPr>
          <p:cNvPr id="4" name="Afbeelding 3"/>
          <p:cNvPicPr>
            <a:picLocks noChangeAspect="1"/>
          </p:cNvPicPr>
          <p:nvPr/>
        </p:nvPicPr>
        <p:blipFill>
          <a:blip r:embed="rId4"/>
          <a:stretch>
            <a:fillRect/>
          </a:stretch>
        </p:blipFill>
        <p:spPr>
          <a:xfrm>
            <a:off x="0" y="0"/>
            <a:ext cx="4641574" cy="6040075"/>
          </a:xfrm>
          <a:prstGeom prst="rect">
            <a:avLst/>
          </a:prstGeom>
        </p:spPr>
      </p:pic>
      <p:sp>
        <p:nvSpPr>
          <p:cNvPr id="7" name="Tekstvak 6"/>
          <p:cNvSpPr txBox="1"/>
          <p:nvPr/>
        </p:nvSpPr>
        <p:spPr>
          <a:xfrm>
            <a:off x="5622199" y="0"/>
            <a:ext cx="4411487" cy="769441"/>
          </a:xfrm>
          <a:prstGeom prst="rect">
            <a:avLst/>
          </a:prstGeom>
          <a:noFill/>
        </p:spPr>
        <p:txBody>
          <a:bodyPr wrap="square" rtlCol="0">
            <a:spAutoFit/>
          </a:bodyPr>
          <a:lstStyle/>
          <a:p>
            <a:r>
              <a:rPr lang="nl-NL" sz="4400">
                <a:solidFill>
                  <a:srgbClr val="002060"/>
                </a:solidFill>
              </a:rPr>
              <a:t>Apollo en Daphne</a:t>
            </a:r>
          </a:p>
        </p:txBody>
      </p:sp>
      <p:pic>
        <p:nvPicPr>
          <p:cNvPr id="8" name="Afbeelding 7"/>
          <p:cNvPicPr>
            <a:picLocks noChangeAspect="1"/>
          </p:cNvPicPr>
          <p:nvPr/>
        </p:nvPicPr>
        <p:blipFill>
          <a:blip r:embed="rId5"/>
          <a:stretch>
            <a:fillRect/>
          </a:stretch>
        </p:blipFill>
        <p:spPr>
          <a:xfrm>
            <a:off x="5622199" y="981951"/>
            <a:ext cx="3020824" cy="5058124"/>
          </a:xfrm>
          <a:prstGeom prst="rect">
            <a:avLst/>
          </a:prstGeom>
        </p:spPr>
      </p:pic>
      <p:pic>
        <p:nvPicPr>
          <p:cNvPr id="9" name="Afbeelding 8"/>
          <p:cNvPicPr>
            <a:picLocks noChangeAspect="1"/>
          </p:cNvPicPr>
          <p:nvPr/>
        </p:nvPicPr>
        <p:blipFill>
          <a:blip r:embed="rId6"/>
          <a:stretch>
            <a:fillRect/>
          </a:stretch>
        </p:blipFill>
        <p:spPr>
          <a:xfrm>
            <a:off x="8873576" y="985288"/>
            <a:ext cx="3186424" cy="1832053"/>
          </a:xfrm>
          <a:prstGeom prst="rect">
            <a:avLst/>
          </a:prstGeom>
        </p:spPr>
      </p:pic>
      <p:sp>
        <p:nvSpPr>
          <p:cNvPr id="2" name="Tekstvak 1"/>
          <p:cNvSpPr txBox="1"/>
          <p:nvPr/>
        </p:nvSpPr>
        <p:spPr>
          <a:xfrm>
            <a:off x="4824000" y="0"/>
            <a:ext cx="622927" cy="6040075"/>
          </a:xfrm>
          <a:prstGeom prst="rect">
            <a:avLst/>
          </a:prstGeom>
          <a:noFill/>
        </p:spPr>
        <p:txBody>
          <a:bodyPr vert="wordArtVert" wrap="square" rtlCol="0" anchor="ctr">
            <a:spAutoFit/>
          </a:bodyPr>
          <a:lstStyle/>
          <a:p>
            <a:r>
              <a:rPr lang="nl-NL" sz="2400" b="1">
                <a:solidFill>
                  <a:srgbClr val="0070C0"/>
                </a:solidFill>
              </a:rPr>
              <a:t>Metamorfoses</a:t>
            </a:r>
          </a:p>
        </p:txBody>
      </p:sp>
      <p:sp>
        <p:nvSpPr>
          <p:cNvPr id="3" name="Tekstvak 2"/>
          <p:cNvSpPr txBox="1"/>
          <p:nvPr/>
        </p:nvSpPr>
        <p:spPr>
          <a:xfrm>
            <a:off x="11391381" y="-123112"/>
            <a:ext cx="574196" cy="1015663"/>
          </a:xfrm>
          <a:prstGeom prst="rect">
            <a:avLst/>
          </a:prstGeom>
          <a:noFill/>
        </p:spPr>
        <p:txBody>
          <a:bodyPr wrap="none" rtlCol="0">
            <a:spAutoFit/>
          </a:bodyPr>
          <a:lstStyle/>
          <a:p>
            <a:r>
              <a:rPr lang="nl-NL" sz="6000">
                <a:solidFill>
                  <a:srgbClr val="C00000"/>
                </a:solidFill>
              </a:rPr>
              <a:t>3</a:t>
            </a:r>
          </a:p>
        </p:txBody>
      </p:sp>
      <p:sp>
        <p:nvSpPr>
          <p:cNvPr id="11" name="Tekstvak 10"/>
          <p:cNvSpPr txBox="1"/>
          <p:nvPr/>
        </p:nvSpPr>
        <p:spPr>
          <a:xfrm>
            <a:off x="1062681" y="6040075"/>
            <a:ext cx="2306595" cy="307777"/>
          </a:xfrm>
          <a:prstGeom prst="rect">
            <a:avLst/>
          </a:prstGeom>
          <a:noFill/>
        </p:spPr>
        <p:txBody>
          <a:bodyPr wrap="square" rtlCol="0">
            <a:spAutoFit/>
          </a:bodyPr>
          <a:lstStyle/>
          <a:p>
            <a:r>
              <a:rPr lang="nl-NL" sz="1400"/>
              <a:t>John William </a:t>
            </a:r>
            <a:r>
              <a:rPr lang="nl-NL" sz="1400" err="1"/>
              <a:t>Waterhouse</a:t>
            </a:r>
            <a:endParaRPr lang="nl-NL" sz="1400"/>
          </a:p>
        </p:txBody>
      </p:sp>
      <p:sp>
        <p:nvSpPr>
          <p:cNvPr id="12" name="Tekstvak 11"/>
          <p:cNvSpPr txBox="1"/>
          <p:nvPr/>
        </p:nvSpPr>
        <p:spPr>
          <a:xfrm>
            <a:off x="6374453" y="6040075"/>
            <a:ext cx="2209374" cy="307777"/>
          </a:xfrm>
          <a:prstGeom prst="rect">
            <a:avLst/>
          </a:prstGeom>
          <a:noFill/>
        </p:spPr>
        <p:txBody>
          <a:bodyPr wrap="square" rtlCol="0">
            <a:spAutoFit/>
          </a:bodyPr>
          <a:lstStyle/>
          <a:p>
            <a:r>
              <a:rPr lang="nl-NL" sz="1400"/>
              <a:t>sculptuur </a:t>
            </a:r>
            <a:r>
              <a:rPr lang="nl-NL" sz="1400" err="1"/>
              <a:t>Massimiliano</a:t>
            </a:r>
            <a:endParaRPr lang="nl-NL" sz="1400"/>
          </a:p>
        </p:txBody>
      </p:sp>
      <p:sp>
        <p:nvSpPr>
          <p:cNvPr id="13" name="Tekstvak 12"/>
          <p:cNvSpPr txBox="1"/>
          <p:nvPr/>
        </p:nvSpPr>
        <p:spPr>
          <a:xfrm>
            <a:off x="9639597" y="2815544"/>
            <a:ext cx="1654381" cy="307777"/>
          </a:xfrm>
          <a:prstGeom prst="rect">
            <a:avLst/>
          </a:prstGeom>
          <a:noFill/>
        </p:spPr>
        <p:txBody>
          <a:bodyPr wrap="square" rtlCol="0">
            <a:spAutoFit/>
          </a:bodyPr>
          <a:lstStyle/>
          <a:p>
            <a:r>
              <a:rPr lang="nl-NL" sz="1400"/>
              <a:t>Princeton Museum</a:t>
            </a:r>
          </a:p>
        </p:txBody>
      </p:sp>
      <p:pic>
        <p:nvPicPr>
          <p:cNvPr id="14" name="Afbeelding 13"/>
          <p:cNvPicPr>
            <a:picLocks noChangeAspect="1"/>
          </p:cNvPicPr>
          <p:nvPr/>
        </p:nvPicPr>
        <p:blipFill>
          <a:blip r:embed="rId7"/>
          <a:stretch>
            <a:fillRect/>
          </a:stretch>
        </p:blipFill>
        <p:spPr>
          <a:xfrm>
            <a:off x="9370549" y="3123321"/>
            <a:ext cx="2218455" cy="2912475"/>
          </a:xfrm>
          <a:prstGeom prst="rect">
            <a:avLst/>
          </a:prstGeom>
        </p:spPr>
      </p:pic>
      <p:sp>
        <p:nvSpPr>
          <p:cNvPr id="15" name="Tekstvak 14"/>
          <p:cNvSpPr txBox="1"/>
          <p:nvPr/>
        </p:nvSpPr>
        <p:spPr>
          <a:xfrm>
            <a:off x="9745363" y="6040074"/>
            <a:ext cx="1721708" cy="307777"/>
          </a:xfrm>
          <a:prstGeom prst="rect">
            <a:avLst/>
          </a:prstGeom>
          <a:noFill/>
        </p:spPr>
        <p:txBody>
          <a:bodyPr wrap="square" rtlCol="0">
            <a:spAutoFit/>
          </a:bodyPr>
          <a:lstStyle/>
          <a:p>
            <a:r>
              <a:rPr lang="nl-NL" sz="1400"/>
              <a:t>CheshireCatSmile37</a:t>
            </a:r>
          </a:p>
        </p:txBody>
      </p:sp>
    </p:spTree>
    <p:extLst>
      <p:ext uri="{BB962C8B-B14F-4D97-AF65-F5344CB8AC3E}">
        <p14:creationId xmlns:p14="http://schemas.microsoft.com/office/powerpoint/2010/main" val="84115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Primus </a:t>
            </a:r>
            <a:r>
              <a:rPr lang="nl-NL" sz="2800" err="1">
                <a:ea typeface="Calibri" panose="020F0502020204030204" pitchFamily="34" charset="0"/>
                <a:cs typeface="Times New Roman" panose="02020603050405020304" pitchFamily="18" charset="0"/>
              </a:rPr>
              <a:t>amor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Phoebi</a:t>
            </a:r>
            <a:r>
              <a:rPr lang="nl-NL" sz="2800">
                <a:ea typeface="Calibri" panose="020F0502020204030204" pitchFamily="34" charset="0"/>
                <a:cs typeface="Times New Roman" panose="02020603050405020304" pitchFamily="18" charset="0"/>
              </a:rPr>
              <a:t> </a:t>
            </a:r>
            <a:r>
              <a:rPr lang="nl-NL" sz="2800" u="sng" baseline="30000" err="1">
                <a:uFill>
                  <a:solidFill>
                    <a:srgbClr val="548DD4"/>
                  </a:solidFill>
                </a:uFill>
                <a:ea typeface="Calibri" panose="020F0502020204030204" pitchFamily="34" charset="0"/>
                <a:cs typeface="Times New Roman" panose="02020603050405020304" pitchFamily="18" charset="0"/>
              </a:rPr>
              <a:t>erat</a:t>
            </a:r>
            <a:r>
              <a:rPr lang="nl-NL" sz="2800">
                <a:ea typeface="Calibri" panose="020F0502020204030204" pitchFamily="34" charset="0"/>
                <a:cs typeface="Times New Roman" panose="02020603050405020304" pitchFamily="18" charset="0"/>
              </a:rPr>
              <a:t> Daphne </a:t>
            </a:r>
            <a:r>
              <a:rPr lang="nl-NL" sz="2800" err="1">
                <a:ea typeface="Calibri" panose="020F0502020204030204" pitchFamily="34" charset="0"/>
                <a:cs typeface="Times New Roman" panose="02020603050405020304" pitchFamily="18" charset="0"/>
              </a:rPr>
              <a:t>Peneia</a:t>
            </a:r>
            <a:r>
              <a:rPr lang="nl-NL" sz="2800">
                <a:ea typeface="Calibri" panose="020F0502020204030204" pitchFamily="34" charset="0"/>
                <a:cs typeface="Times New Roman" panose="02020603050405020304" pitchFamily="18" charset="0"/>
              </a:rPr>
              <a:t>, </a:t>
            </a:r>
            <a:r>
              <a:rPr lang="nl-NL" sz="2800" b="1" i="1">
                <a:solidFill>
                  <a:srgbClr val="00B050"/>
                </a:solidFill>
                <a:ea typeface="Calibri" panose="020F0502020204030204" pitchFamily="34" charset="0"/>
                <a:cs typeface="Times New Roman" panose="02020603050405020304" pitchFamily="18" charset="0"/>
              </a:rPr>
              <a:t>quem</a:t>
            </a:r>
            <a:r>
              <a:rPr lang="nl-NL" sz="2800">
                <a:ea typeface="Calibri" panose="020F0502020204030204" pitchFamily="34" charset="0"/>
                <a:cs typeface="Times New Roman" panose="02020603050405020304" pitchFamily="18" charset="0"/>
              </a:rPr>
              <a:t> non</a:t>
            </a:r>
          </a:p>
          <a:p>
            <a:pPr>
              <a:lnSpc>
                <a:spcPct val="200000"/>
              </a:lnSpc>
            </a:pPr>
            <a:r>
              <a:rPr lang="nl-NL" sz="2800">
                <a:ea typeface="Calibri" panose="020F0502020204030204" pitchFamily="34" charset="0"/>
                <a:cs typeface="Times New Roman" panose="02020603050405020304" pitchFamily="18" charset="0"/>
              </a:rPr>
              <a:t>	fors </a:t>
            </a:r>
            <a:r>
              <a:rPr lang="nl-NL" sz="2800" err="1">
                <a:ea typeface="Calibri" panose="020F0502020204030204" pitchFamily="34" charset="0"/>
                <a:cs typeface="Times New Roman" panose="02020603050405020304" pitchFamily="18" charset="0"/>
              </a:rPr>
              <a:t>ignara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dedit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sed</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saeva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Cupidinis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ira</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Delius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hunc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nuper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victo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serpente</a:t>
            </a:r>
            <a:r>
              <a:rPr lang="nl-NL" sz="2800">
                <a:ea typeface="Calibri" panose="020F0502020204030204" pitchFamily="34" charset="0"/>
                <a:cs typeface="Times New Roman" panose="02020603050405020304" pitchFamily="18" charset="0"/>
              </a:rPr>
              <a:t> superbus,</a:t>
            </a:r>
          </a:p>
          <a:p>
            <a:pPr>
              <a:lnSpc>
                <a:spcPct val="200000"/>
              </a:lnSpc>
            </a:pPr>
            <a:r>
              <a:rPr lang="nl-NL" sz="2800" b="1">
                <a:solidFill>
                  <a:srgbClr val="0070C0"/>
                </a:solidFill>
                <a:ea typeface="Calibri" panose="020F0502020204030204" pitchFamily="34" charset="0"/>
                <a:cs typeface="Times New Roman" panose="02020603050405020304" pitchFamily="18" charset="0"/>
              </a:rPr>
              <a:t>455</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viderat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adducto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flectentem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cornua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nervo</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Quid</a:t>
            </a:r>
            <a:r>
              <a:rPr lang="nl-NL" sz="2800">
                <a:ea typeface="Calibri" panose="020F0502020204030204" pitchFamily="34" charset="0"/>
                <a:cs typeface="Times New Roman" panose="02020603050405020304" pitchFamily="18" charset="0"/>
              </a:rPr>
              <a:t>’ que ‘</a:t>
            </a:r>
            <a:r>
              <a:rPr lang="nl-NL" sz="2800" err="1">
                <a:ea typeface="Calibri" panose="020F0502020204030204" pitchFamily="34" charset="0"/>
                <a:cs typeface="Times New Roman" panose="02020603050405020304" pitchFamily="18" charset="0"/>
              </a:rPr>
              <a:t>tibi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lascive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puer</a:t>
            </a:r>
            <a:r>
              <a:rPr lang="nl-NL" sz="2800">
                <a:ea typeface="Calibri" panose="020F0502020204030204" pitchFamily="34" charset="0"/>
                <a:cs typeface="Times New Roman" panose="02020603050405020304" pitchFamily="18" charset="0"/>
              </a:rPr>
              <a:t>, cum </a:t>
            </a:r>
            <a:r>
              <a:rPr lang="nl-NL" sz="2800" err="1">
                <a:ea typeface="Calibri" panose="020F0502020204030204" pitchFamily="34" charset="0"/>
                <a:cs typeface="Times New Roman" panose="02020603050405020304" pitchFamily="18" charset="0"/>
              </a:rPr>
              <a:t>fortibus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armis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dixerat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ista</a:t>
            </a:r>
            <a:r>
              <a:rPr lang="nl-NL" sz="2800">
                <a:ea typeface="Calibri" panose="020F0502020204030204" pitchFamily="34" charset="0"/>
                <a:cs typeface="Times New Roman" panose="02020603050405020304" pitchFamily="18" charset="0"/>
              </a:rPr>
              <a:t> </a:t>
            </a:r>
            <a:r>
              <a:rPr lang="nl-NL" sz="2800" u="sng">
                <a:uFill>
                  <a:solidFill>
                    <a:srgbClr val="548DD4"/>
                  </a:solidFill>
                </a:uFill>
                <a:ea typeface="Calibri" panose="020F0502020204030204" pitchFamily="34" charset="0"/>
                <a:cs typeface="Times New Roman" panose="02020603050405020304" pitchFamily="18" charset="0"/>
              </a:rPr>
              <a:t>decent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umeros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gestamina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nostros</a:t>
            </a:r>
            <a:r>
              <a:rPr lang="nl-NL" sz="2800">
                <a:ea typeface="Calibri" panose="020F0502020204030204" pitchFamily="34" charset="0"/>
                <a:cs typeface="Times New Roman" panose="02020603050405020304" pitchFamily="18" charset="0"/>
              </a:rPr>
              <a:t>,</a:t>
            </a:r>
            <a:endParaRPr lang="nl-NL" sz="2800"/>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a. Apollo beledigt Cupido (p.26)</a:t>
            </a:r>
          </a:p>
        </p:txBody>
      </p:sp>
      <p:sp>
        <p:nvSpPr>
          <p:cNvPr id="3" name="PIJL-OMLAAG 2">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18" y="1248455"/>
            <a:ext cx="4314759" cy="3027454"/>
          </a:xfrm>
          <a:prstGeom prst="rect">
            <a:avLst/>
          </a:prstGeom>
        </p:spPr>
      </p:pic>
    </p:spTree>
    <p:extLst>
      <p:ext uri="{BB962C8B-B14F-4D97-AF65-F5344CB8AC3E}">
        <p14:creationId xmlns:p14="http://schemas.microsoft.com/office/powerpoint/2010/main" val="1624407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16</a:t>
            </a:fld>
            <a:endParaRPr lang="nl-NL" b="1">
              <a:solidFill>
                <a:srgbClr val="0070C0"/>
              </a:solidFill>
            </a:endParaRPr>
          </a:p>
        </p:txBody>
      </p:sp>
      <p:sp>
        <p:nvSpPr>
          <p:cNvPr id="2" name="Rechthoek 1"/>
          <p:cNvSpPr/>
          <p:nvPr/>
        </p:nvSpPr>
        <p:spPr>
          <a:xfrm>
            <a:off x="179998" y="468000"/>
            <a:ext cx="11520000" cy="4280531"/>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dare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ferae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dare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vulnera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possumus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hosti</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modo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pestifero</a:t>
            </a:r>
            <a:r>
              <a:rPr lang="nl-NL" sz="2800">
                <a:ea typeface="Calibri" panose="020F0502020204030204" pitchFamily="34" charset="0"/>
                <a:cs typeface="Times New Roman" panose="02020603050405020304" pitchFamily="18" charset="0"/>
              </a:rPr>
              <a:t> tot </a:t>
            </a:r>
            <a:r>
              <a:rPr lang="nl-NL" sz="2800" err="1">
                <a:ea typeface="Calibri" panose="020F0502020204030204" pitchFamily="34" charset="0"/>
                <a:cs typeface="Times New Roman" panose="02020603050405020304" pitchFamily="18" charset="0"/>
              </a:rPr>
              <a:t>iugera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ventre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prementem</a:t>
            </a:r>
            <a:endParaRPr lang="nl-NL" sz="2800">
              <a:ea typeface="Calibri" panose="020F0502020204030204" pitchFamily="34" charset="0"/>
              <a:cs typeface="Times New Roman" panose="02020603050405020304" pitchFamily="18" charset="0"/>
            </a:endParaRPr>
          </a:p>
          <a:p>
            <a:pPr>
              <a:lnSpc>
                <a:spcPct val="200000"/>
              </a:lnSpc>
            </a:pPr>
            <a:r>
              <a:rPr lang="nl-NL" sz="2800" b="1">
                <a:solidFill>
                  <a:srgbClr val="0070C0"/>
                </a:solidFill>
                <a:ea typeface="Calibri" panose="020F0502020204030204" pitchFamily="34" charset="0"/>
                <a:cs typeface="Times New Roman" panose="02020603050405020304" pitchFamily="18" charset="0"/>
              </a:rPr>
              <a:t>460</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stravimus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innumeris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tumidum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Pythona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sagittis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Tu face </a:t>
            </a:r>
            <a:r>
              <a:rPr lang="nl-NL" sz="2800" err="1">
                <a:ea typeface="Calibri" panose="020F0502020204030204" pitchFamily="34" charset="0"/>
                <a:cs typeface="Times New Roman" panose="02020603050405020304" pitchFamily="18" charset="0"/>
              </a:rPr>
              <a:t>nescioquos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esto</a:t>
            </a:r>
            <a:r>
              <a:rPr lang="nl-NL" sz="2800">
                <a:uFill>
                  <a:solidFill>
                    <a:srgbClr val="548DD4"/>
                  </a:solidFill>
                </a:uFill>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contentus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amores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inritare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tua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nec</a:t>
            </a:r>
            <a:r>
              <a:rPr lang="nl-NL" sz="2800">
                <a:ea typeface="Calibri" panose="020F0502020204030204" pitchFamily="34" charset="0"/>
                <a:cs typeface="Times New Roman" panose="02020603050405020304" pitchFamily="18" charset="0"/>
              </a:rPr>
              <a:t> laudes </a:t>
            </a:r>
            <a:r>
              <a:rPr lang="nl-NL" sz="2800" u="sng" err="1">
                <a:uFill>
                  <a:solidFill>
                    <a:srgbClr val="548DD4"/>
                  </a:solidFill>
                </a:uFill>
                <a:ea typeface="Calibri" panose="020F0502020204030204" pitchFamily="34" charset="0"/>
                <a:cs typeface="Times New Roman" panose="02020603050405020304" pitchFamily="18" charset="0"/>
              </a:rPr>
              <a:t>adsere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nostras</a:t>
            </a:r>
            <a:r>
              <a:rPr lang="nl-NL" sz="2800">
                <a:ea typeface="Calibri" panose="020F0502020204030204" pitchFamily="34" charset="0"/>
                <a:cs typeface="Times New Roman" panose="02020603050405020304" pitchFamily="18" charset="0"/>
              </a:rPr>
              <a:t>.’</a:t>
            </a:r>
            <a:endParaRPr lang="nl-NL" sz="2800"/>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a. Apollo beledigt Cupido (p.26)</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57216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17</a:t>
            </a:fld>
            <a:endParaRPr lang="nl-NL" b="1">
              <a:solidFill>
                <a:srgbClr val="0070C0"/>
              </a:solidFill>
            </a:endParaRPr>
          </a:p>
        </p:txBody>
      </p:sp>
      <p:sp>
        <p:nvSpPr>
          <p:cNvPr id="3" name="Rechthoek 2"/>
          <p:cNvSpPr/>
          <p:nvPr/>
        </p:nvSpPr>
        <p:spPr>
          <a:xfrm>
            <a:off x="180000" y="468000"/>
            <a:ext cx="11520000" cy="6004080"/>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Filius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huic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Veneris</a:t>
            </a:r>
            <a:r>
              <a:rPr lang="nl-NL" sz="2800">
                <a:ea typeface="Calibri" panose="020F0502020204030204" pitchFamily="34" charset="0"/>
                <a:cs typeface="Times New Roman" panose="02020603050405020304" pitchFamily="18" charset="0"/>
              </a:rPr>
              <a:t> ‘</a:t>
            </a:r>
            <a:r>
              <a:rPr lang="nl-NL" sz="2800" b="1" u="sng" err="1">
                <a:uFill>
                  <a:solidFill>
                    <a:srgbClr val="548DD4"/>
                  </a:solidFill>
                </a:uFill>
                <a:ea typeface="Calibri" panose="020F0502020204030204" pitchFamily="34" charset="0"/>
                <a:cs typeface="Times New Roman" panose="02020603050405020304" pitchFamily="18" charset="0"/>
              </a:rPr>
              <a:t>Figat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tuus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omnia</a:t>
            </a:r>
            <a:r>
              <a:rPr lang="nl-NL" sz="2800">
                <a:ea typeface="Calibri" panose="020F0502020204030204" pitchFamily="34" charset="0"/>
                <a:cs typeface="Times New Roman" panose="02020603050405020304" pitchFamily="18" charset="0"/>
              </a:rPr>
              <a:t>, Phoebe,</a:t>
            </a:r>
          </a:p>
          <a:p>
            <a:pPr>
              <a:lnSpc>
                <a:spcPct val="200000"/>
              </a:lnSpc>
            </a:pPr>
            <a:r>
              <a:rPr lang="nl-NL" sz="2800">
                <a:ea typeface="Calibri" panose="020F0502020204030204" pitchFamily="34" charset="0"/>
                <a:cs typeface="Times New Roman" panose="02020603050405020304" pitchFamily="18" charset="0"/>
              </a:rPr>
              <a:t>	te </a:t>
            </a:r>
            <a:r>
              <a:rPr lang="nl-NL" sz="2800" err="1">
                <a:ea typeface="Calibri" panose="020F0502020204030204" pitchFamily="34" charset="0"/>
                <a:cs typeface="Times New Roman" panose="02020603050405020304" pitchFamily="18" charset="0"/>
              </a:rPr>
              <a:t>meus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arcus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ait</a:t>
            </a:r>
            <a:r>
              <a:rPr lang="nl-NL" sz="2800">
                <a:ea typeface="Calibri" panose="020F0502020204030204" pitchFamily="34" charset="0"/>
                <a:cs typeface="Times New Roman" panose="02020603050405020304" pitchFamily="18" charset="0"/>
              </a:rPr>
              <a:t>, ‘</a:t>
            </a:r>
            <a:r>
              <a:rPr lang="nl-NL" sz="2800" b="1" i="1" err="1">
                <a:solidFill>
                  <a:srgbClr val="E36C0A"/>
                </a:solidFill>
                <a:ea typeface="Calibri" panose="020F0502020204030204" pitchFamily="34" charset="0"/>
                <a:cs typeface="Times New Roman" panose="02020603050405020304" pitchFamily="18" charset="0"/>
              </a:rPr>
              <a:t>quanto</a:t>
            </a:r>
            <a:r>
              <a:rPr lang="nl-NL" sz="2800" err="1">
                <a:ea typeface="Calibri" panose="020F0502020204030204" pitchFamily="34" charset="0"/>
                <a:cs typeface="Times New Roman" panose="02020603050405020304" pitchFamily="18" charset="0"/>
              </a:rPr>
              <a:t>que</a:t>
            </a:r>
            <a:r>
              <a:rPr lang="nl-NL" sz="2800">
                <a:ea typeface="Calibri" panose="020F0502020204030204" pitchFamily="34" charset="0"/>
                <a:cs typeface="Times New Roman" panose="02020603050405020304" pitchFamily="18" charset="0"/>
              </a:rPr>
              <a:t> animalia </a:t>
            </a:r>
            <a:r>
              <a:rPr lang="nl-NL" sz="2800" u="sng" err="1">
                <a:uFill>
                  <a:solidFill>
                    <a:srgbClr val="548DD4"/>
                  </a:solidFill>
                </a:uFill>
                <a:ea typeface="Calibri" panose="020F0502020204030204" pitchFamily="34" charset="0"/>
                <a:cs typeface="Times New Roman" panose="02020603050405020304" pitchFamily="18" charset="0"/>
              </a:rPr>
              <a:t>cedunt</a:t>
            </a:r>
            <a:endParaRPr lang="nl-NL" sz="2800">
              <a:ea typeface="Calibri" panose="020F0502020204030204" pitchFamily="34" charset="0"/>
              <a:cs typeface="Times New Roman" panose="02020603050405020304" pitchFamily="18" charset="0"/>
            </a:endParaRPr>
          </a:p>
          <a:p>
            <a:pPr>
              <a:lnSpc>
                <a:spcPct val="200000"/>
              </a:lnSpc>
            </a:pPr>
            <a:r>
              <a:rPr lang="nl-NL" sz="2800" b="1">
                <a:solidFill>
                  <a:srgbClr val="0070C0"/>
                </a:solidFill>
                <a:ea typeface="Calibri" panose="020F0502020204030204" pitchFamily="34" charset="0"/>
                <a:cs typeface="Times New Roman" panose="02020603050405020304" pitchFamily="18" charset="0"/>
              </a:rPr>
              <a:t>465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cuncta</a:t>
            </a:r>
            <a:r>
              <a:rPr lang="nl-NL" sz="2800">
                <a:ea typeface="Calibri" panose="020F0502020204030204" pitchFamily="34" charset="0"/>
                <a:cs typeface="Times New Roman" panose="02020603050405020304" pitchFamily="18" charset="0"/>
              </a:rPr>
              <a:t> deo, </a:t>
            </a:r>
            <a:r>
              <a:rPr lang="nl-NL" sz="2800" err="1">
                <a:ea typeface="Calibri" panose="020F0502020204030204" pitchFamily="34" charset="0"/>
                <a:cs typeface="Times New Roman" panose="02020603050405020304" pitchFamily="18" charset="0"/>
              </a:rPr>
              <a:t>tanto</a:t>
            </a:r>
            <a:r>
              <a:rPr lang="nl-NL" sz="2800">
                <a:ea typeface="Calibri" panose="020F0502020204030204" pitchFamily="34" charset="0"/>
                <a:cs typeface="Times New Roman" panose="02020603050405020304" pitchFamily="18" charset="0"/>
              </a:rPr>
              <a:t> minor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tua</a:t>
            </a:r>
            <a:r>
              <a:rPr lang="nl-NL" sz="2800">
                <a:ea typeface="Calibri" panose="020F0502020204030204" pitchFamily="34" charset="0"/>
                <a:cs typeface="Times New Roman" panose="02020603050405020304" pitchFamily="18" charset="0"/>
              </a:rPr>
              <a:t> gloria </a:t>
            </a:r>
            <a:r>
              <a:rPr lang="nl-NL" sz="2800" err="1">
                <a:ea typeface="Calibri" panose="020F0502020204030204" pitchFamily="34" charset="0"/>
                <a:cs typeface="Times New Roman" panose="02020603050405020304" pitchFamily="18" charset="0"/>
              </a:rPr>
              <a:t>nostra</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Dixit</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eliso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percussis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aere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pennis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impiger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umbrosa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Parnasi</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constitit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arce</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sagittifera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prompsit</a:t>
            </a:r>
            <a:r>
              <a:rPr lang="nl-NL" sz="2800">
                <a:ea typeface="Calibri" panose="020F0502020204030204" pitchFamily="34" charset="0"/>
                <a:cs typeface="Times New Roman" panose="02020603050405020304" pitchFamily="18" charset="0"/>
              </a:rPr>
              <a:t> duo </a:t>
            </a:r>
            <a:r>
              <a:rPr lang="nl-NL" sz="2800" err="1">
                <a:ea typeface="Calibri" panose="020F0502020204030204" pitchFamily="34" charset="0"/>
                <a:cs typeface="Times New Roman" panose="02020603050405020304" pitchFamily="18" charset="0"/>
              </a:rPr>
              <a:t>tela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pharetra</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diversorum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operum</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fugat</a:t>
            </a:r>
            <a:r>
              <a:rPr lang="nl-NL" sz="2800">
                <a:ea typeface="Calibri" panose="020F0502020204030204" pitchFamily="34" charset="0"/>
                <a:cs typeface="Times New Roman" panose="02020603050405020304" pitchFamily="18" charset="0"/>
              </a:rPr>
              <a:t> hoc, </a:t>
            </a:r>
            <a:r>
              <a:rPr lang="nl-NL" sz="2800" u="sng">
                <a:uFill>
                  <a:solidFill>
                    <a:srgbClr val="548DD4"/>
                  </a:solidFill>
                </a:uFill>
                <a:ea typeface="Calibri" panose="020F0502020204030204" pitchFamily="34" charset="0"/>
                <a:cs typeface="Times New Roman" panose="02020603050405020304" pitchFamily="18" charset="0"/>
              </a:rPr>
              <a:t>facit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illud</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amorem</a:t>
            </a:r>
            <a:r>
              <a:rPr lang="nl-NL" sz="2800">
                <a:ea typeface="Calibri" panose="020F0502020204030204" pitchFamily="34" charset="0"/>
                <a:cs typeface="Times New Roman" panose="02020603050405020304" pitchFamily="18" charset="0"/>
              </a:rPr>
              <a:t>.</a:t>
            </a:r>
            <a:endParaRPr lang="nl-NL" sz="2800"/>
          </a:p>
        </p:txBody>
      </p:sp>
      <p:sp>
        <p:nvSpPr>
          <p:cNvPr id="10" name="Tekstvak 9"/>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b. De reactie van Cupido (p.28)</a:t>
            </a:r>
          </a:p>
        </p:txBody>
      </p:sp>
      <p:sp>
        <p:nvSpPr>
          <p:cNvPr id="8" name="PIJL-OMLAAG 7">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2552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18</a:t>
            </a:fld>
            <a:endParaRPr lang="nl-NL" b="1">
              <a:solidFill>
                <a:srgbClr val="0070C0"/>
              </a:solidFill>
            </a:endParaRPr>
          </a:p>
        </p:txBody>
      </p:sp>
      <p:sp>
        <p:nvSpPr>
          <p:cNvPr id="3" name="Rechthoek 2"/>
          <p:cNvSpPr/>
          <p:nvPr/>
        </p:nvSpPr>
        <p:spPr>
          <a:xfrm>
            <a:off x="180000" y="468000"/>
            <a:ext cx="11929622" cy="4832092"/>
          </a:xfrm>
          <a:prstGeom prst="rect">
            <a:avLst/>
          </a:prstGeom>
        </p:spPr>
        <p:txBody>
          <a:bodyPr wrap="square">
            <a:spAutoFit/>
          </a:bodyPr>
          <a:lstStyle/>
          <a:p>
            <a:pPr>
              <a:lnSpc>
                <a:spcPct val="200000"/>
              </a:lnSpc>
            </a:pPr>
            <a:r>
              <a:rPr lang="nl-NL" sz="2800" b="1" spc="300">
                <a:solidFill>
                  <a:srgbClr val="0070C0"/>
                </a:solidFill>
                <a:ea typeface="Calibri" panose="020F0502020204030204" pitchFamily="34" charset="0"/>
                <a:cs typeface="Times New Roman" panose="02020603050405020304" pitchFamily="18" charset="0"/>
              </a:rPr>
              <a:t>470</a:t>
            </a:r>
            <a:r>
              <a:rPr lang="nl-NL" sz="2800" spc="300">
                <a:ea typeface="Calibri" panose="020F0502020204030204" pitchFamily="34" charset="0"/>
                <a:cs typeface="Calibri" panose="020F0502020204030204" pitchFamily="34" charset="0"/>
              </a:rPr>
              <a:t>	(</a:t>
            </a:r>
            <a:r>
              <a:rPr lang="nl-NL" sz="2800" b="1" i="1" spc="300" err="1">
                <a:solidFill>
                  <a:srgbClr val="00B050"/>
                </a:solidFill>
                <a:ea typeface="Calibri" panose="020F0502020204030204" pitchFamily="34" charset="0"/>
                <a:cs typeface="Calibri" panose="020F0502020204030204" pitchFamily="34" charset="0"/>
              </a:rPr>
              <a:t>Quod</a:t>
            </a:r>
            <a:r>
              <a:rPr lang="nl-NL" sz="2800" spc="300">
                <a:ea typeface="Calibri" panose="020F0502020204030204" pitchFamily="34" charset="0"/>
                <a:cs typeface="Calibri" panose="020F0502020204030204" pitchFamily="34" charset="0"/>
              </a:rPr>
              <a:t> </a:t>
            </a:r>
            <a:r>
              <a:rPr lang="nl-NL" sz="2800" u="sng" spc="300">
                <a:uFill>
                  <a:solidFill>
                    <a:srgbClr val="548DD4"/>
                  </a:solidFill>
                </a:uFill>
                <a:ea typeface="Calibri" panose="020F0502020204030204" pitchFamily="34" charset="0"/>
                <a:cs typeface="Calibri" panose="020F0502020204030204" pitchFamily="34" charset="0"/>
              </a:rPr>
              <a:t>facit</a:t>
            </a:r>
            <a:r>
              <a:rPr lang="nl-NL" sz="2800" spc="300">
                <a:ea typeface="Calibri" panose="020F0502020204030204" pitchFamily="34" charset="0"/>
                <a:cs typeface="Calibri" panose="020F0502020204030204" pitchFamily="34" charset="0"/>
              </a:rPr>
              <a:t>, </a:t>
            </a:r>
            <a:r>
              <a:rPr lang="nl-NL" sz="2800" u="dotted" spc="300" err="1">
                <a:uFill>
                  <a:solidFill>
                    <a:srgbClr val="548DD4"/>
                  </a:solidFill>
                </a:uFill>
                <a:ea typeface="Calibri" panose="020F0502020204030204" pitchFamily="34" charset="0"/>
                <a:cs typeface="Calibri" panose="020F0502020204030204" pitchFamily="34" charset="0"/>
              </a:rPr>
              <a:t>auratum</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est</a:t>
            </a:r>
            <a:r>
              <a:rPr lang="nl-NL" sz="2800" spc="300">
                <a:ea typeface="Calibri" panose="020F0502020204030204" pitchFamily="34" charset="0"/>
                <a:cs typeface="Calibri" panose="020F0502020204030204" pitchFamily="34" charset="0"/>
              </a:rPr>
              <a:t> et </a:t>
            </a:r>
            <a:r>
              <a:rPr lang="nl-NL" sz="2800" spc="300" err="1">
                <a:ea typeface="Calibri" panose="020F0502020204030204" pitchFamily="34" charset="0"/>
                <a:cs typeface="Calibri" panose="020F0502020204030204" pitchFamily="34" charset="0"/>
              </a:rPr>
              <a:t>cuspide</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fulget</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acuta</a:t>
            </a:r>
            <a:r>
              <a:rPr lang="nl-NL" sz="2800" spc="300">
                <a:ea typeface="Calibri" panose="020F0502020204030204" pitchFamily="34" charset="0"/>
                <a:cs typeface="Calibri" panose="020F0502020204030204" pitchFamily="34" charset="0"/>
              </a:rPr>
              <a: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Calibri" panose="020F0502020204030204" pitchFamily="34" charset="0"/>
              </a:rPr>
              <a:t>	</a:t>
            </a:r>
            <a:r>
              <a:rPr lang="nl-NL" sz="2800" b="1" i="1" spc="300" err="1">
                <a:solidFill>
                  <a:srgbClr val="00B050"/>
                </a:solidFill>
                <a:ea typeface="Calibri" panose="020F0502020204030204" pitchFamily="34" charset="0"/>
                <a:cs typeface="Calibri" panose="020F0502020204030204" pitchFamily="34" charset="0"/>
              </a:rPr>
              <a:t>quod</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fugat</a:t>
            </a:r>
            <a:r>
              <a:rPr lang="nl-NL" sz="2800" spc="300">
                <a:ea typeface="Calibri" panose="020F0502020204030204" pitchFamily="34" charset="0"/>
                <a:cs typeface="Calibri" panose="020F0502020204030204" pitchFamily="34" charset="0"/>
              </a:rPr>
              <a:t>, </a:t>
            </a:r>
            <a:r>
              <a:rPr lang="nl-NL" sz="2800" u="dotted" spc="300" err="1">
                <a:uFill>
                  <a:solidFill>
                    <a:srgbClr val="548DD4"/>
                  </a:solidFill>
                </a:uFill>
                <a:ea typeface="Calibri" panose="020F0502020204030204" pitchFamily="34" charset="0"/>
                <a:cs typeface="Calibri" panose="020F0502020204030204" pitchFamily="34" charset="0"/>
              </a:rPr>
              <a:t>obtusum</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est</a:t>
            </a:r>
            <a:r>
              <a:rPr lang="nl-NL" sz="2800" spc="300">
                <a:ea typeface="Calibri" panose="020F0502020204030204" pitchFamily="34" charset="0"/>
                <a:cs typeface="Calibri" panose="020F0502020204030204" pitchFamily="34" charset="0"/>
              </a:rPr>
              <a:t> et </a:t>
            </a:r>
            <a:r>
              <a:rPr lang="nl-NL" sz="2800" u="sng" spc="300" err="1">
                <a:uFill>
                  <a:solidFill>
                    <a:srgbClr val="548DD4"/>
                  </a:solidFill>
                </a:uFill>
                <a:ea typeface="Calibri" panose="020F0502020204030204" pitchFamily="34" charset="0"/>
                <a:cs typeface="Calibri" panose="020F0502020204030204" pitchFamily="34" charset="0"/>
              </a:rPr>
              <a:t>habet</a:t>
            </a:r>
            <a:r>
              <a:rPr lang="nl-NL" sz="2800" spc="300">
                <a:ea typeface="Calibri" panose="020F0502020204030204" pitchFamily="34" charset="0"/>
                <a:cs typeface="Calibri" panose="020F0502020204030204" pitchFamily="34" charset="0"/>
              </a:rPr>
              <a:t> sub </a:t>
            </a:r>
            <a:r>
              <a:rPr lang="nl-NL" sz="2800" spc="300" err="1">
                <a:ea typeface="Calibri" panose="020F0502020204030204" pitchFamily="34" charset="0"/>
                <a:cs typeface="Calibri" panose="020F0502020204030204" pitchFamily="34" charset="0"/>
              </a:rPr>
              <a:t>harundine</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plumbum</a:t>
            </a:r>
            <a:r>
              <a:rPr lang="nl-NL" sz="2800" spc="300">
                <a:ea typeface="Calibri" panose="020F0502020204030204" pitchFamily="34" charset="0"/>
                <a:cs typeface="Calibri" panose="020F0502020204030204" pitchFamily="34" charset="0"/>
              </a:rPr>
              <a: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Calibri" panose="020F0502020204030204" pitchFamily="34" charset="0"/>
              </a:rPr>
              <a:t>	Hoc deus in </a:t>
            </a:r>
            <a:r>
              <a:rPr lang="nl-NL" sz="2800" spc="300" err="1">
                <a:ea typeface="Calibri" panose="020F0502020204030204" pitchFamily="34" charset="0"/>
                <a:cs typeface="Calibri" panose="020F0502020204030204" pitchFamily="34" charset="0"/>
              </a:rPr>
              <a:t>nympha</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Peneide</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fixit</a:t>
            </a:r>
            <a:r>
              <a:rPr lang="nl-NL" sz="2800" spc="300">
                <a:ea typeface="Calibri" panose="020F0502020204030204" pitchFamily="34" charset="0"/>
                <a:cs typeface="Calibri" panose="020F0502020204030204" pitchFamily="34" charset="0"/>
              </a:rPr>
              <a:t>, at </a:t>
            </a:r>
            <a:r>
              <a:rPr lang="nl-NL" sz="2800" spc="300" err="1">
                <a:ea typeface="Calibri" panose="020F0502020204030204" pitchFamily="34" charset="0"/>
                <a:cs typeface="Calibri" panose="020F0502020204030204" pitchFamily="34" charset="0"/>
              </a:rPr>
              <a:t>illo</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rPr>
              <a:t>	</a:t>
            </a:r>
            <a:r>
              <a:rPr lang="nl-NL" sz="2800" u="sng" spc="300" err="1">
                <a:uFill>
                  <a:solidFill>
                    <a:srgbClr val="548DD4"/>
                  </a:solidFill>
                </a:uFill>
                <a:ea typeface="Calibri" panose="020F0502020204030204" pitchFamily="34" charset="0"/>
              </a:rPr>
              <a:t>laesit</a:t>
            </a:r>
            <a:r>
              <a:rPr lang="nl-NL" sz="2800" spc="300">
                <a:ea typeface="Calibri" panose="020F0502020204030204" pitchFamily="34" charset="0"/>
              </a:rPr>
              <a:t> </a:t>
            </a:r>
            <a:r>
              <a:rPr lang="nl-NL" sz="2800" spc="300" err="1">
                <a:ea typeface="Calibri" panose="020F0502020204030204" pitchFamily="34" charset="0"/>
              </a:rPr>
              <a:t>Apollineas</a:t>
            </a:r>
            <a:r>
              <a:rPr lang="nl-NL" sz="2800" spc="300">
                <a:ea typeface="Calibri" panose="020F0502020204030204" pitchFamily="34" charset="0"/>
              </a:rPr>
              <a:t> </a:t>
            </a:r>
            <a:r>
              <a:rPr lang="nl-NL" sz="2800" spc="300" err="1">
                <a:ea typeface="Calibri" panose="020F0502020204030204" pitchFamily="34" charset="0"/>
              </a:rPr>
              <a:t>traiecta</a:t>
            </a:r>
            <a:r>
              <a:rPr lang="nl-NL" sz="2800" spc="300">
                <a:ea typeface="Calibri" panose="020F0502020204030204" pitchFamily="34" charset="0"/>
              </a:rPr>
              <a:t> per </a:t>
            </a:r>
            <a:r>
              <a:rPr lang="nl-NL" sz="2800" spc="300" err="1">
                <a:ea typeface="Calibri" panose="020F0502020204030204" pitchFamily="34" charset="0"/>
              </a:rPr>
              <a:t>ossa</a:t>
            </a:r>
            <a:r>
              <a:rPr lang="nl-NL" sz="2800" spc="300">
                <a:ea typeface="Calibri" panose="020F0502020204030204" pitchFamily="34" charset="0"/>
              </a:rPr>
              <a:t> </a:t>
            </a:r>
            <a:r>
              <a:rPr lang="nl-NL" sz="2800" spc="300" err="1">
                <a:ea typeface="Calibri" panose="020F0502020204030204" pitchFamily="34" charset="0"/>
              </a:rPr>
              <a:t>medullas</a:t>
            </a:r>
            <a:r>
              <a:rPr lang="nl-NL" sz="2800" spc="300">
                <a:ea typeface="Calibri" panose="020F0502020204030204" pitchFamily="34" charset="0"/>
              </a:rPr>
              <a:t>.</a:t>
            </a:r>
            <a:endParaRPr lang="nl-NL" sz="2800" spc="300"/>
          </a:p>
        </p:txBody>
      </p:sp>
      <p:sp>
        <p:nvSpPr>
          <p:cNvPr id="7" name="Rechthoek 6"/>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b. De reactie van Cupido (p.28)</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82243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19</a:t>
            </a:fld>
            <a:endParaRPr lang="nl-NL" b="1">
              <a:solidFill>
                <a:srgbClr val="0070C0"/>
              </a:solidFill>
            </a:endParaRPr>
          </a:p>
        </p:txBody>
      </p:sp>
      <p:sp>
        <p:nvSpPr>
          <p:cNvPr id="3" name="Rechthoek 2"/>
          <p:cNvSpPr/>
          <p:nvPr/>
        </p:nvSpPr>
        <p:spPr>
          <a:xfrm>
            <a:off x="180000" y="468000"/>
            <a:ext cx="11929622" cy="4832092"/>
          </a:xfrm>
          <a:prstGeom prst="rect">
            <a:avLst/>
          </a:prstGeom>
        </p:spPr>
        <p:txBody>
          <a:bodyPr wrap="square">
            <a:spAutoFit/>
          </a:bodyPr>
          <a:lstStyle/>
          <a:p>
            <a:pPr>
              <a:lnSpc>
                <a:spcPct val="200000"/>
              </a:lnSpc>
            </a:pPr>
            <a:r>
              <a:rPr lang="nl-NL" sz="2800" b="1" spc="300">
                <a:solidFill>
                  <a:srgbClr val="0070C0"/>
                </a:solidFill>
                <a:ea typeface="Calibri" panose="020F0502020204030204" pitchFamily="34" charset="0"/>
                <a:cs typeface="Times New Roman" panose="02020603050405020304" pitchFamily="18" charset="0"/>
              </a:rPr>
              <a:t>470</a:t>
            </a:r>
            <a:r>
              <a:rPr lang="nl-NL" sz="2800" spc="300">
                <a:ea typeface="Calibri" panose="020F0502020204030204" pitchFamily="34" charset="0"/>
                <a:cs typeface="Calibri" panose="020F0502020204030204" pitchFamily="34" charset="0"/>
              </a:rPr>
              <a:t>	(</a:t>
            </a:r>
            <a:r>
              <a:rPr lang="nl-NL" sz="2800" b="1" i="1" spc="300" err="1">
                <a:solidFill>
                  <a:srgbClr val="00B050"/>
                </a:solidFill>
                <a:ea typeface="Calibri" panose="020F0502020204030204" pitchFamily="34" charset="0"/>
                <a:cs typeface="Calibri" panose="020F0502020204030204" pitchFamily="34" charset="0"/>
              </a:rPr>
              <a:t>Quod</a:t>
            </a:r>
            <a:r>
              <a:rPr lang="nl-NL" sz="2800" spc="300">
                <a:ea typeface="Calibri" panose="020F0502020204030204" pitchFamily="34" charset="0"/>
                <a:cs typeface="Calibri" panose="020F0502020204030204" pitchFamily="34" charset="0"/>
              </a:rPr>
              <a:t> </a:t>
            </a:r>
            <a:r>
              <a:rPr lang="nl-NL" sz="2800" u="sng" spc="300">
                <a:uFill>
                  <a:solidFill>
                    <a:srgbClr val="548DD4"/>
                  </a:solidFill>
                </a:uFill>
                <a:ea typeface="Calibri" panose="020F0502020204030204" pitchFamily="34" charset="0"/>
                <a:cs typeface="Calibri" panose="020F0502020204030204" pitchFamily="34" charset="0"/>
              </a:rPr>
              <a:t>facit</a:t>
            </a:r>
            <a:r>
              <a:rPr lang="nl-NL" sz="2800" spc="300">
                <a:ea typeface="Calibri" panose="020F0502020204030204" pitchFamily="34" charset="0"/>
                <a:cs typeface="Calibri" panose="020F0502020204030204" pitchFamily="34" charset="0"/>
              </a:rPr>
              <a:t>, </a:t>
            </a:r>
            <a:r>
              <a:rPr lang="nl-NL" sz="2800" u="dotted" spc="300" err="1">
                <a:uFill>
                  <a:solidFill>
                    <a:srgbClr val="548DD4"/>
                  </a:solidFill>
                </a:uFill>
                <a:ea typeface="Calibri" panose="020F0502020204030204" pitchFamily="34" charset="0"/>
                <a:cs typeface="Calibri" panose="020F0502020204030204" pitchFamily="34" charset="0"/>
              </a:rPr>
              <a:t>auratum</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est</a:t>
            </a:r>
            <a:r>
              <a:rPr lang="nl-NL" sz="2800" spc="300">
                <a:ea typeface="Calibri" panose="020F0502020204030204" pitchFamily="34" charset="0"/>
                <a:cs typeface="Calibri" panose="020F0502020204030204" pitchFamily="34" charset="0"/>
              </a:rPr>
              <a:t> et </a:t>
            </a:r>
            <a:r>
              <a:rPr lang="nl-NL" sz="2800" spc="300" err="1">
                <a:ea typeface="Calibri" panose="020F0502020204030204" pitchFamily="34" charset="0"/>
                <a:cs typeface="Calibri" panose="020F0502020204030204" pitchFamily="34" charset="0"/>
              </a:rPr>
              <a:t>cuspide</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fulget</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acuta</a:t>
            </a:r>
            <a:r>
              <a:rPr lang="nl-NL" sz="2800" spc="300">
                <a:ea typeface="Calibri" panose="020F0502020204030204" pitchFamily="34" charset="0"/>
                <a:cs typeface="Calibri" panose="020F0502020204030204" pitchFamily="34" charset="0"/>
              </a:rPr>
              <a: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Calibri" panose="020F0502020204030204" pitchFamily="34" charset="0"/>
              </a:rPr>
              <a:t>	</a:t>
            </a:r>
            <a:r>
              <a:rPr lang="nl-NL" sz="2800" b="1" i="1" spc="300" err="1">
                <a:solidFill>
                  <a:srgbClr val="00B050"/>
                </a:solidFill>
                <a:ea typeface="Calibri" panose="020F0502020204030204" pitchFamily="34" charset="0"/>
                <a:cs typeface="Calibri" panose="020F0502020204030204" pitchFamily="34" charset="0"/>
              </a:rPr>
              <a:t>quod</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fugat</a:t>
            </a:r>
            <a:r>
              <a:rPr lang="nl-NL" sz="2800" spc="300">
                <a:ea typeface="Calibri" panose="020F0502020204030204" pitchFamily="34" charset="0"/>
                <a:cs typeface="Calibri" panose="020F0502020204030204" pitchFamily="34" charset="0"/>
              </a:rPr>
              <a:t>, </a:t>
            </a:r>
            <a:r>
              <a:rPr lang="nl-NL" sz="2800" u="dotted" spc="300" err="1">
                <a:uFill>
                  <a:solidFill>
                    <a:srgbClr val="548DD4"/>
                  </a:solidFill>
                </a:uFill>
                <a:ea typeface="Calibri" panose="020F0502020204030204" pitchFamily="34" charset="0"/>
                <a:cs typeface="Calibri" panose="020F0502020204030204" pitchFamily="34" charset="0"/>
              </a:rPr>
              <a:t>obtusum</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est</a:t>
            </a:r>
            <a:r>
              <a:rPr lang="nl-NL" sz="2800" spc="300">
                <a:ea typeface="Calibri" panose="020F0502020204030204" pitchFamily="34" charset="0"/>
                <a:cs typeface="Calibri" panose="020F0502020204030204" pitchFamily="34" charset="0"/>
              </a:rPr>
              <a:t> et </a:t>
            </a:r>
            <a:r>
              <a:rPr lang="nl-NL" sz="2800" u="sng" spc="300" err="1">
                <a:uFill>
                  <a:solidFill>
                    <a:srgbClr val="548DD4"/>
                  </a:solidFill>
                </a:uFill>
                <a:ea typeface="Calibri" panose="020F0502020204030204" pitchFamily="34" charset="0"/>
                <a:cs typeface="Calibri" panose="020F0502020204030204" pitchFamily="34" charset="0"/>
              </a:rPr>
              <a:t>habet</a:t>
            </a:r>
            <a:r>
              <a:rPr lang="nl-NL" sz="2800" spc="300">
                <a:ea typeface="Calibri" panose="020F0502020204030204" pitchFamily="34" charset="0"/>
                <a:cs typeface="Calibri" panose="020F0502020204030204" pitchFamily="34" charset="0"/>
              </a:rPr>
              <a:t> sub </a:t>
            </a:r>
            <a:r>
              <a:rPr lang="nl-NL" sz="2800" spc="300" err="1">
                <a:ea typeface="Calibri" panose="020F0502020204030204" pitchFamily="34" charset="0"/>
                <a:cs typeface="Calibri" panose="020F0502020204030204" pitchFamily="34" charset="0"/>
              </a:rPr>
              <a:t>harundine</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plumbum</a:t>
            </a:r>
            <a:r>
              <a:rPr lang="nl-NL" sz="2800" spc="300">
                <a:ea typeface="Calibri" panose="020F0502020204030204" pitchFamily="34" charset="0"/>
                <a:cs typeface="Calibri" panose="020F0502020204030204" pitchFamily="34" charset="0"/>
              </a:rPr>
              <a: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Calibri" panose="020F0502020204030204" pitchFamily="34" charset="0"/>
              </a:rPr>
              <a:t>	Hoc deus in </a:t>
            </a:r>
            <a:r>
              <a:rPr lang="nl-NL" sz="2800" spc="300" err="1">
                <a:ea typeface="Calibri" panose="020F0502020204030204" pitchFamily="34" charset="0"/>
                <a:cs typeface="Calibri" panose="020F0502020204030204" pitchFamily="34" charset="0"/>
              </a:rPr>
              <a:t>nympha</a:t>
            </a:r>
            <a:r>
              <a:rPr lang="nl-NL" sz="2800" spc="300">
                <a:ea typeface="Calibri" panose="020F0502020204030204" pitchFamily="34" charset="0"/>
                <a:cs typeface="Calibri" panose="020F0502020204030204" pitchFamily="34" charset="0"/>
              </a:rPr>
              <a:t> </a:t>
            </a:r>
            <a:r>
              <a:rPr lang="nl-NL" sz="2800" spc="300" err="1">
                <a:ea typeface="Calibri" panose="020F0502020204030204" pitchFamily="34" charset="0"/>
                <a:cs typeface="Calibri" panose="020F0502020204030204" pitchFamily="34" charset="0"/>
              </a:rPr>
              <a:t>Peneide</a:t>
            </a:r>
            <a:r>
              <a:rPr lang="nl-NL" sz="2800" spc="300">
                <a:ea typeface="Calibri" panose="020F0502020204030204" pitchFamily="34" charset="0"/>
                <a:cs typeface="Calibri" panose="020F0502020204030204" pitchFamily="34" charset="0"/>
              </a:rPr>
              <a:t> </a:t>
            </a:r>
            <a:r>
              <a:rPr lang="nl-NL" sz="2800" u="sng" spc="300" err="1">
                <a:uFill>
                  <a:solidFill>
                    <a:srgbClr val="548DD4"/>
                  </a:solidFill>
                </a:uFill>
                <a:ea typeface="Calibri" panose="020F0502020204030204" pitchFamily="34" charset="0"/>
                <a:cs typeface="Calibri" panose="020F0502020204030204" pitchFamily="34" charset="0"/>
              </a:rPr>
              <a:t>fixit</a:t>
            </a:r>
            <a:r>
              <a:rPr lang="nl-NL" sz="2800" spc="300">
                <a:ea typeface="Calibri" panose="020F0502020204030204" pitchFamily="34" charset="0"/>
                <a:cs typeface="Calibri" panose="020F0502020204030204" pitchFamily="34" charset="0"/>
              </a:rPr>
              <a:t>, at </a:t>
            </a:r>
            <a:r>
              <a:rPr lang="nl-NL" sz="2800" spc="300" err="1">
                <a:ea typeface="Calibri" panose="020F0502020204030204" pitchFamily="34" charset="0"/>
                <a:cs typeface="Calibri" panose="020F0502020204030204" pitchFamily="34" charset="0"/>
              </a:rPr>
              <a:t>illo</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rPr>
              <a:t>	</a:t>
            </a:r>
            <a:r>
              <a:rPr lang="nl-NL" sz="2800" u="sng" spc="300" err="1">
                <a:uFill>
                  <a:solidFill>
                    <a:srgbClr val="548DD4"/>
                  </a:solidFill>
                </a:uFill>
                <a:ea typeface="Calibri" panose="020F0502020204030204" pitchFamily="34" charset="0"/>
              </a:rPr>
              <a:t>laesit</a:t>
            </a:r>
            <a:r>
              <a:rPr lang="nl-NL" sz="2800" spc="300">
                <a:ea typeface="Calibri" panose="020F0502020204030204" pitchFamily="34" charset="0"/>
              </a:rPr>
              <a:t> </a:t>
            </a:r>
            <a:r>
              <a:rPr lang="nl-NL" sz="2800" spc="300" err="1">
                <a:ea typeface="Calibri" panose="020F0502020204030204" pitchFamily="34" charset="0"/>
              </a:rPr>
              <a:t>Apollineas</a:t>
            </a:r>
            <a:r>
              <a:rPr lang="nl-NL" sz="2800" spc="300">
                <a:ea typeface="Calibri" panose="020F0502020204030204" pitchFamily="34" charset="0"/>
              </a:rPr>
              <a:t> </a:t>
            </a:r>
            <a:r>
              <a:rPr lang="nl-NL" sz="2800" spc="300" err="1">
                <a:ea typeface="Calibri" panose="020F0502020204030204" pitchFamily="34" charset="0"/>
              </a:rPr>
              <a:t>traiecta</a:t>
            </a:r>
            <a:r>
              <a:rPr lang="nl-NL" sz="2800" spc="300">
                <a:ea typeface="Calibri" panose="020F0502020204030204" pitchFamily="34" charset="0"/>
              </a:rPr>
              <a:t> per </a:t>
            </a:r>
            <a:r>
              <a:rPr lang="nl-NL" sz="2800" spc="300" err="1">
                <a:ea typeface="Calibri" panose="020F0502020204030204" pitchFamily="34" charset="0"/>
              </a:rPr>
              <a:t>ossa</a:t>
            </a:r>
            <a:r>
              <a:rPr lang="nl-NL" sz="2800" spc="300">
                <a:ea typeface="Calibri" panose="020F0502020204030204" pitchFamily="34" charset="0"/>
              </a:rPr>
              <a:t> </a:t>
            </a:r>
            <a:r>
              <a:rPr lang="nl-NL" sz="2800" spc="300" err="1">
                <a:ea typeface="Calibri" panose="020F0502020204030204" pitchFamily="34" charset="0"/>
              </a:rPr>
              <a:t>medullas</a:t>
            </a:r>
            <a:r>
              <a:rPr lang="nl-NL" sz="2800" spc="300">
                <a:ea typeface="Calibri" panose="020F0502020204030204" pitchFamily="34" charset="0"/>
              </a:rPr>
              <a:t>.</a:t>
            </a:r>
            <a:endParaRPr lang="nl-NL" sz="2800" spc="300"/>
          </a:p>
        </p:txBody>
      </p:sp>
      <p:sp>
        <p:nvSpPr>
          <p:cNvPr id="7" name="Rechthoek 6"/>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b. De reactie van Cupido (p.28)</a:t>
            </a:r>
          </a:p>
        </p:txBody>
      </p:sp>
      <p:sp>
        <p:nvSpPr>
          <p:cNvPr id="4" name="Tekstvak 3"/>
          <p:cNvSpPr txBox="1"/>
          <p:nvPr/>
        </p:nvSpPr>
        <p:spPr>
          <a:xfrm>
            <a:off x="8353167"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 name="Tekstvak 8"/>
          <p:cNvSpPr txBox="1"/>
          <p:nvPr/>
        </p:nvSpPr>
        <p:spPr>
          <a:xfrm>
            <a:off x="9657998"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1" name="Tekstvak 10"/>
          <p:cNvSpPr txBox="1"/>
          <p:nvPr/>
        </p:nvSpPr>
        <p:spPr>
          <a:xfrm>
            <a:off x="3571291"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pic>
        <p:nvPicPr>
          <p:cNvPr id="12" name="Afbeelding 11"/>
          <p:cNvPicPr>
            <a:picLocks noChangeAspect="1"/>
          </p:cNvPicPr>
          <p:nvPr/>
        </p:nvPicPr>
        <p:blipFill>
          <a:blip r:embed="rId4"/>
          <a:stretch>
            <a:fillRect/>
          </a:stretch>
        </p:blipFill>
        <p:spPr>
          <a:xfrm>
            <a:off x="1815851" y="628121"/>
            <a:ext cx="371888" cy="493819"/>
          </a:xfrm>
          <a:prstGeom prst="rect">
            <a:avLst/>
          </a:prstGeom>
        </p:spPr>
      </p:pic>
      <p:sp>
        <p:nvSpPr>
          <p:cNvPr id="13" name="Tekstvak 12"/>
          <p:cNvSpPr txBox="1"/>
          <p:nvPr/>
        </p:nvSpPr>
        <p:spPr>
          <a:xfrm>
            <a:off x="2805431"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4" name="Tekstvak 13"/>
          <p:cNvSpPr txBox="1"/>
          <p:nvPr/>
        </p:nvSpPr>
        <p:spPr>
          <a:xfrm>
            <a:off x="2468912"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5" name="Tekstvak 14"/>
          <p:cNvSpPr txBox="1"/>
          <p:nvPr/>
        </p:nvSpPr>
        <p:spPr>
          <a:xfrm>
            <a:off x="5740567"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6" name="Tekstvak 15"/>
          <p:cNvSpPr txBox="1"/>
          <p:nvPr/>
        </p:nvSpPr>
        <p:spPr>
          <a:xfrm>
            <a:off x="4882340"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7" name="Tekstvak 16"/>
          <p:cNvSpPr txBox="1"/>
          <p:nvPr/>
        </p:nvSpPr>
        <p:spPr>
          <a:xfrm>
            <a:off x="4024113"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8" name="Tekstvak 17"/>
          <p:cNvSpPr txBox="1"/>
          <p:nvPr/>
        </p:nvSpPr>
        <p:spPr>
          <a:xfrm>
            <a:off x="9285153" y="6283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9" name="Tekstvak 18"/>
          <p:cNvSpPr txBox="1"/>
          <p:nvPr/>
        </p:nvSpPr>
        <p:spPr>
          <a:xfrm>
            <a:off x="7867416"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0" name="Tekstvak 19"/>
          <p:cNvSpPr txBox="1"/>
          <p:nvPr/>
        </p:nvSpPr>
        <p:spPr>
          <a:xfrm>
            <a:off x="6404113" y="6281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1" name="Tekstvak 20"/>
          <p:cNvSpPr txBox="1"/>
          <p:nvPr/>
        </p:nvSpPr>
        <p:spPr>
          <a:xfrm>
            <a:off x="7314741"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2" name="Tekstvak 21"/>
          <p:cNvSpPr txBox="1"/>
          <p:nvPr/>
        </p:nvSpPr>
        <p:spPr>
          <a:xfrm>
            <a:off x="6911140"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3" name="Tekstvak 22"/>
          <p:cNvSpPr txBox="1"/>
          <p:nvPr/>
        </p:nvSpPr>
        <p:spPr>
          <a:xfrm>
            <a:off x="8805879" y="58170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27" name="Rechte verbindingslijn 26"/>
          <p:cNvCxnSpPr/>
          <p:nvPr/>
        </p:nvCxnSpPr>
        <p:spPr>
          <a:xfrm>
            <a:off x="4244535" y="57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6144811" y="57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7662502" y="57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9099461" y="57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3361583" y="57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Boog 41"/>
          <p:cNvSpPr/>
          <p:nvPr/>
        </p:nvSpPr>
        <p:spPr>
          <a:xfrm rot="5400000">
            <a:off x="4911929" y="1054209"/>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1" name="Boog 30"/>
          <p:cNvSpPr/>
          <p:nvPr/>
        </p:nvSpPr>
        <p:spPr>
          <a:xfrm rot="5400000">
            <a:off x="4911928" y="2242440"/>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Tekstvak 31"/>
          <p:cNvSpPr txBox="1"/>
          <p:nvPr/>
        </p:nvSpPr>
        <p:spPr>
          <a:xfrm>
            <a:off x="9236603" y="174467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3" name="Tekstvak 32"/>
          <p:cNvSpPr txBox="1"/>
          <p:nvPr/>
        </p:nvSpPr>
        <p:spPr>
          <a:xfrm>
            <a:off x="11184651" y="17795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4" name="Tekstvak 33"/>
          <p:cNvSpPr txBox="1"/>
          <p:nvPr/>
        </p:nvSpPr>
        <p:spPr>
          <a:xfrm>
            <a:off x="3385347" y="17943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pic>
        <p:nvPicPr>
          <p:cNvPr id="35" name="Afbeelding 34"/>
          <p:cNvPicPr>
            <a:picLocks noChangeAspect="1"/>
          </p:cNvPicPr>
          <p:nvPr/>
        </p:nvPicPr>
        <p:blipFill>
          <a:blip r:embed="rId4"/>
          <a:stretch>
            <a:fillRect/>
          </a:stretch>
        </p:blipFill>
        <p:spPr>
          <a:xfrm>
            <a:off x="1629907" y="1794362"/>
            <a:ext cx="371888" cy="493819"/>
          </a:xfrm>
          <a:prstGeom prst="rect">
            <a:avLst/>
          </a:prstGeom>
        </p:spPr>
      </p:pic>
      <p:sp>
        <p:nvSpPr>
          <p:cNvPr id="36" name="Tekstvak 35"/>
          <p:cNvSpPr txBox="1"/>
          <p:nvPr/>
        </p:nvSpPr>
        <p:spPr>
          <a:xfrm>
            <a:off x="2700931" y="174794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3" name="Tekstvak 42"/>
          <p:cNvSpPr txBox="1"/>
          <p:nvPr/>
        </p:nvSpPr>
        <p:spPr>
          <a:xfrm>
            <a:off x="2282968" y="174794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5" name="Tekstvak 44"/>
          <p:cNvSpPr txBox="1"/>
          <p:nvPr/>
        </p:nvSpPr>
        <p:spPr>
          <a:xfrm>
            <a:off x="4870498" y="17943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6" name="Tekstvak 45"/>
          <p:cNvSpPr txBox="1"/>
          <p:nvPr/>
        </p:nvSpPr>
        <p:spPr>
          <a:xfrm>
            <a:off x="3964745" y="17943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7" name="Tekstvak 46"/>
          <p:cNvSpPr txBox="1"/>
          <p:nvPr/>
        </p:nvSpPr>
        <p:spPr>
          <a:xfrm>
            <a:off x="10393821" y="17795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8" name="Tekstvak 47"/>
          <p:cNvSpPr txBox="1"/>
          <p:nvPr/>
        </p:nvSpPr>
        <p:spPr>
          <a:xfrm>
            <a:off x="8712003" y="17943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0" name="Tekstvak 49"/>
          <p:cNvSpPr txBox="1"/>
          <p:nvPr/>
        </p:nvSpPr>
        <p:spPr>
          <a:xfrm>
            <a:off x="8235086" y="175459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1" name="Tekstvak 50"/>
          <p:cNvSpPr txBox="1"/>
          <p:nvPr/>
        </p:nvSpPr>
        <p:spPr>
          <a:xfrm>
            <a:off x="7450733" y="175459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2" name="Tekstvak 51"/>
          <p:cNvSpPr txBox="1"/>
          <p:nvPr/>
        </p:nvSpPr>
        <p:spPr>
          <a:xfrm>
            <a:off x="9651526" y="174794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54" name="Rechte verbindingslijn 53"/>
          <p:cNvCxnSpPr/>
          <p:nvPr/>
        </p:nvCxnSpPr>
        <p:spPr>
          <a:xfrm>
            <a:off x="8517924" y="172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9995761" y="172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4197999" y="172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3263956" y="172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6627858" y="172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6352516" y="1744670"/>
            <a:ext cx="313038" cy="360000"/>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0" name="Tekstvak 59"/>
          <p:cNvSpPr txBox="1"/>
          <p:nvPr/>
        </p:nvSpPr>
        <p:spPr>
          <a:xfrm>
            <a:off x="5626906" y="174467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1" name="Tekstvak 60"/>
          <p:cNvSpPr txBox="1"/>
          <p:nvPr/>
        </p:nvSpPr>
        <p:spPr>
          <a:xfrm>
            <a:off x="6873015" y="17997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6797633" y="298812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3" name="Tekstvak 62"/>
          <p:cNvSpPr txBox="1"/>
          <p:nvPr/>
        </p:nvSpPr>
        <p:spPr>
          <a:xfrm>
            <a:off x="8258284" y="30535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4" name="Tekstvak 63"/>
          <p:cNvSpPr txBox="1"/>
          <p:nvPr/>
        </p:nvSpPr>
        <p:spPr>
          <a:xfrm>
            <a:off x="2924823" y="304583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pic>
        <p:nvPicPr>
          <p:cNvPr id="65" name="Afbeelding 64"/>
          <p:cNvPicPr>
            <a:picLocks noChangeAspect="1"/>
          </p:cNvPicPr>
          <p:nvPr/>
        </p:nvPicPr>
        <p:blipFill>
          <a:blip r:embed="rId4"/>
          <a:stretch>
            <a:fillRect/>
          </a:stretch>
        </p:blipFill>
        <p:spPr>
          <a:xfrm>
            <a:off x="1428913" y="3034538"/>
            <a:ext cx="371888" cy="493819"/>
          </a:xfrm>
          <a:prstGeom prst="rect">
            <a:avLst/>
          </a:prstGeom>
        </p:spPr>
      </p:pic>
      <p:sp>
        <p:nvSpPr>
          <p:cNvPr id="66" name="Tekstvak 65"/>
          <p:cNvSpPr txBox="1"/>
          <p:nvPr/>
        </p:nvSpPr>
        <p:spPr>
          <a:xfrm>
            <a:off x="2351842" y="298812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p:cNvSpPr txBox="1"/>
          <p:nvPr/>
        </p:nvSpPr>
        <p:spPr>
          <a:xfrm>
            <a:off x="2122300" y="298812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8" name="Tekstvak 67"/>
          <p:cNvSpPr txBox="1"/>
          <p:nvPr/>
        </p:nvSpPr>
        <p:spPr>
          <a:xfrm>
            <a:off x="5120066" y="303453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9" name="Tekstvak 68"/>
          <p:cNvSpPr txBox="1"/>
          <p:nvPr/>
        </p:nvSpPr>
        <p:spPr>
          <a:xfrm>
            <a:off x="4562758" y="303453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0" name="Tekstvak 69"/>
          <p:cNvSpPr txBox="1"/>
          <p:nvPr/>
        </p:nvSpPr>
        <p:spPr>
          <a:xfrm>
            <a:off x="3599355" y="303453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1" name="Tekstvak 70"/>
          <p:cNvSpPr txBox="1"/>
          <p:nvPr/>
        </p:nvSpPr>
        <p:spPr>
          <a:xfrm>
            <a:off x="7882673" y="30535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2" name="Tekstvak 71"/>
          <p:cNvSpPr txBox="1"/>
          <p:nvPr/>
        </p:nvSpPr>
        <p:spPr>
          <a:xfrm>
            <a:off x="6527480" y="303453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3" name="Tekstvak 72"/>
          <p:cNvSpPr txBox="1"/>
          <p:nvPr/>
        </p:nvSpPr>
        <p:spPr>
          <a:xfrm>
            <a:off x="5511912" y="303905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4" name="Tekstvak 73"/>
          <p:cNvSpPr txBox="1"/>
          <p:nvPr/>
        </p:nvSpPr>
        <p:spPr>
          <a:xfrm>
            <a:off x="6040702" y="297635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5" name="Tekstvak 74"/>
          <p:cNvSpPr txBox="1"/>
          <p:nvPr/>
        </p:nvSpPr>
        <p:spPr>
          <a:xfrm>
            <a:off x="5660752" y="298812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6" name="Tekstvak 75"/>
          <p:cNvSpPr txBox="1"/>
          <p:nvPr/>
        </p:nvSpPr>
        <p:spPr>
          <a:xfrm>
            <a:off x="7348464" y="298812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77" name="Rechte verbindingslijn 76"/>
          <p:cNvCxnSpPr/>
          <p:nvPr/>
        </p:nvCxnSpPr>
        <p:spPr>
          <a:xfrm>
            <a:off x="7963868" y="4320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2533393" y="4320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2847722" y="295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4124502" y="295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5352029" y="295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p:nvCxnSpPr>
        <p:spPr>
          <a:xfrm>
            <a:off x="6399926" y="295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7828504" y="295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kstvak 85"/>
          <p:cNvSpPr txBox="1"/>
          <p:nvPr/>
        </p:nvSpPr>
        <p:spPr>
          <a:xfrm>
            <a:off x="7026032" y="430688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7" name="Tekstvak 86"/>
          <p:cNvSpPr txBox="1"/>
          <p:nvPr/>
        </p:nvSpPr>
        <p:spPr>
          <a:xfrm>
            <a:off x="8662304" y="434784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88" name="Tekstvak 87"/>
          <p:cNvSpPr txBox="1"/>
          <p:nvPr/>
        </p:nvSpPr>
        <p:spPr>
          <a:xfrm>
            <a:off x="2764480" y="434949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pic>
        <p:nvPicPr>
          <p:cNvPr id="89" name="Afbeelding 88"/>
          <p:cNvPicPr>
            <a:picLocks noChangeAspect="1"/>
          </p:cNvPicPr>
          <p:nvPr/>
        </p:nvPicPr>
        <p:blipFill>
          <a:blip r:embed="rId4"/>
          <a:stretch>
            <a:fillRect/>
          </a:stretch>
        </p:blipFill>
        <p:spPr>
          <a:xfrm>
            <a:off x="1372320" y="4320737"/>
            <a:ext cx="371888" cy="493819"/>
          </a:xfrm>
          <a:prstGeom prst="rect">
            <a:avLst/>
          </a:prstGeom>
        </p:spPr>
      </p:pic>
      <p:sp>
        <p:nvSpPr>
          <p:cNvPr id="90" name="Tekstvak 89"/>
          <p:cNvSpPr txBox="1"/>
          <p:nvPr/>
        </p:nvSpPr>
        <p:spPr>
          <a:xfrm>
            <a:off x="2220355" y="43011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1" name="Tekstvak 90"/>
          <p:cNvSpPr txBox="1"/>
          <p:nvPr/>
        </p:nvSpPr>
        <p:spPr>
          <a:xfrm>
            <a:off x="1765668" y="43058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2" name="Tekstvak 91"/>
          <p:cNvSpPr txBox="1"/>
          <p:nvPr/>
        </p:nvSpPr>
        <p:spPr>
          <a:xfrm>
            <a:off x="4911985" y="436399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3" name="Tekstvak 92"/>
          <p:cNvSpPr txBox="1"/>
          <p:nvPr/>
        </p:nvSpPr>
        <p:spPr>
          <a:xfrm>
            <a:off x="4567456" y="436399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4" name="Tekstvak 93"/>
          <p:cNvSpPr txBox="1"/>
          <p:nvPr/>
        </p:nvSpPr>
        <p:spPr>
          <a:xfrm>
            <a:off x="3786868" y="434949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5" name="Tekstvak 94"/>
          <p:cNvSpPr txBox="1"/>
          <p:nvPr/>
        </p:nvSpPr>
        <p:spPr>
          <a:xfrm>
            <a:off x="8205574" y="436321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6" name="Tekstvak 95"/>
          <p:cNvSpPr txBox="1"/>
          <p:nvPr/>
        </p:nvSpPr>
        <p:spPr>
          <a:xfrm>
            <a:off x="6521745" y="434784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8" name="Tekstvak 97"/>
          <p:cNvSpPr txBox="1"/>
          <p:nvPr/>
        </p:nvSpPr>
        <p:spPr>
          <a:xfrm>
            <a:off x="5986533" y="43058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9" name="Tekstvak 98"/>
          <p:cNvSpPr txBox="1"/>
          <p:nvPr/>
        </p:nvSpPr>
        <p:spPr>
          <a:xfrm>
            <a:off x="5394596" y="429900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00" name="Tekstvak 99"/>
          <p:cNvSpPr txBox="1"/>
          <p:nvPr/>
        </p:nvSpPr>
        <p:spPr>
          <a:xfrm>
            <a:off x="7661502" y="430935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05" name="Tekstvak 104"/>
          <p:cNvSpPr txBox="1"/>
          <p:nvPr/>
        </p:nvSpPr>
        <p:spPr>
          <a:xfrm>
            <a:off x="3101216" y="429900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06" name="Tekstvak 105"/>
          <p:cNvSpPr txBox="1"/>
          <p:nvPr/>
        </p:nvSpPr>
        <p:spPr>
          <a:xfrm>
            <a:off x="3482416" y="43058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116" name="Rechte verbindingslijn 115"/>
          <p:cNvCxnSpPr/>
          <p:nvPr/>
        </p:nvCxnSpPr>
        <p:spPr>
          <a:xfrm>
            <a:off x="6445532" y="4320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a:xfrm>
            <a:off x="4798588" y="4320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p:nvCxnSpPr>
        <p:spPr>
          <a:xfrm>
            <a:off x="3748744" y="4320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97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a:t>
            </a:fld>
            <a:endParaRPr lang="nl-NL" b="1">
              <a:solidFill>
                <a:srgbClr val="0070C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a:t>
            </a:r>
            <a:r>
              <a:rPr lang="nl-NL" sz="2400" err="1">
                <a:solidFill>
                  <a:schemeClr val="bg1"/>
                </a:solidFill>
              </a:rPr>
              <a:t>Publius</a:t>
            </a:r>
            <a:r>
              <a:rPr lang="nl-NL" sz="2400">
                <a:solidFill>
                  <a:schemeClr val="bg1"/>
                </a:solidFill>
              </a:rPr>
              <a:t> Ovidius </a:t>
            </a:r>
            <a:r>
              <a:rPr lang="nl-NL" sz="2400" err="1">
                <a:solidFill>
                  <a:schemeClr val="bg1"/>
                </a:solidFill>
              </a:rPr>
              <a:t>Naso</a:t>
            </a:r>
            <a:endParaRPr lang="nl-NL" sz="2400">
              <a:solidFill>
                <a:schemeClr val="bg1"/>
              </a:solidFill>
            </a:endParaRPr>
          </a:p>
        </p:txBody>
      </p:sp>
      <p:sp>
        <p:nvSpPr>
          <p:cNvPr id="8" name="Tekstvak 7"/>
          <p:cNvSpPr txBox="1"/>
          <p:nvPr/>
        </p:nvSpPr>
        <p:spPr>
          <a:xfrm>
            <a:off x="72638" y="461665"/>
            <a:ext cx="11995794" cy="1569660"/>
          </a:xfrm>
          <a:prstGeom prst="rect">
            <a:avLst/>
          </a:prstGeom>
          <a:noFill/>
        </p:spPr>
        <p:txBody>
          <a:bodyPr wrap="square" rtlCol="0">
            <a:spAutoFit/>
          </a:bodyPr>
          <a:lstStyle/>
          <a:p>
            <a:pPr>
              <a:spcBef>
                <a:spcPts val="600"/>
              </a:spcBef>
              <a:spcAft>
                <a:spcPts val="600"/>
              </a:spcAft>
            </a:pPr>
            <a:r>
              <a:rPr lang="nl-NL" sz="9600">
                <a:solidFill>
                  <a:srgbClr val="002060"/>
                </a:solidFill>
              </a:rPr>
              <a:t>Ben  je  er  klaar  voor?</a:t>
            </a:r>
          </a:p>
        </p:txBody>
      </p:sp>
    </p:spTree>
    <p:extLst>
      <p:ext uri="{BB962C8B-B14F-4D97-AF65-F5344CB8AC3E}">
        <p14:creationId xmlns:p14="http://schemas.microsoft.com/office/powerpoint/2010/main" val="306653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20</a:t>
            </a:fld>
            <a:endParaRPr lang="nl-NL" b="1">
              <a:solidFill>
                <a:srgbClr val="0070C0"/>
              </a:solidFill>
            </a:endParaRPr>
          </a:p>
        </p:txBody>
      </p:sp>
      <p:sp>
        <p:nvSpPr>
          <p:cNvPr id="3" name="Rechthoek 2"/>
          <p:cNvSpPr/>
          <p:nvPr/>
        </p:nvSpPr>
        <p:spPr>
          <a:xfrm>
            <a:off x="180000" y="468000"/>
            <a:ext cx="11520000" cy="6124754"/>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Protinus</a:t>
            </a:r>
            <a:r>
              <a:rPr lang="nl-NL" sz="2800">
                <a:ea typeface="Calibri" panose="020F0502020204030204" pitchFamily="34" charset="0"/>
                <a:cs typeface="Times New Roman" panose="02020603050405020304" pitchFamily="18" charset="0"/>
              </a:rPr>
              <a:t> alter </a:t>
            </a:r>
            <a:r>
              <a:rPr lang="nl-NL" sz="2800" u="sng" err="1">
                <a:uFill>
                  <a:solidFill>
                    <a:srgbClr val="548DD4"/>
                  </a:solidFill>
                </a:uFill>
                <a:ea typeface="Calibri" panose="020F0502020204030204" pitchFamily="34" charset="0"/>
                <a:cs typeface="Times New Roman" panose="02020603050405020304" pitchFamily="18" charset="0"/>
              </a:rPr>
              <a:t>amat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fugit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altera</a:t>
            </a:r>
            <a:r>
              <a:rPr lang="nl-NL" sz="2800">
                <a:ea typeface="Calibri" panose="020F0502020204030204" pitchFamily="34" charset="0"/>
                <a:cs typeface="Times New Roman" panose="02020603050405020304" pitchFamily="18" charset="0"/>
              </a:rPr>
              <a:t> nomen </a:t>
            </a:r>
            <a:r>
              <a:rPr lang="nl-NL" sz="2800" err="1">
                <a:ea typeface="Calibri" panose="020F0502020204030204" pitchFamily="34" charset="0"/>
                <a:cs typeface="Times New Roman" panose="02020603050405020304" pitchFamily="18" charset="0"/>
              </a:rPr>
              <a:t>amantis</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475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silvarum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latebris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captivarumque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ferarum</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exuviis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gaudens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innuptaeque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aemula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Phoebes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Vitta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coercebat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positos</a:t>
            </a:r>
            <a:r>
              <a:rPr lang="nl-NL" sz="2800">
                <a:ea typeface="Calibri" panose="020F0502020204030204" pitchFamily="34" charset="0"/>
                <a:cs typeface="Times New Roman" panose="02020603050405020304" pitchFamily="18" charset="0"/>
              </a:rPr>
              <a:t> sine lege </a:t>
            </a:r>
            <a:r>
              <a:rPr lang="nl-NL" sz="2800" err="1">
                <a:ea typeface="Calibri" panose="020F0502020204030204" pitchFamily="34" charset="0"/>
                <a:cs typeface="Times New Roman" panose="02020603050405020304" pitchFamily="18" charset="0"/>
              </a:rPr>
              <a:t>capillos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Multi </a:t>
            </a:r>
            <a:r>
              <a:rPr lang="nl-NL" sz="2800" err="1">
                <a:ea typeface="Calibri" panose="020F0502020204030204" pitchFamily="34" charset="0"/>
                <a:cs typeface="Times New Roman" panose="02020603050405020304" pitchFamily="18" charset="0"/>
              </a:rPr>
              <a:t>illam</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petiere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aversata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petentes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impatiens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expersque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viri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nemora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avia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lustrat</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480</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quid</a:t>
            </a:r>
            <a:r>
              <a:rPr lang="nl-NL" sz="2800">
                <a:ea typeface="Calibri" panose="020F0502020204030204" pitchFamily="34" charset="0"/>
                <a:cs typeface="Times New Roman" panose="02020603050405020304" pitchFamily="18" charset="0"/>
              </a:rPr>
              <a:t> Hymen, </a:t>
            </a:r>
            <a:r>
              <a:rPr lang="nl-NL" sz="2800" err="1">
                <a:ea typeface="Calibri" panose="020F0502020204030204" pitchFamily="34" charset="0"/>
                <a:cs typeface="Times New Roman" panose="02020603050405020304" pitchFamily="18" charset="0"/>
              </a:rPr>
              <a:t>quid</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quid</a:t>
            </a:r>
            <a:r>
              <a:rPr lang="nl-NL" sz="2800">
                <a:ea typeface="Calibri" panose="020F0502020204030204" pitchFamily="34" charset="0"/>
                <a:cs typeface="Times New Roman" panose="02020603050405020304" pitchFamily="18" charset="0"/>
              </a:rPr>
              <a:t> </a:t>
            </a:r>
            <a:r>
              <a:rPr lang="nl-NL" sz="2800" b="1" u="sng">
                <a:uFill>
                  <a:solidFill>
                    <a:srgbClr val="548DD4"/>
                  </a:solidFill>
                </a:uFill>
                <a:ea typeface="Calibri" panose="020F0502020204030204" pitchFamily="34" charset="0"/>
                <a:cs typeface="Times New Roman" panose="02020603050405020304" pitchFamily="18" charset="0"/>
              </a:rPr>
              <a:t>sint</a:t>
            </a:r>
            <a:r>
              <a:rPr lang="nl-NL" sz="2800" b="1">
                <a:uFill>
                  <a:solidFill>
                    <a:srgbClr val="548DD4"/>
                  </a:solidFill>
                </a:uFill>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conubia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curat</a:t>
            </a:r>
            <a:r>
              <a:rPr lang="nl-NL" sz="2800">
                <a:ea typeface="Calibri" panose="020F0502020204030204" pitchFamily="34" charset="0"/>
                <a:cs typeface="Times New Roman" panose="02020603050405020304" pitchFamily="18" charset="0"/>
              </a:rPr>
              <a:t>.</a:t>
            </a:r>
            <a:endParaRPr lang="nl-NL" sz="2800"/>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c. Het effect van de pijlen van Cupido (p.30)</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3917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21</a:t>
            </a:fld>
            <a:endParaRPr lang="nl-NL" b="1">
              <a:solidFill>
                <a:srgbClr val="0070C0"/>
              </a:solidFill>
            </a:endParaRPr>
          </a:p>
        </p:txBody>
      </p:sp>
      <p:sp>
        <p:nvSpPr>
          <p:cNvPr id="3" name="Rechthoek 2"/>
          <p:cNvSpPr/>
          <p:nvPr/>
        </p:nvSpPr>
        <p:spPr>
          <a:xfrm>
            <a:off x="180000" y="468000"/>
            <a:ext cx="11520000" cy="4401205"/>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Saepe</a:t>
            </a:r>
            <a:r>
              <a:rPr lang="nl-NL" sz="2800">
                <a:ea typeface="Calibri" panose="020F0502020204030204" pitchFamily="34" charset="0"/>
                <a:cs typeface="Times New Roman" panose="02020603050405020304" pitchFamily="18" charset="0"/>
              </a:rPr>
              <a:t> pater </a:t>
            </a:r>
            <a:r>
              <a:rPr lang="nl-NL" sz="2800" u="sng" err="1">
                <a:uFill>
                  <a:solidFill>
                    <a:srgbClr val="548DD4"/>
                  </a:solidFill>
                </a:uFill>
                <a:ea typeface="Calibri" panose="020F0502020204030204" pitchFamily="34" charset="0"/>
                <a:cs typeface="Times New Roman" panose="02020603050405020304" pitchFamily="18" charset="0"/>
              </a:rPr>
              <a:t>dixit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Generum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mihi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filia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debes</a:t>
            </a:r>
            <a:r>
              <a:rPr lang="nl-NL" sz="2800" u="sng">
                <a:uFill>
                  <a:solidFill>
                    <a:srgbClr val="548DD4"/>
                  </a:solidFill>
                </a:uFill>
                <a:ea typeface="Calibri" panose="020F0502020204030204" pitchFamily="34" charset="0"/>
                <a:cs typeface="Times New Roman" panose="02020603050405020304" pitchFamily="18" charset="0"/>
              </a:rPr>
              <a: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saepe</a:t>
            </a:r>
            <a:r>
              <a:rPr lang="nl-NL" sz="2800">
                <a:ea typeface="Calibri" panose="020F0502020204030204" pitchFamily="34" charset="0"/>
                <a:cs typeface="Times New Roman" panose="02020603050405020304" pitchFamily="18" charset="0"/>
              </a:rPr>
              <a:t> pater </a:t>
            </a:r>
            <a:r>
              <a:rPr lang="nl-NL" sz="2800" u="sng" err="1">
                <a:uFill>
                  <a:solidFill>
                    <a:srgbClr val="548DD4"/>
                  </a:solidFill>
                </a:uFill>
                <a:ea typeface="Calibri" panose="020F0502020204030204" pitchFamily="34" charset="0"/>
                <a:cs typeface="Times New Roman" panose="02020603050405020304" pitchFamily="18" charset="0"/>
              </a:rPr>
              <a:t>dixit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Debes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mihi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nata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nepotes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velut</a:t>
            </a:r>
            <a:r>
              <a:rPr lang="nl-NL" sz="2800">
                <a:ea typeface="Calibri" panose="020F0502020204030204" pitchFamily="34" charset="0"/>
                <a:cs typeface="Times New Roman" panose="02020603050405020304" pitchFamily="18" charset="0"/>
              </a:rPr>
              <a:t> crimen </a:t>
            </a:r>
            <a:r>
              <a:rPr lang="nl-NL" sz="2800" err="1">
                <a:ea typeface="Calibri" panose="020F0502020204030204" pitchFamily="34" charset="0"/>
                <a:cs typeface="Times New Roman" panose="02020603050405020304" pitchFamily="18" charset="0"/>
              </a:rPr>
              <a:t>taedas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exosa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iugales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pulchra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verecundo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suffunditur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rubore</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485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inque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patris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blandis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haerens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cervice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lacertis</a:t>
            </a:r>
            <a:endParaRPr lang="nl-NL" sz="28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c. Het effect van de pijlen van Cupido (p.30)</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9405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22</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u="sng" spc="300">
                <a:uFill>
                  <a:solidFill>
                    <a:srgbClr val="548DD4"/>
                  </a:solidFill>
                </a:uFill>
                <a:ea typeface="Calibri" panose="020F0502020204030204" pitchFamily="34" charset="0"/>
                <a:cs typeface="Times New Roman" panose="02020603050405020304" pitchFamily="18" charset="0"/>
              </a:rPr>
              <a:t>Da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mihi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perpetua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genitor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carissime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dixit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virginitate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frui</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dedit</a:t>
            </a:r>
            <a:r>
              <a:rPr lang="nl-NL" sz="2800" spc="300">
                <a:ea typeface="Calibri" panose="020F0502020204030204" pitchFamily="34" charset="0"/>
                <a:cs typeface="Times New Roman" panose="02020603050405020304" pitchFamily="18" charset="0"/>
              </a:rPr>
              <a:t> hoc pater ante </a:t>
            </a:r>
            <a:r>
              <a:rPr lang="nl-NL" sz="2800" spc="300" err="1">
                <a:ea typeface="Calibri" panose="020F0502020204030204" pitchFamily="34" charset="0"/>
                <a:cs typeface="Times New Roman" panose="02020603050405020304" pitchFamily="18" charset="0"/>
              </a:rPr>
              <a:t>Dianae</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Ille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quidem</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obsequitur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sed</a:t>
            </a:r>
            <a:r>
              <a:rPr lang="nl-NL" sz="2800" spc="300">
                <a:ea typeface="Calibri" panose="020F0502020204030204" pitchFamily="34" charset="0"/>
                <a:cs typeface="Times New Roman" panose="02020603050405020304" pitchFamily="18" charset="0"/>
              </a:rPr>
              <a:t> te decor </a:t>
            </a:r>
            <a:r>
              <a:rPr lang="nl-NL" sz="2800" spc="300" err="1">
                <a:ea typeface="Calibri" panose="020F0502020204030204" pitchFamily="34" charset="0"/>
                <a:cs typeface="Times New Roman" panose="02020603050405020304" pitchFamily="18" charset="0"/>
              </a:rPr>
              <a:t>iste</a:t>
            </a:r>
            <a:r>
              <a:rPr lang="nl-NL" sz="2800" spc="300">
                <a:ea typeface="Calibri" panose="020F0502020204030204" pitchFamily="34" charset="0"/>
                <a:cs typeface="Times New Roman" panose="02020603050405020304" pitchFamily="18" charset="0"/>
              </a:rPr>
              <a:t>, </a:t>
            </a:r>
            <a:r>
              <a:rPr lang="nl-NL" sz="2800" b="1" i="1" spc="300" err="1">
                <a:solidFill>
                  <a:srgbClr val="00B050"/>
                </a:solidFill>
                <a:ea typeface="Calibri" panose="020F0502020204030204" pitchFamily="34" charset="0"/>
                <a:cs typeface="Times New Roman" panose="02020603050405020304" pitchFamily="18" charset="0"/>
              </a:rPr>
              <a:t>quod</a:t>
            </a:r>
            <a:r>
              <a:rPr lang="nl-NL" sz="2800" spc="300">
                <a:ea typeface="Calibri" panose="020F0502020204030204" pitchFamily="34" charset="0"/>
                <a:cs typeface="Times New Roman" panose="02020603050405020304" pitchFamily="18" charset="0"/>
              </a:rPr>
              <a:t> </a:t>
            </a:r>
            <a:r>
              <a:rPr lang="nl-NL" sz="2800" u="sng" spc="300">
                <a:uFill>
                  <a:solidFill>
                    <a:srgbClr val="548DD4"/>
                  </a:solidFill>
                </a:uFill>
                <a:ea typeface="Calibri" panose="020F0502020204030204" pitchFamily="34" charset="0"/>
                <a:cs typeface="Times New Roman" panose="02020603050405020304" pitchFamily="18" charset="0"/>
              </a:rPr>
              <a:t>optas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esse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vetat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votoque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tuo</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tua</a:t>
            </a:r>
            <a:r>
              <a:rPr lang="nl-NL" sz="2800" spc="300">
                <a:ea typeface="Calibri" panose="020F0502020204030204" pitchFamily="34" charset="0"/>
                <a:cs typeface="Times New Roman" panose="02020603050405020304" pitchFamily="18" charset="0"/>
              </a:rPr>
              <a:t> forma </a:t>
            </a:r>
            <a:r>
              <a:rPr lang="nl-NL" sz="2800" u="sng" spc="300" err="1">
                <a:uFill>
                  <a:solidFill>
                    <a:srgbClr val="548DD4"/>
                  </a:solidFill>
                </a:uFill>
                <a:ea typeface="Calibri" panose="020F0502020204030204" pitchFamily="34" charset="0"/>
                <a:cs typeface="Times New Roman" panose="02020603050405020304" pitchFamily="18" charset="0"/>
              </a:rPr>
              <a:t>repugnat</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c. Het effect van de pijlen van Cupido (p.30)</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8676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23</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u="sng" spc="300">
                <a:uFill>
                  <a:solidFill>
                    <a:srgbClr val="548DD4"/>
                  </a:solidFill>
                </a:uFill>
                <a:ea typeface="Calibri" panose="020F0502020204030204" pitchFamily="34" charset="0"/>
                <a:cs typeface="Times New Roman" panose="02020603050405020304" pitchFamily="18" charset="0"/>
              </a:rPr>
              <a:t>Da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mihi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perpetua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genitor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carissime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dixit</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virginitate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frui</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dedit</a:t>
            </a:r>
            <a:r>
              <a:rPr lang="nl-NL" sz="2800" spc="300">
                <a:ea typeface="Calibri" panose="020F0502020204030204" pitchFamily="34" charset="0"/>
                <a:cs typeface="Times New Roman" panose="02020603050405020304" pitchFamily="18" charset="0"/>
              </a:rPr>
              <a:t> hoc pater ante </a:t>
            </a:r>
            <a:r>
              <a:rPr lang="nl-NL" sz="2800" spc="300" err="1">
                <a:ea typeface="Calibri" panose="020F0502020204030204" pitchFamily="34" charset="0"/>
                <a:cs typeface="Times New Roman" panose="02020603050405020304" pitchFamily="18" charset="0"/>
              </a:rPr>
              <a:t>Dianae</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Ille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quidem</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obsequitur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sed</a:t>
            </a:r>
            <a:r>
              <a:rPr lang="nl-NL" sz="2800" spc="300">
                <a:ea typeface="Calibri" panose="020F0502020204030204" pitchFamily="34" charset="0"/>
                <a:cs typeface="Times New Roman" panose="02020603050405020304" pitchFamily="18" charset="0"/>
              </a:rPr>
              <a:t> te decor </a:t>
            </a:r>
            <a:r>
              <a:rPr lang="nl-NL" sz="2800" spc="300" err="1">
                <a:ea typeface="Calibri" panose="020F0502020204030204" pitchFamily="34" charset="0"/>
                <a:cs typeface="Times New Roman" panose="02020603050405020304" pitchFamily="18" charset="0"/>
              </a:rPr>
              <a:t>iste</a:t>
            </a:r>
            <a:r>
              <a:rPr lang="nl-NL" sz="2800" spc="300">
                <a:ea typeface="Calibri" panose="020F0502020204030204" pitchFamily="34" charset="0"/>
                <a:cs typeface="Times New Roman" panose="02020603050405020304" pitchFamily="18" charset="0"/>
              </a:rPr>
              <a:t>, </a:t>
            </a:r>
            <a:r>
              <a:rPr lang="nl-NL" sz="2800" b="1" i="1" spc="300" err="1">
                <a:solidFill>
                  <a:srgbClr val="00B050"/>
                </a:solidFill>
                <a:ea typeface="Calibri" panose="020F0502020204030204" pitchFamily="34" charset="0"/>
                <a:cs typeface="Times New Roman" panose="02020603050405020304" pitchFamily="18" charset="0"/>
              </a:rPr>
              <a:t>quod</a:t>
            </a:r>
            <a:r>
              <a:rPr lang="nl-NL" sz="2800" spc="300">
                <a:ea typeface="Calibri" panose="020F0502020204030204" pitchFamily="34" charset="0"/>
                <a:cs typeface="Times New Roman" panose="02020603050405020304" pitchFamily="18" charset="0"/>
              </a:rPr>
              <a:t> </a:t>
            </a:r>
            <a:r>
              <a:rPr lang="nl-NL" sz="2800" u="sng" spc="300">
                <a:uFill>
                  <a:solidFill>
                    <a:srgbClr val="548DD4"/>
                  </a:solidFill>
                </a:uFill>
                <a:ea typeface="Calibri" panose="020F0502020204030204" pitchFamily="34" charset="0"/>
                <a:cs typeface="Times New Roman" panose="02020603050405020304" pitchFamily="18" charset="0"/>
              </a:rPr>
              <a:t>optas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esse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vetat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votoque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tuo</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tua</a:t>
            </a:r>
            <a:r>
              <a:rPr lang="nl-NL" sz="2800" spc="300">
                <a:ea typeface="Calibri" panose="020F0502020204030204" pitchFamily="34" charset="0"/>
                <a:cs typeface="Times New Roman" panose="02020603050405020304" pitchFamily="18" charset="0"/>
              </a:rPr>
              <a:t> forma </a:t>
            </a:r>
            <a:r>
              <a:rPr lang="nl-NL" sz="2800" u="sng" spc="300" err="1">
                <a:uFill>
                  <a:solidFill>
                    <a:srgbClr val="548DD4"/>
                  </a:solidFill>
                </a:uFill>
                <a:ea typeface="Calibri" panose="020F0502020204030204" pitchFamily="34" charset="0"/>
                <a:cs typeface="Times New Roman" panose="02020603050405020304" pitchFamily="18" charset="0"/>
              </a:rPr>
              <a:t>repugnat</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c. Het effect van de pijlen van Cupido (p.30)</a:t>
            </a:r>
          </a:p>
        </p:txBody>
      </p:sp>
      <p:sp>
        <p:nvSpPr>
          <p:cNvPr id="9" name="Tekstvak 8"/>
          <p:cNvSpPr txBox="1"/>
          <p:nvPr/>
        </p:nvSpPr>
        <p:spPr>
          <a:xfrm>
            <a:off x="1519433" y="67932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0" name="Tekstvak 9"/>
          <p:cNvSpPr txBox="1"/>
          <p:nvPr/>
        </p:nvSpPr>
        <p:spPr>
          <a:xfrm>
            <a:off x="2081716" y="61414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1" name="Boog 10"/>
          <p:cNvSpPr/>
          <p:nvPr/>
        </p:nvSpPr>
        <p:spPr>
          <a:xfrm rot="5400000">
            <a:off x="3169304" y="3456752"/>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12" name="Rechte verbindingslijn 11"/>
          <p:cNvCxnSpPr/>
          <p:nvPr/>
        </p:nvCxnSpPr>
        <p:spPr>
          <a:xfrm>
            <a:off x="7804364" y="439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213372" y="439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8042176" y="64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466259" y="64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5417927" y="64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202846" y="64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724154" y="648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8373772" y="183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039016" y="183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5191793" y="183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3796748" y="183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2441895" y="183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5185241" y="439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9731974" y="309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7764172" y="309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158110" y="309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4722871" y="309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441895" y="3096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3642673" y="439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2482087" y="43920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kstvak 31"/>
          <p:cNvSpPr txBox="1"/>
          <p:nvPr/>
        </p:nvSpPr>
        <p:spPr>
          <a:xfrm>
            <a:off x="3556683" y="62997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3" name="Tekstvak 32"/>
          <p:cNvSpPr txBox="1"/>
          <p:nvPr/>
        </p:nvSpPr>
        <p:spPr>
          <a:xfrm>
            <a:off x="2428851" y="6201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4" name="Tekstvak 33"/>
          <p:cNvSpPr txBox="1"/>
          <p:nvPr/>
        </p:nvSpPr>
        <p:spPr>
          <a:xfrm>
            <a:off x="3917121" y="64166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5" name="Tekstvak 34"/>
          <p:cNvSpPr txBox="1"/>
          <p:nvPr/>
        </p:nvSpPr>
        <p:spPr>
          <a:xfrm>
            <a:off x="5174530" y="61414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6" name="Tekstvak 35"/>
          <p:cNvSpPr txBox="1"/>
          <p:nvPr/>
        </p:nvSpPr>
        <p:spPr>
          <a:xfrm>
            <a:off x="4803926" y="61414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8" name="Tekstvak 37"/>
          <p:cNvSpPr txBox="1"/>
          <p:nvPr/>
        </p:nvSpPr>
        <p:spPr>
          <a:xfrm>
            <a:off x="2987766" y="67932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9" name="Tekstvak 38"/>
          <p:cNvSpPr txBox="1"/>
          <p:nvPr/>
        </p:nvSpPr>
        <p:spPr>
          <a:xfrm>
            <a:off x="4233551" y="67932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0" name="Tekstvak 39"/>
          <p:cNvSpPr txBox="1"/>
          <p:nvPr/>
        </p:nvSpPr>
        <p:spPr>
          <a:xfrm>
            <a:off x="5622199" y="67932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1" name="Tekstvak 40"/>
          <p:cNvSpPr txBox="1"/>
          <p:nvPr/>
        </p:nvSpPr>
        <p:spPr>
          <a:xfrm>
            <a:off x="6226982" y="67932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2" name="Tekstvak 41"/>
          <p:cNvSpPr txBox="1"/>
          <p:nvPr/>
        </p:nvSpPr>
        <p:spPr>
          <a:xfrm>
            <a:off x="6612643" y="67453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3" name="Tekstvak 42"/>
          <p:cNvSpPr txBox="1"/>
          <p:nvPr/>
        </p:nvSpPr>
        <p:spPr>
          <a:xfrm>
            <a:off x="8288175" y="65007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4" name="Tekstvak 43"/>
          <p:cNvSpPr txBox="1"/>
          <p:nvPr/>
        </p:nvSpPr>
        <p:spPr>
          <a:xfrm>
            <a:off x="8617884" y="65007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6" name="Tekstvak 45"/>
          <p:cNvSpPr txBox="1"/>
          <p:nvPr/>
        </p:nvSpPr>
        <p:spPr>
          <a:xfrm>
            <a:off x="4746740" y="174668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7" name="Tekstvak 46"/>
          <p:cNvSpPr txBox="1"/>
          <p:nvPr/>
        </p:nvSpPr>
        <p:spPr>
          <a:xfrm>
            <a:off x="4346055" y="174983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8" name="Tekstvak 47"/>
          <p:cNvSpPr txBox="1"/>
          <p:nvPr/>
        </p:nvSpPr>
        <p:spPr>
          <a:xfrm>
            <a:off x="3511452" y="175590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9" name="Tekstvak 48"/>
          <p:cNvSpPr txBox="1"/>
          <p:nvPr/>
        </p:nvSpPr>
        <p:spPr>
          <a:xfrm>
            <a:off x="2891232" y="175722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0" name="Tekstvak 49"/>
          <p:cNvSpPr txBox="1"/>
          <p:nvPr/>
        </p:nvSpPr>
        <p:spPr>
          <a:xfrm>
            <a:off x="2191109" y="175722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1" name="Tekstvak 50"/>
          <p:cNvSpPr txBox="1"/>
          <p:nvPr/>
        </p:nvSpPr>
        <p:spPr>
          <a:xfrm>
            <a:off x="1872231" y="174668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2" name="Tekstvak 51"/>
          <p:cNvSpPr txBox="1"/>
          <p:nvPr/>
        </p:nvSpPr>
        <p:spPr>
          <a:xfrm>
            <a:off x="7486720" y="61414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3" name="Tekstvak 52"/>
          <p:cNvSpPr txBox="1"/>
          <p:nvPr/>
        </p:nvSpPr>
        <p:spPr>
          <a:xfrm>
            <a:off x="6998304" y="618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4" name="Tekstvak 53"/>
          <p:cNvSpPr txBox="1"/>
          <p:nvPr/>
        </p:nvSpPr>
        <p:spPr>
          <a:xfrm>
            <a:off x="8693434" y="438661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5" name="Tekstvak 54"/>
          <p:cNvSpPr txBox="1"/>
          <p:nvPr/>
        </p:nvSpPr>
        <p:spPr>
          <a:xfrm>
            <a:off x="8044209" y="439767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6" name="Tekstvak 55"/>
          <p:cNvSpPr txBox="1"/>
          <p:nvPr/>
        </p:nvSpPr>
        <p:spPr>
          <a:xfrm>
            <a:off x="10396472"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7" name="Tekstvak 56"/>
          <p:cNvSpPr txBox="1"/>
          <p:nvPr/>
        </p:nvSpPr>
        <p:spPr>
          <a:xfrm>
            <a:off x="9796931"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8" name="Tekstvak 57"/>
          <p:cNvSpPr txBox="1"/>
          <p:nvPr/>
        </p:nvSpPr>
        <p:spPr>
          <a:xfrm>
            <a:off x="7829130"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9" name="Tekstvak 58"/>
          <p:cNvSpPr txBox="1"/>
          <p:nvPr/>
        </p:nvSpPr>
        <p:spPr>
          <a:xfrm>
            <a:off x="6377920"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0" name="Tekstvak 59"/>
          <p:cNvSpPr txBox="1"/>
          <p:nvPr/>
        </p:nvSpPr>
        <p:spPr>
          <a:xfrm>
            <a:off x="8927953" y="183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1" name="Tekstvak 60"/>
          <p:cNvSpPr txBox="1"/>
          <p:nvPr/>
        </p:nvSpPr>
        <p:spPr>
          <a:xfrm>
            <a:off x="8394015" y="183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7113510" y="183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3" name="Tekstvak 62"/>
          <p:cNvSpPr txBox="1"/>
          <p:nvPr/>
        </p:nvSpPr>
        <p:spPr>
          <a:xfrm>
            <a:off x="5484213" y="18403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4" name="Tekstvak 63"/>
          <p:cNvSpPr txBox="1"/>
          <p:nvPr/>
        </p:nvSpPr>
        <p:spPr>
          <a:xfrm>
            <a:off x="3827805" y="183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5" name="Tekstvak 64"/>
          <p:cNvSpPr txBox="1"/>
          <p:nvPr/>
        </p:nvSpPr>
        <p:spPr>
          <a:xfrm>
            <a:off x="2596021" y="180533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6" name="Tekstvak 65"/>
          <p:cNvSpPr txBox="1"/>
          <p:nvPr/>
        </p:nvSpPr>
        <p:spPr>
          <a:xfrm>
            <a:off x="1455002" y="180538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7" name="Tekstvak 66"/>
          <p:cNvSpPr txBox="1"/>
          <p:nvPr/>
        </p:nvSpPr>
        <p:spPr>
          <a:xfrm>
            <a:off x="5683805"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8" name="Tekstvak 67"/>
          <p:cNvSpPr txBox="1"/>
          <p:nvPr/>
        </p:nvSpPr>
        <p:spPr>
          <a:xfrm>
            <a:off x="4890823" y="30910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9" name="Tekstvak 68"/>
          <p:cNvSpPr txBox="1"/>
          <p:nvPr/>
        </p:nvSpPr>
        <p:spPr>
          <a:xfrm>
            <a:off x="3173996" y="309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0" name="Tekstvak 69"/>
          <p:cNvSpPr txBox="1"/>
          <p:nvPr/>
        </p:nvSpPr>
        <p:spPr>
          <a:xfrm>
            <a:off x="1135487" y="30960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1" name="Tekstvak 70"/>
          <p:cNvSpPr txBox="1"/>
          <p:nvPr/>
        </p:nvSpPr>
        <p:spPr>
          <a:xfrm>
            <a:off x="6411504" y="439541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2" name="Tekstvak 71"/>
          <p:cNvSpPr txBox="1"/>
          <p:nvPr/>
        </p:nvSpPr>
        <p:spPr>
          <a:xfrm>
            <a:off x="5223617" y="43963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3" name="Tekstvak 72"/>
          <p:cNvSpPr txBox="1"/>
          <p:nvPr/>
        </p:nvSpPr>
        <p:spPr>
          <a:xfrm>
            <a:off x="3817757" y="438661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4" name="Tekstvak 73"/>
          <p:cNvSpPr txBox="1"/>
          <p:nvPr/>
        </p:nvSpPr>
        <p:spPr>
          <a:xfrm>
            <a:off x="3402280" y="439541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5" name="Tekstvak 74"/>
          <p:cNvSpPr txBox="1"/>
          <p:nvPr/>
        </p:nvSpPr>
        <p:spPr>
          <a:xfrm>
            <a:off x="2652441" y="438661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6" name="Tekstvak 75"/>
          <p:cNvSpPr txBox="1"/>
          <p:nvPr/>
        </p:nvSpPr>
        <p:spPr>
          <a:xfrm>
            <a:off x="1175238" y="438661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7" name="Tekstvak 76"/>
          <p:cNvSpPr txBox="1"/>
          <p:nvPr/>
        </p:nvSpPr>
        <p:spPr>
          <a:xfrm>
            <a:off x="7278231" y="304163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8" name="Tekstvak 77"/>
          <p:cNvSpPr txBox="1"/>
          <p:nvPr/>
        </p:nvSpPr>
        <p:spPr>
          <a:xfrm>
            <a:off x="6869055" y="303591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9" name="Tekstvak 78"/>
          <p:cNvSpPr txBox="1"/>
          <p:nvPr/>
        </p:nvSpPr>
        <p:spPr>
          <a:xfrm>
            <a:off x="4454278" y="303591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0" name="Tekstvak 79"/>
          <p:cNvSpPr txBox="1"/>
          <p:nvPr/>
        </p:nvSpPr>
        <p:spPr>
          <a:xfrm>
            <a:off x="3867696" y="303744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1" name="Tekstvak 80"/>
          <p:cNvSpPr txBox="1"/>
          <p:nvPr/>
        </p:nvSpPr>
        <p:spPr>
          <a:xfrm>
            <a:off x="2131956" y="303591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2" name="Tekstvak 81"/>
          <p:cNvSpPr txBox="1"/>
          <p:nvPr/>
        </p:nvSpPr>
        <p:spPr>
          <a:xfrm>
            <a:off x="1457592" y="303744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3" name="Tekstvak 82"/>
          <p:cNvSpPr txBox="1"/>
          <p:nvPr/>
        </p:nvSpPr>
        <p:spPr>
          <a:xfrm>
            <a:off x="8111121" y="18011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4" name="Tekstvak 83"/>
          <p:cNvSpPr txBox="1"/>
          <p:nvPr/>
        </p:nvSpPr>
        <p:spPr>
          <a:xfrm>
            <a:off x="7603719" y="18011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5" name="Tekstvak 84"/>
          <p:cNvSpPr txBox="1"/>
          <p:nvPr/>
        </p:nvSpPr>
        <p:spPr>
          <a:xfrm>
            <a:off x="6516501"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6" name="Tekstvak 85"/>
          <p:cNvSpPr txBox="1"/>
          <p:nvPr/>
        </p:nvSpPr>
        <p:spPr>
          <a:xfrm>
            <a:off x="6151587"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89" name="Tekstvak 88"/>
          <p:cNvSpPr txBox="1"/>
          <p:nvPr/>
        </p:nvSpPr>
        <p:spPr>
          <a:xfrm>
            <a:off x="7510654" y="433157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0" name="Tekstvak 89"/>
          <p:cNvSpPr txBox="1"/>
          <p:nvPr/>
        </p:nvSpPr>
        <p:spPr>
          <a:xfrm>
            <a:off x="7032194" y="4325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1" name="Tekstvak 90"/>
          <p:cNvSpPr txBox="1"/>
          <p:nvPr/>
        </p:nvSpPr>
        <p:spPr>
          <a:xfrm>
            <a:off x="5857593" y="432956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2" name="Tekstvak 91"/>
          <p:cNvSpPr txBox="1"/>
          <p:nvPr/>
        </p:nvSpPr>
        <p:spPr>
          <a:xfrm>
            <a:off x="5626483" y="4325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3" name="Tekstvak 92"/>
          <p:cNvSpPr txBox="1"/>
          <p:nvPr/>
        </p:nvSpPr>
        <p:spPr>
          <a:xfrm>
            <a:off x="4903946" y="4325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4" name="Tekstvak 93"/>
          <p:cNvSpPr txBox="1"/>
          <p:nvPr/>
        </p:nvSpPr>
        <p:spPr>
          <a:xfrm>
            <a:off x="4415772" y="4325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5" name="Tekstvak 94"/>
          <p:cNvSpPr txBox="1"/>
          <p:nvPr/>
        </p:nvSpPr>
        <p:spPr>
          <a:xfrm>
            <a:off x="2186711" y="43251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6" name="Tekstvak 95"/>
          <p:cNvSpPr txBox="1"/>
          <p:nvPr/>
        </p:nvSpPr>
        <p:spPr>
          <a:xfrm>
            <a:off x="1684565" y="43278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7" name="Tekstvak 96"/>
          <p:cNvSpPr txBox="1"/>
          <p:nvPr/>
        </p:nvSpPr>
        <p:spPr>
          <a:xfrm>
            <a:off x="9123319" y="303591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98" name="Tekstvak 97"/>
          <p:cNvSpPr txBox="1"/>
          <p:nvPr/>
        </p:nvSpPr>
        <p:spPr>
          <a:xfrm>
            <a:off x="8230667" y="303591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Tree>
    <p:extLst>
      <p:ext uri="{BB962C8B-B14F-4D97-AF65-F5344CB8AC3E}">
        <p14:creationId xmlns:p14="http://schemas.microsoft.com/office/powerpoint/2010/main" val="36780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a:t>
            </a:fld>
            <a:endParaRPr lang="nl-NL" b="1">
              <a:solidFill>
                <a:srgbClr val="0070C0"/>
              </a:solidFill>
            </a:endParaRPr>
          </a:p>
        </p:txBody>
      </p:sp>
      <p:sp>
        <p:nvSpPr>
          <p:cNvPr id="3" name="Rechthoek 2"/>
          <p:cNvSpPr/>
          <p:nvPr/>
        </p:nvSpPr>
        <p:spPr>
          <a:xfrm>
            <a:off x="180000" y="468000"/>
            <a:ext cx="11520000" cy="6004080"/>
          </a:xfrm>
          <a:prstGeom prst="rect">
            <a:avLst/>
          </a:prstGeom>
        </p:spPr>
        <p:txBody>
          <a:bodyPr wrap="square">
            <a:spAutoFit/>
          </a:bodyPr>
          <a:lstStyle/>
          <a:p>
            <a:pPr>
              <a:lnSpc>
                <a:spcPct val="200000"/>
              </a:lnSpc>
            </a:pPr>
            <a:r>
              <a:rPr lang="nl-NL" sz="2800" b="1">
                <a:solidFill>
                  <a:srgbClr val="0070C0"/>
                </a:solidFill>
                <a:ea typeface="Calibri" panose="020F0502020204030204" pitchFamily="34" charset="0"/>
                <a:cs typeface="Times New Roman" panose="02020603050405020304" pitchFamily="18" charset="0"/>
              </a:rPr>
              <a:t>490</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Phoebus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amat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visaeque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cupit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conubia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Daphnes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quod</a:t>
            </a:r>
            <a:r>
              <a:rPr lang="nl-NL" sz="2800" err="1">
                <a:ea typeface="Calibri" panose="020F0502020204030204" pitchFamily="34" charset="0"/>
                <a:cs typeface="Times New Roman" panose="02020603050405020304" pitchFamily="18" charset="0"/>
              </a:rPr>
              <a:t>que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cupit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sperat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suaque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oracula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fallunt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err="1">
                <a:solidFill>
                  <a:srgbClr val="E36C0A"/>
                </a:solidFill>
                <a:ea typeface="Calibri" panose="020F0502020204030204" pitchFamily="34" charset="0"/>
                <a:cs typeface="Times New Roman" panose="02020603050405020304" pitchFamily="18" charset="0"/>
              </a:rPr>
              <a:t>Ut</a:t>
            </a:r>
            <a:r>
              <a:rPr lang="nl-NL" sz="2800" err="1">
                <a:ea typeface="Calibri" panose="020F0502020204030204" pitchFamily="34" charset="0"/>
                <a:cs typeface="Times New Roman" panose="02020603050405020304" pitchFamily="18" charset="0"/>
              </a:rPr>
              <a:t>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leves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stipulae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demptis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adolentur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aristis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ut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facibus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saepes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ardent</a:t>
            </a: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quas</a:t>
            </a:r>
            <a:r>
              <a:rPr lang="nl-NL" sz="2800">
                <a:ea typeface="Calibri" panose="020F0502020204030204" pitchFamily="34" charset="0"/>
                <a:cs typeface="Times New Roman" panose="02020603050405020304" pitchFamily="18" charset="0"/>
              </a:rPr>
              <a:t> forte </a:t>
            </a:r>
            <a:r>
              <a:rPr lang="nl-NL" sz="2800" err="1">
                <a:ea typeface="Calibri" panose="020F0502020204030204" pitchFamily="34" charset="0"/>
                <a:cs typeface="Times New Roman" panose="02020603050405020304" pitchFamily="18" charset="0"/>
              </a:rPr>
              <a:t>viator</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vel </a:t>
            </a:r>
            <a:r>
              <a:rPr lang="nl-NL" sz="2800" err="1">
                <a:ea typeface="Calibri" panose="020F0502020204030204" pitchFamily="34" charset="0"/>
                <a:cs typeface="Times New Roman" panose="02020603050405020304" pitchFamily="18" charset="0"/>
              </a:rPr>
              <a:t>nimis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admovit</a:t>
            </a:r>
            <a:r>
              <a:rPr lang="nl-NL" sz="2800">
                <a:ea typeface="Calibri" panose="020F0502020204030204" pitchFamily="34" charset="0"/>
                <a:cs typeface="Times New Roman" panose="02020603050405020304" pitchFamily="18" charset="0"/>
              </a:rPr>
              <a:t> vel </a:t>
            </a:r>
            <a:r>
              <a:rPr lang="nl-NL" sz="2800" err="1">
                <a:ea typeface="Calibri" panose="020F0502020204030204" pitchFamily="34" charset="0"/>
                <a:cs typeface="Times New Roman" panose="02020603050405020304" pitchFamily="18" charset="0"/>
              </a:rPr>
              <a:t>iam</a:t>
            </a:r>
            <a:r>
              <a:rPr lang="nl-NL" sz="2800">
                <a:ea typeface="Calibri" panose="020F0502020204030204" pitchFamily="34" charset="0"/>
                <a:cs typeface="Times New Roman" panose="02020603050405020304" pitchFamily="18" charset="0"/>
              </a:rPr>
              <a:t> sub </a:t>
            </a:r>
            <a:r>
              <a:rPr lang="nl-NL" sz="2800" err="1">
                <a:ea typeface="Calibri" panose="020F0502020204030204" pitchFamily="34" charset="0"/>
                <a:cs typeface="Times New Roman" panose="02020603050405020304" pitchFamily="18" charset="0"/>
              </a:rPr>
              <a:t>luce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reliquit</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495</a:t>
            </a:r>
            <a:r>
              <a:rPr lang="nl-NL" sz="2800">
                <a:ea typeface="Calibri" panose="020F0502020204030204" pitchFamily="34" charset="0"/>
                <a:cs typeface="Times New Roman" panose="02020603050405020304" pitchFamily="18" charset="0"/>
              </a:rPr>
              <a:t>	sic deus in </a:t>
            </a:r>
            <a:r>
              <a:rPr lang="nl-NL" sz="2800" err="1">
                <a:ea typeface="Calibri" panose="020F0502020204030204" pitchFamily="34" charset="0"/>
                <a:cs typeface="Times New Roman" panose="02020603050405020304" pitchFamily="18" charset="0"/>
              </a:rPr>
              <a:t>flammas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abiit</a:t>
            </a:r>
            <a:r>
              <a:rPr lang="nl-NL" sz="2800">
                <a:ea typeface="Calibri" panose="020F0502020204030204" pitchFamily="34" charset="0"/>
                <a:cs typeface="Times New Roman" panose="02020603050405020304" pitchFamily="18" charset="0"/>
              </a:rPr>
              <a:t>, sic </a:t>
            </a:r>
            <a:r>
              <a:rPr lang="nl-NL" sz="2800" err="1">
                <a:ea typeface="Calibri" panose="020F0502020204030204" pitchFamily="34" charset="0"/>
                <a:cs typeface="Times New Roman" panose="02020603050405020304" pitchFamily="18" charset="0"/>
              </a:rPr>
              <a:t>pectore</a:t>
            </a:r>
            <a:r>
              <a:rPr lang="nl-NL" sz="2800">
                <a:ea typeface="Calibri" panose="020F0502020204030204" pitchFamily="34" charset="0"/>
                <a:cs typeface="Times New Roman" panose="02020603050405020304" pitchFamily="18" charset="0"/>
              </a:rPr>
              <a:t> toto</a:t>
            </a: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uritur</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sterilem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sperando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nutrit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amorem</a:t>
            </a:r>
            <a:r>
              <a:rPr lang="nl-NL" sz="2800">
                <a:ea typeface="Calibri" panose="020F0502020204030204" pitchFamily="34" charset="0"/>
                <a:cs typeface="Times New Roman" panose="02020603050405020304" pitchFamily="18" charset="0"/>
              </a:rPr>
              <a:t>.</a:t>
            </a:r>
            <a:endParaRPr lang="nl-NL" sz="28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d. De hartstocht van Apollo (p.32)</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5"/>
          <a:stretch>
            <a:fillRect/>
          </a:stretch>
        </p:blipFill>
        <p:spPr>
          <a:xfrm>
            <a:off x="7962924" y="2485549"/>
            <a:ext cx="4179843" cy="1886154"/>
          </a:xfrm>
          <a:prstGeom prst="rect">
            <a:avLst/>
          </a:prstGeom>
        </p:spPr>
      </p:pic>
    </p:spTree>
    <p:extLst>
      <p:ext uri="{BB962C8B-B14F-4D97-AF65-F5344CB8AC3E}">
        <p14:creationId xmlns:p14="http://schemas.microsoft.com/office/powerpoint/2010/main" val="2749206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a:t>
            </a:fld>
            <a:endParaRPr lang="nl-NL" b="1">
              <a:solidFill>
                <a:srgbClr val="0070C0"/>
              </a:solidFill>
            </a:endParaRPr>
          </a:p>
        </p:txBody>
      </p:sp>
      <p:sp>
        <p:nvSpPr>
          <p:cNvPr id="3" name="Rechthoek 2"/>
          <p:cNvSpPr/>
          <p:nvPr/>
        </p:nvSpPr>
        <p:spPr>
          <a:xfrm>
            <a:off x="180000" y="468000"/>
            <a:ext cx="11520000" cy="6004080"/>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Spectat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inornatos</a:t>
            </a:r>
            <a:r>
              <a:rPr lang="nl-NL" sz="2800">
                <a:ea typeface="Calibri" panose="020F0502020204030204" pitchFamily="34" charset="0"/>
                <a:cs typeface="Times New Roman" panose="02020603050405020304" pitchFamily="18" charset="0"/>
              </a:rPr>
              <a:t> collo </a:t>
            </a:r>
            <a:r>
              <a:rPr lang="nl-NL" sz="2800" err="1">
                <a:ea typeface="Calibri" panose="020F0502020204030204" pitchFamily="34" charset="0"/>
                <a:cs typeface="Times New Roman" panose="02020603050405020304" pitchFamily="18" charset="0"/>
              </a:rPr>
              <a:t>pendere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capillos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Quid</a:t>
            </a: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si</a:t>
            </a:r>
            <a:r>
              <a:rPr lang="nl-NL" sz="2800">
                <a:ea typeface="Calibri" panose="020F0502020204030204" pitchFamily="34" charset="0"/>
                <a:cs typeface="Times New Roman" panose="02020603050405020304" pitchFamily="18" charset="0"/>
              </a:rPr>
              <a:t> </a:t>
            </a:r>
            <a:r>
              <a:rPr lang="nl-NL" sz="2800" b="1" u="sng" err="1">
                <a:uFill>
                  <a:solidFill>
                    <a:srgbClr val="548DD4"/>
                  </a:solidFill>
                </a:uFill>
                <a:ea typeface="Calibri" panose="020F0502020204030204" pitchFamily="34" charset="0"/>
                <a:cs typeface="Times New Roman" panose="02020603050405020304" pitchFamily="18" charset="0"/>
              </a:rPr>
              <a:t>comantur</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ait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videt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igne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micantes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sideribus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similes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oculos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videt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oscula</a:t>
            </a: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quae</a:t>
            </a:r>
            <a:r>
              <a:rPr lang="nl-NL" sz="2800">
                <a:ea typeface="Calibri" panose="020F0502020204030204" pitchFamily="34" charset="0"/>
                <a:cs typeface="Times New Roman" panose="02020603050405020304" pitchFamily="18" charset="0"/>
              </a:rPr>
              <a:t> non</a:t>
            </a:r>
          </a:p>
          <a:p>
            <a:pPr>
              <a:lnSpc>
                <a:spcPct val="200000"/>
              </a:lnSpc>
            </a:pPr>
            <a:r>
              <a:rPr lang="nl-NL" sz="2800" b="1">
                <a:solidFill>
                  <a:srgbClr val="0070C0"/>
                </a:solidFill>
                <a:ea typeface="Calibri" panose="020F0502020204030204" pitchFamily="34" charset="0"/>
                <a:cs typeface="Times New Roman" panose="02020603050405020304" pitchFamily="18" charset="0"/>
              </a:rPr>
              <a:t>500</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vidisse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satis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laudat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digitosque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manusque</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bracchiaque</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nudos</a:t>
            </a:r>
            <a:r>
              <a:rPr lang="nl-NL" sz="2800">
                <a:ea typeface="Calibri" panose="020F0502020204030204" pitchFamily="34" charset="0"/>
                <a:cs typeface="Times New Roman" panose="02020603050405020304" pitchFamily="18" charset="0"/>
              </a:rPr>
              <a:t> media plus </a:t>
            </a:r>
            <a:r>
              <a:rPr lang="nl-NL" sz="2800" err="1">
                <a:ea typeface="Calibri" panose="020F0502020204030204" pitchFamily="34" charset="0"/>
                <a:cs typeface="Times New Roman" panose="02020603050405020304" pitchFamily="18" charset="0"/>
              </a:rPr>
              <a:t>parte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lacertos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si</a:t>
            </a:r>
            <a:r>
              <a:rPr lang="nl-NL" sz="2800">
                <a:ea typeface="Calibri" panose="020F0502020204030204" pitchFamily="34" charset="0"/>
                <a:cs typeface="Times New Roman" panose="02020603050405020304" pitchFamily="18" charset="0"/>
              </a:rPr>
              <a:t> qua </a:t>
            </a:r>
            <a:r>
              <a:rPr lang="nl-NL" sz="2800" u="sng">
                <a:uFill>
                  <a:solidFill>
                    <a:srgbClr val="548DD4"/>
                  </a:solidFill>
                </a:uFill>
                <a:ea typeface="Calibri" panose="020F0502020204030204" pitchFamily="34" charset="0"/>
                <a:cs typeface="Times New Roman" panose="02020603050405020304" pitchFamily="18" charset="0"/>
              </a:rPr>
              <a:t>latent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meliora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putat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Fugit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ocior</a:t>
            </a:r>
            <a:r>
              <a:rPr lang="nl-NL" sz="2800">
                <a:ea typeface="Calibri" panose="020F0502020204030204" pitchFamily="34" charset="0"/>
                <a:cs typeface="Times New Roman" panose="02020603050405020304" pitchFamily="18" charset="0"/>
              </a:rPr>
              <a:t> aura</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levi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neque</a:t>
            </a:r>
            <a:r>
              <a:rPr lang="nl-NL" sz="2800">
                <a:ea typeface="Calibri" panose="020F0502020204030204" pitchFamily="34" charset="0"/>
                <a:cs typeface="Times New Roman" panose="02020603050405020304" pitchFamily="18" charset="0"/>
              </a:rPr>
              <a:t> ad </a:t>
            </a:r>
            <a:r>
              <a:rPr lang="nl-NL" sz="2800" err="1">
                <a:ea typeface="Calibri" panose="020F0502020204030204" pitchFamily="34" charset="0"/>
                <a:cs typeface="Times New Roman" panose="02020603050405020304" pitchFamily="18" charset="0"/>
              </a:rPr>
              <a:t>haec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revocantis</a:t>
            </a:r>
            <a:r>
              <a:rPr lang="nl-NL" sz="2800">
                <a:ea typeface="Calibri" panose="020F0502020204030204" pitchFamily="34" charset="0"/>
                <a:cs typeface="Times New Roman" panose="02020603050405020304" pitchFamily="18" charset="0"/>
              </a:rPr>
              <a:t> verba </a:t>
            </a:r>
            <a:r>
              <a:rPr lang="nl-NL" sz="2800" u="sng" err="1">
                <a:uFill>
                  <a:solidFill>
                    <a:srgbClr val="548DD4"/>
                  </a:solidFill>
                </a:uFill>
                <a:ea typeface="Calibri" panose="020F0502020204030204" pitchFamily="34" charset="0"/>
                <a:cs typeface="Times New Roman" panose="02020603050405020304" pitchFamily="18" charset="0"/>
              </a:rPr>
              <a:t>resistit</a:t>
            </a:r>
            <a:r>
              <a:rPr lang="nl-NL" sz="2800">
                <a:ea typeface="Calibri" panose="020F0502020204030204" pitchFamily="34" charset="0"/>
                <a:cs typeface="Times New Roman" panose="02020603050405020304" pitchFamily="18" charset="0"/>
              </a:rPr>
              <a:t>:</a:t>
            </a:r>
            <a:endParaRPr lang="nl-NL" sz="28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d. De hartstocht van Apollo (p.32)</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1573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Nympha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precor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Penei</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mane</a:t>
            </a:r>
            <a:r>
              <a:rPr lang="nl-NL" sz="2800" spc="300">
                <a:ea typeface="Calibri" panose="020F0502020204030204" pitchFamily="34" charset="0"/>
                <a:cs typeface="Times New Roman" panose="02020603050405020304" pitchFamily="18" charset="0"/>
              </a:rPr>
              <a:t>! Non </a:t>
            </a:r>
            <a:r>
              <a:rPr lang="nl-NL" sz="2800" u="sng" spc="300" err="1">
                <a:uFill>
                  <a:solidFill>
                    <a:srgbClr val="548DD4"/>
                  </a:solidFill>
                </a:uFill>
                <a:ea typeface="Calibri" panose="020F0502020204030204" pitchFamily="34" charset="0"/>
                <a:cs typeface="Times New Roman" panose="02020603050405020304" pitchFamily="18" charset="0"/>
              </a:rPr>
              <a:t>insequor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hostis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505</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nympha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mane</a:t>
            </a: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agna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lupum</a:t>
            </a: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cerva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leonem</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aquilam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penna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fugiunt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trepidante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columbae</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hostes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quaeque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suos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amor</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mihi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causa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sequendi</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9616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40882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Nympha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precor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Penei</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mane</a:t>
            </a:r>
            <a:r>
              <a:rPr lang="nl-NL" sz="2800" spc="300">
                <a:ea typeface="Calibri" panose="020F0502020204030204" pitchFamily="34" charset="0"/>
                <a:cs typeface="Times New Roman" panose="02020603050405020304" pitchFamily="18" charset="0"/>
              </a:rPr>
              <a:t>! Non </a:t>
            </a:r>
            <a:r>
              <a:rPr lang="nl-NL" sz="2800" u="sng" spc="300" err="1">
                <a:uFill>
                  <a:solidFill>
                    <a:srgbClr val="548DD4"/>
                  </a:solidFill>
                </a:uFill>
                <a:ea typeface="Calibri" panose="020F0502020204030204" pitchFamily="34" charset="0"/>
                <a:cs typeface="Times New Roman" panose="02020603050405020304" pitchFamily="18" charset="0"/>
              </a:rPr>
              <a:t>insequor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hostis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505</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nympha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mane</a:t>
            </a: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agna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lupum</a:t>
            </a: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cerva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leonem</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sic </a:t>
            </a:r>
            <a:r>
              <a:rPr lang="nl-NL" sz="2800" spc="300" err="1">
                <a:ea typeface="Calibri" panose="020F0502020204030204" pitchFamily="34" charset="0"/>
                <a:cs typeface="Times New Roman" panose="02020603050405020304" pitchFamily="18" charset="0"/>
              </a:rPr>
              <a:t>aquilam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penna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fugiunt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trepidante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columbae</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hostes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quaeque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suos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amor</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mihi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causa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sequendi</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9616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9" name="Tekstvak 8"/>
          <p:cNvSpPr txBox="1"/>
          <p:nvPr/>
        </p:nvSpPr>
        <p:spPr>
          <a:xfrm>
            <a:off x="1590606" y="573194"/>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0" name="Tekstvak 9"/>
          <p:cNvSpPr txBox="1"/>
          <p:nvPr/>
        </p:nvSpPr>
        <p:spPr>
          <a:xfrm>
            <a:off x="3294084" y="53200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1" name="Tekstvak 10"/>
          <p:cNvSpPr txBox="1"/>
          <p:nvPr/>
        </p:nvSpPr>
        <p:spPr>
          <a:xfrm>
            <a:off x="9656852" y="55399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2" name="Tekstvak 11"/>
          <p:cNvSpPr txBox="1"/>
          <p:nvPr/>
        </p:nvSpPr>
        <p:spPr>
          <a:xfrm>
            <a:off x="2445584" y="532004"/>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3" name="Tekstvak 12"/>
          <p:cNvSpPr txBox="1"/>
          <p:nvPr/>
        </p:nvSpPr>
        <p:spPr>
          <a:xfrm>
            <a:off x="10094949" y="55399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7" name="Tekstvak 16"/>
          <p:cNvSpPr txBox="1"/>
          <p:nvPr/>
        </p:nvSpPr>
        <p:spPr>
          <a:xfrm>
            <a:off x="3786919" y="573774"/>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0" name="Tekstvak 19"/>
          <p:cNvSpPr txBox="1"/>
          <p:nvPr/>
        </p:nvSpPr>
        <p:spPr>
          <a:xfrm>
            <a:off x="6386549" y="573194"/>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3" name="Tekstvak 22"/>
          <p:cNvSpPr txBox="1"/>
          <p:nvPr/>
        </p:nvSpPr>
        <p:spPr>
          <a:xfrm>
            <a:off x="7689685" y="57459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4" name="Tekstvak 23"/>
          <p:cNvSpPr txBox="1"/>
          <p:nvPr/>
        </p:nvSpPr>
        <p:spPr>
          <a:xfrm>
            <a:off x="8824752" y="53340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5" name="Tekstvak 24"/>
          <p:cNvSpPr txBox="1"/>
          <p:nvPr/>
        </p:nvSpPr>
        <p:spPr>
          <a:xfrm>
            <a:off x="8124536" y="53340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6" name="Tekstvak 25"/>
          <p:cNvSpPr txBox="1"/>
          <p:nvPr/>
        </p:nvSpPr>
        <p:spPr>
          <a:xfrm>
            <a:off x="7124667" y="573194"/>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9" name="Tekstvak 28"/>
          <p:cNvSpPr txBox="1"/>
          <p:nvPr/>
        </p:nvSpPr>
        <p:spPr>
          <a:xfrm>
            <a:off x="7169353" y="173915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0" name="Tekstvak 29"/>
          <p:cNvSpPr txBox="1"/>
          <p:nvPr/>
        </p:nvSpPr>
        <p:spPr>
          <a:xfrm>
            <a:off x="4216945" y="173915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1" name="Tekstvak 30"/>
          <p:cNvSpPr txBox="1"/>
          <p:nvPr/>
        </p:nvSpPr>
        <p:spPr>
          <a:xfrm>
            <a:off x="1401144" y="174155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2" name="Tekstvak 31"/>
          <p:cNvSpPr txBox="1"/>
          <p:nvPr/>
        </p:nvSpPr>
        <p:spPr>
          <a:xfrm>
            <a:off x="3063432" y="170036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3" name="Tekstvak 32"/>
          <p:cNvSpPr txBox="1"/>
          <p:nvPr/>
        </p:nvSpPr>
        <p:spPr>
          <a:xfrm>
            <a:off x="9048805" y="174155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4" name="Tekstvak 33"/>
          <p:cNvSpPr txBox="1"/>
          <p:nvPr/>
        </p:nvSpPr>
        <p:spPr>
          <a:xfrm>
            <a:off x="2280835" y="170036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5" name="Tekstvak 34"/>
          <p:cNvSpPr txBox="1"/>
          <p:nvPr/>
        </p:nvSpPr>
        <p:spPr>
          <a:xfrm>
            <a:off x="9470426" y="174155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6" name="Tekstvak 35"/>
          <p:cNvSpPr txBox="1"/>
          <p:nvPr/>
        </p:nvSpPr>
        <p:spPr>
          <a:xfrm>
            <a:off x="3578578" y="174556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7" name="Tekstvak 36"/>
          <p:cNvSpPr txBox="1"/>
          <p:nvPr/>
        </p:nvSpPr>
        <p:spPr>
          <a:xfrm>
            <a:off x="4684857" y="174213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8" name="Tekstvak 37"/>
          <p:cNvSpPr txBox="1"/>
          <p:nvPr/>
        </p:nvSpPr>
        <p:spPr>
          <a:xfrm>
            <a:off x="5704591" y="170094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9" name="Tekstvak 38"/>
          <p:cNvSpPr txBox="1"/>
          <p:nvPr/>
        </p:nvSpPr>
        <p:spPr>
          <a:xfrm>
            <a:off x="5235031" y="170094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0" name="Tekstvak 39"/>
          <p:cNvSpPr txBox="1"/>
          <p:nvPr/>
        </p:nvSpPr>
        <p:spPr>
          <a:xfrm>
            <a:off x="6238277" y="174155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1" name="Tekstvak 40"/>
          <p:cNvSpPr txBox="1"/>
          <p:nvPr/>
        </p:nvSpPr>
        <p:spPr>
          <a:xfrm>
            <a:off x="7816531" y="174155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2" name="Tekstvak 41"/>
          <p:cNvSpPr txBox="1"/>
          <p:nvPr/>
        </p:nvSpPr>
        <p:spPr>
          <a:xfrm>
            <a:off x="8737417" y="170036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3" name="Tekstvak 42"/>
          <p:cNvSpPr txBox="1"/>
          <p:nvPr/>
        </p:nvSpPr>
        <p:spPr>
          <a:xfrm>
            <a:off x="8300815" y="170036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4" name="Tekstvak 43"/>
          <p:cNvSpPr txBox="1"/>
          <p:nvPr/>
        </p:nvSpPr>
        <p:spPr>
          <a:xfrm>
            <a:off x="3548045"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5" name="Tekstvak 44"/>
          <p:cNvSpPr txBox="1"/>
          <p:nvPr/>
        </p:nvSpPr>
        <p:spPr>
          <a:xfrm>
            <a:off x="1301778"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6" name="Tekstvak 45"/>
          <p:cNvSpPr txBox="1"/>
          <p:nvPr/>
        </p:nvSpPr>
        <p:spPr>
          <a:xfrm>
            <a:off x="2255607"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7" name="Tekstvak 46"/>
          <p:cNvSpPr txBox="1"/>
          <p:nvPr/>
        </p:nvSpPr>
        <p:spPr>
          <a:xfrm>
            <a:off x="8504597"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8" name="Tekstvak 47"/>
          <p:cNvSpPr txBox="1"/>
          <p:nvPr/>
        </p:nvSpPr>
        <p:spPr>
          <a:xfrm>
            <a:off x="1711913"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9" name="Tekstvak 48"/>
          <p:cNvSpPr txBox="1"/>
          <p:nvPr/>
        </p:nvSpPr>
        <p:spPr>
          <a:xfrm>
            <a:off x="9346352"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0" name="Tekstvak 49"/>
          <p:cNvSpPr txBox="1"/>
          <p:nvPr/>
        </p:nvSpPr>
        <p:spPr>
          <a:xfrm>
            <a:off x="2696617" y="30231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1" name="Tekstvak 50"/>
          <p:cNvSpPr txBox="1"/>
          <p:nvPr/>
        </p:nvSpPr>
        <p:spPr>
          <a:xfrm>
            <a:off x="4198314" y="301969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2" name="Tekstvak 51"/>
          <p:cNvSpPr txBox="1"/>
          <p:nvPr/>
        </p:nvSpPr>
        <p:spPr>
          <a:xfrm>
            <a:off x="4987385" y="297850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3" name="Tekstvak 52"/>
          <p:cNvSpPr txBox="1"/>
          <p:nvPr/>
        </p:nvSpPr>
        <p:spPr>
          <a:xfrm>
            <a:off x="4624919" y="297850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4" name="Tekstvak 53"/>
          <p:cNvSpPr txBox="1"/>
          <p:nvPr/>
        </p:nvSpPr>
        <p:spPr>
          <a:xfrm>
            <a:off x="5265700"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5" name="Tekstvak 54"/>
          <p:cNvSpPr txBox="1"/>
          <p:nvPr/>
        </p:nvSpPr>
        <p:spPr>
          <a:xfrm>
            <a:off x="6581997"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6" name="Tekstvak 55"/>
          <p:cNvSpPr txBox="1"/>
          <p:nvPr/>
        </p:nvSpPr>
        <p:spPr>
          <a:xfrm>
            <a:off x="6194817"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7" name="Tekstvak 56"/>
          <p:cNvSpPr txBox="1"/>
          <p:nvPr/>
        </p:nvSpPr>
        <p:spPr>
          <a:xfrm>
            <a:off x="7033433" y="30191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8" name="Tekstvak 57"/>
          <p:cNvSpPr txBox="1"/>
          <p:nvPr/>
        </p:nvSpPr>
        <p:spPr>
          <a:xfrm>
            <a:off x="8086109"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9" name="Tekstvak 58"/>
          <p:cNvSpPr txBox="1"/>
          <p:nvPr/>
        </p:nvSpPr>
        <p:spPr>
          <a:xfrm>
            <a:off x="7567131" y="29779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0" name="Tekstvak 59"/>
          <p:cNvSpPr txBox="1"/>
          <p:nvPr/>
        </p:nvSpPr>
        <p:spPr>
          <a:xfrm>
            <a:off x="1974603" y="437769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1" name="Tekstvak 60"/>
          <p:cNvSpPr txBox="1"/>
          <p:nvPr/>
        </p:nvSpPr>
        <p:spPr>
          <a:xfrm>
            <a:off x="1442691" y="437848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9741144" y="437848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3" name="Tekstvak 62"/>
          <p:cNvSpPr txBox="1"/>
          <p:nvPr/>
        </p:nvSpPr>
        <p:spPr>
          <a:xfrm>
            <a:off x="10343999" y="437848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4" name="Tekstvak 63"/>
          <p:cNvSpPr txBox="1"/>
          <p:nvPr/>
        </p:nvSpPr>
        <p:spPr>
          <a:xfrm>
            <a:off x="2994049" y="438249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5" name="Tekstvak 64"/>
          <p:cNvSpPr txBox="1"/>
          <p:nvPr/>
        </p:nvSpPr>
        <p:spPr>
          <a:xfrm>
            <a:off x="4227964" y="434130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6" name="Tekstvak 65"/>
          <p:cNvSpPr txBox="1"/>
          <p:nvPr/>
        </p:nvSpPr>
        <p:spPr>
          <a:xfrm>
            <a:off x="3601889" y="434130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p:cNvSpPr txBox="1"/>
          <p:nvPr/>
        </p:nvSpPr>
        <p:spPr>
          <a:xfrm>
            <a:off x="4528698" y="43790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8" name="Tekstvak 67"/>
          <p:cNvSpPr txBox="1"/>
          <p:nvPr/>
        </p:nvSpPr>
        <p:spPr>
          <a:xfrm>
            <a:off x="5639040" y="433787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9" name="Tekstvak 68"/>
          <p:cNvSpPr txBox="1"/>
          <p:nvPr/>
        </p:nvSpPr>
        <p:spPr>
          <a:xfrm>
            <a:off x="5103582" y="433787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0" name="Tekstvak 69"/>
          <p:cNvSpPr txBox="1"/>
          <p:nvPr/>
        </p:nvSpPr>
        <p:spPr>
          <a:xfrm>
            <a:off x="6238631" y="437848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1" name="Tekstvak 70"/>
          <p:cNvSpPr txBox="1"/>
          <p:nvPr/>
        </p:nvSpPr>
        <p:spPr>
          <a:xfrm>
            <a:off x="7423122" y="433729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2" name="Tekstvak 71"/>
          <p:cNvSpPr txBox="1"/>
          <p:nvPr/>
        </p:nvSpPr>
        <p:spPr>
          <a:xfrm>
            <a:off x="7068894" y="433729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3" name="Tekstvak 72"/>
          <p:cNvSpPr txBox="1"/>
          <p:nvPr/>
        </p:nvSpPr>
        <p:spPr>
          <a:xfrm>
            <a:off x="8064026" y="437848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4" name="Tekstvak 73"/>
          <p:cNvSpPr txBox="1"/>
          <p:nvPr/>
        </p:nvSpPr>
        <p:spPr>
          <a:xfrm>
            <a:off x="9017850" y="433729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5" name="Tekstvak 74"/>
          <p:cNvSpPr txBox="1"/>
          <p:nvPr/>
        </p:nvSpPr>
        <p:spPr>
          <a:xfrm>
            <a:off x="8490638" y="433729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76" name="Rechte verbindingslijn 75"/>
          <p:cNvCxnSpPr/>
          <p:nvPr/>
        </p:nvCxnSpPr>
        <p:spPr>
          <a:xfrm>
            <a:off x="3595054" y="553998"/>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4808209" y="553998"/>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6148858" y="561976"/>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7614142" y="57319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a:off x="9330888" y="55030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9289698" y="437769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3545475" y="175504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p:nvCxnSpPr>
        <p:spPr>
          <a:xfrm>
            <a:off x="4608443" y="175504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5998583" y="173617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p:nvCxnSpPr>
        <p:spPr>
          <a:xfrm>
            <a:off x="7567131" y="174029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p:nvCxnSpPr>
        <p:spPr>
          <a:xfrm>
            <a:off x="9009612" y="173617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2560407" y="2974448"/>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a:off x="3989415" y="302849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a:off x="5235031" y="302849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p:nvCxnSpPr>
        <p:spPr>
          <a:xfrm>
            <a:off x="6838918" y="302849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p:nvCxnSpPr>
        <p:spPr>
          <a:xfrm>
            <a:off x="8391779" y="302849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p:nvCxnSpPr>
        <p:spPr>
          <a:xfrm>
            <a:off x="2412126" y="437769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p:nvCxnSpPr>
        <p:spPr>
          <a:xfrm>
            <a:off x="4501353" y="437769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p:nvPr/>
        </p:nvCxnSpPr>
        <p:spPr>
          <a:xfrm>
            <a:off x="6132382" y="437769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p:nvCxnSpPr>
        <p:spPr>
          <a:xfrm>
            <a:off x="7736160" y="437769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kstvak 96"/>
          <p:cNvSpPr txBox="1"/>
          <p:nvPr/>
        </p:nvSpPr>
        <p:spPr>
          <a:xfrm>
            <a:off x="4575061" y="569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8" name="Tekstvak 97"/>
          <p:cNvSpPr txBox="1"/>
          <p:nvPr/>
        </p:nvSpPr>
        <p:spPr>
          <a:xfrm>
            <a:off x="4986951" y="569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99" name="Tekstvak 98"/>
          <p:cNvSpPr txBox="1"/>
          <p:nvPr/>
        </p:nvSpPr>
        <p:spPr>
          <a:xfrm>
            <a:off x="5846772" y="52928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00" name="Tekstvak 99"/>
          <p:cNvSpPr txBox="1"/>
          <p:nvPr/>
        </p:nvSpPr>
        <p:spPr>
          <a:xfrm>
            <a:off x="5134199" y="53339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Tree>
    <p:extLst>
      <p:ext uri="{BB962C8B-B14F-4D97-AF65-F5344CB8AC3E}">
        <p14:creationId xmlns:p14="http://schemas.microsoft.com/office/powerpoint/2010/main" val="517488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28</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Me </a:t>
            </a:r>
            <a:r>
              <a:rPr lang="nl-NL" sz="2800" spc="300" err="1">
                <a:ea typeface="Calibri" panose="020F0502020204030204" pitchFamily="34" charset="0"/>
                <a:cs typeface="Times New Roman" panose="02020603050405020304" pitchFamily="18" charset="0"/>
              </a:rPr>
              <a:t>miserum</a:t>
            </a:r>
            <a:r>
              <a:rPr lang="nl-NL" sz="2800" spc="300">
                <a:ea typeface="Calibri" panose="020F0502020204030204" pitchFamily="34" charset="0"/>
                <a:cs typeface="Times New Roman" panose="02020603050405020304" pitchFamily="18" charset="0"/>
              </a:rPr>
              <a:t>, ne </a:t>
            </a:r>
            <a:r>
              <a:rPr lang="nl-NL" sz="2800" spc="300" err="1">
                <a:ea typeface="Calibri" panose="020F0502020204030204" pitchFamily="34" charset="0"/>
                <a:cs typeface="Times New Roman" panose="02020603050405020304" pitchFamily="18" charset="0"/>
              </a:rPr>
              <a:t>prona</a:t>
            </a:r>
            <a:r>
              <a:rPr lang="nl-NL" sz="2800" spc="300">
                <a:ea typeface="Calibri" panose="020F0502020204030204" pitchFamily="34" charset="0"/>
                <a:cs typeface="Times New Roman" panose="02020603050405020304" pitchFamily="18" charset="0"/>
              </a:rPr>
              <a:t> </a:t>
            </a:r>
            <a:r>
              <a:rPr lang="nl-NL" sz="2800" b="1" u="sng" spc="300" err="1">
                <a:uFill>
                  <a:solidFill>
                    <a:srgbClr val="548DD4"/>
                  </a:solidFill>
                </a:uFill>
                <a:ea typeface="Calibri" panose="020F0502020204030204" pitchFamily="34" charset="0"/>
                <a:cs typeface="Times New Roman" panose="02020603050405020304" pitchFamily="18" charset="0"/>
              </a:rPr>
              <a:t>cadas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indignave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laedi</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crura</a:t>
            </a:r>
            <a:r>
              <a:rPr lang="nl-NL" sz="2800" spc="300">
                <a:ea typeface="Calibri" panose="020F0502020204030204" pitchFamily="34" charset="0"/>
                <a:cs typeface="Times New Roman" panose="02020603050405020304" pitchFamily="18" charset="0"/>
              </a:rPr>
              <a:t> </a:t>
            </a:r>
            <a:r>
              <a:rPr lang="nl-NL" sz="2800" b="1" u="sng" spc="300" err="1">
                <a:uFill>
                  <a:solidFill>
                    <a:srgbClr val="548DD4"/>
                  </a:solidFill>
                </a:uFill>
                <a:ea typeface="Calibri" panose="020F0502020204030204" pitchFamily="34" charset="0"/>
                <a:cs typeface="Times New Roman" panose="02020603050405020304" pitchFamily="18" charset="0"/>
              </a:rPr>
              <a:t>notent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sentes</a:t>
            </a:r>
            <a:r>
              <a:rPr lang="nl-NL" sz="2800" spc="300">
                <a:ea typeface="Calibri" panose="020F0502020204030204" pitchFamily="34" charset="0"/>
                <a:cs typeface="Times New Roman" panose="02020603050405020304" pitchFamily="18" charset="0"/>
              </a:rPr>
              <a:t>, et </a:t>
            </a:r>
            <a:r>
              <a:rPr lang="nl-NL" sz="2800" b="1" u="sng" spc="300">
                <a:uFill>
                  <a:solidFill>
                    <a:srgbClr val="548DD4"/>
                  </a:solidFill>
                </a:uFill>
                <a:ea typeface="Calibri" panose="020F0502020204030204" pitchFamily="34" charset="0"/>
                <a:cs typeface="Times New Roman" panose="02020603050405020304" pitchFamily="18" charset="0"/>
              </a:rPr>
              <a:t>sim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tibi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causa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doloris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510</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Aspera</a:t>
            </a:r>
            <a:r>
              <a:rPr lang="nl-NL" sz="2800" spc="300">
                <a:ea typeface="Calibri" panose="020F0502020204030204" pitchFamily="34" charset="0"/>
                <a:cs typeface="Times New Roman" panose="02020603050405020304" pitchFamily="18" charset="0"/>
              </a:rPr>
              <a:t>, </a:t>
            </a:r>
            <a:r>
              <a:rPr lang="nl-NL" sz="2800" b="1" i="1" spc="300">
                <a:solidFill>
                  <a:srgbClr val="E36C0A"/>
                </a:solidFill>
                <a:ea typeface="Calibri" panose="020F0502020204030204" pitchFamily="34" charset="0"/>
                <a:cs typeface="Times New Roman" panose="02020603050405020304" pitchFamily="18" charset="0"/>
              </a:rPr>
              <a:t>qua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properas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loca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sunt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Moderatius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oro</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curre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fugamque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inhibe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moderatius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insequar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ipse</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8482"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7668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29</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Me </a:t>
            </a:r>
            <a:r>
              <a:rPr lang="nl-NL" sz="2800" spc="300" err="1">
                <a:ea typeface="Calibri" panose="020F0502020204030204" pitchFamily="34" charset="0"/>
                <a:cs typeface="Times New Roman" panose="02020603050405020304" pitchFamily="18" charset="0"/>
              </a:rPr>
              <a:t>miserum</a:t>
            </a:r>
            <a:r>
              <a:rPr lang="nl-NL" sz="2800" spc="300">
                <a:ea typeface="Calibri" panose="020F0502020204030204" pitchFamily="34" charset="0"/>
                <a:cs typeface="Times New Roman" panose="02020603050405020304" pitchFamily="18" charset="0"/>
              </a:rPr>
              <a:t>, ne </a:t>
            </a:r>
            <a:r>
              <a:rPr lang="nl-NL" sz="2800" spc="300" err="1">
                <a:ea typeface="Calibri" panose="020F0502020204030204" pitchFamily="34" charset="0"/>
                <a:cs typeface="Times New Roman" panose="02020603050405020304" pitchFamily="18" charset="0"/>
              </a:rPr>
              <a:t>prona</a:t>
            </a:r>
            <a:r>
              <a:rPr lang="nl-NL" sz="2800" spc="300">
                <a:ea typeface="Calibri" panose="020F0502020204030204" pitchFamily="34" charset="0"/>
                <a:cs typeface="Times New Roman" panose="02020603050405020304" pitchFamily="18" charset="0"/>
              </a:rPr>
              <a:t> </a:t>
            </a:r>
            <a:r>
              <a:rPr lang="nl-NL" sz="2800" b="1" u="sng" spc="300" err="1">
                <a:uFill>
                  <a:solidFill>
                    <a:srgbClr val="548DD4"/>
                  </a:solidFill>
                </a:uFill>
                <a:ea typeface="Calibri" panose="020F0502020204030204" pitchFamily="34" charset="0"/>
                <a:cs typeface="Times New Roman" panose="02020603050405020304" pitchFamily="18" charset="0"/>
              </a:rPr>
              <a:t>cadas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indignave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laedi</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crura</a:t>
            </a:r>
            <a:r>
              <a:rPr lang="nl-NL" sz="2800" spc="300">
                <a:ea typeface="Calibri" panose="020F0502020204030204" pitchFamily="34" charset="0"/>
                <a:cs typeface="Times New Roman" panose="02020603050405020304" pitchFamily="18" charset="0"/>
              </a:rPr>
              <a:t> </a:t>
            </a:r>
            <a:r>
              <a:rPr lang="nl-NL" sz="2800" b="1" u="sng" spc="300" err="1">
                <a:uFill>
                  <a:solidFill>
                    <a:srgbClr val="548DD4"/>
                  </a:solidFill>
                </a:uFill>
                <a:ea typeface="Calibri" panose="020F0502020204030204" pitchFamily="34" charset="0"/>
                <a:cs typeface="Times New Roman" panose="02020603050405020304" pitchFamily="18" charset="0"/>
              </a:rPr>
              <a:t>notent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sentes</a:t>
            </a:r>
            <a:r>
              <a:rPr lang="nl-NL" sz="2800" spc="300">
                <a:ea typeface="Calibri" panose="020F0502020204030204" pitchFamily="34" charset="0"/>
                <a:cs typeface="Times New Roman" panose="02020603050405020304" pitchFamily="18" charset="0"/>
              </a:rPr>
              <a:t>, et </a:t>
            </a:r>
            <a:r>
              <a:rPr lang="nl-NL" sz="2800" b="1" u="sng" spc="300">
                <a:uFill>
                  <a:solidFill>
                    <a:srgbClr val="548DD4"/>
                  </a:solidFill>
                </a:uFill>
                <a:ea typeface="Calibri" panose="020F0502020204030204" pitchFamily="34" charset="0"/>
                <a:cs typeface="Times New Roman" panose="02020603050405020304" pitchFamily="18" charset="0"/>
              </a:rPr>
              <a:t>sim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tibi</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causa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doloris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510</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Aspera</a:t>
            </a:r>
            <a:r>
              <a:rPr lang="nl-NL" sz="2800" spc="300">
                <a:ea typeface="Calibri" panose="020F0502020204030204" pitchFamily="34" charset="0"/>
                <a:cs typeface="Times New Roman" panose="02020603050405020304" pitchFamily="18" charset="0"/>
              </a:rPr>
              <a:t>, </a:t>
            </a:r>
            <a:r>
              <a:rPr lang="nl-NL" sz="2800" b="1" i="1" spc="300">
                <a:solidFill>
                  <a:srgbClr val="E36C0A"/>
                </a:solidFill>
                <a:ea typeface="Calibri" panose="020F0502020204030204" pitchFamily="34" charset="0"/>
                <a:cs typeface="Times New Roman" panose="02020603050405020304" pitchFamily="18" charset="0"/>
              </a:rPr>
              <a:t>qua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properas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loca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sunt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Moderatius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oro</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curre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fugamque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inhibe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moderatius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insequar</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ipse</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8482"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9" name="Tekstvak 8"/>
          <p:cNvSpPr txBox="1"/>
          <p:nvPr/>
        </p:nvSpPr>
        <p:spPr>
          <a:xfrm>
            <a:off x="6471567" y="62704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0" name="Tekstvak 9"/>
          <p:cNvSpPr txBox="1"/>
          <p:nvPr/>
        </p:nvSpPr>
        <p:spPr>
          <a:xfrm>
            <a:off x="3840435" y="62704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1" name="Tekstvak 10"/>
          <p:cNvSpPr txBox="1"/>
          <p:nvPr/>
        </p:nvSpPr>
        <p:spPr>
          <a:xfrm>
            <a:off x="1535376" y="6294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2" name="Tekstvak 11"/>
          <p:cNvSpPr txBox="1"/>
          <p:nvPr/>
        </p:nvSpPr>
        <p:spPr>
          <a:xfrm>
            <a:off x="2415068" y="58825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3" name="Tekstvak 12"/>
          <p:cNvSpPr txBox="1"/>
          <p:nvPr/>
        </p:nvSpPr>
        <p:spPr>
          <a:xfrm>
            <a:off x="8556959" y="6294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4" name="Tekstvak 13"/>
          <p:cNvSpPr txBox="1"/>
          <p:nvPr/>
        </p:nvSpPr>
        <p:spPr>
          <a:xfrm>
            <a:off x="2052604" y="58825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5" name="Tekstvak 14"/>
          <p:cNvSpPr txBox="1"/>
          <p:nvPr/>
        </p:nvSpPr>
        <p:spPr>
          <a:xfrm>
            <a:off x="9060968" y="6294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6" name="Tekstvak 15"/>
          <p:cNvSpPr txBox="1"/>
          <p:nvPr/>
        </p:nvSpPr>
        <p:spPr>
          <a:xfrm>
            <a:off x="2856073" y="63345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7" name="Tekstvak 16"/>
          <p:cNvSpPr txBox="1"/>
          <p:nvPr/>
        </p:nvSpPr>
        <p:spPr>
          <a:xfrm>
            <a:off x="4571952" y="63002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8" name="Tekstvak 17"/>
          <p:cNvSpPr txBox="1"/>
          <p:nvPr/>
        </p:nvSpPr>
        <p:spPr>
          <a:xfrm>
            <a:off x="5459879" y="58883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9" name="Tekstvak 18"/>
          <p:cNvSpPr txBox="1"/>
          <p:nvPr/>
        </p:nvSpPr>
        <p:spPr>
          <a:xfrm>
            <a:off x="4949135" y="58883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0" name="Tekstvak 19"/>
          <p:cNvSpPr txBox="1"/>
          <p:nvPr/>
        </p:nvSpPr>
        <p:spPr>
          <a:xfrm>
            <a:off x="6001807" y="6294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1" name="Tekstvak 20"/>
          <p:cNvSpPr txBox="1"/>
          <p:nvPr/>
        </p:nvSpPr>
        <p:spPr>
          <a:xfrm>
            <a:off x="7036371" y="62944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2" name="Tekstvak 21"/>
          <p:cNvSpPr txBox="1"/>
          <p:nvPr/>
        </p:nvSpPr>
        <p:spPr>
          <a:xfrm>
            <a:off x="7924295" y="58825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3" name="Tekstvak 22"/>
          <p:cNvSpPr txBox="1"/>
          <p:nvPr/>
        </p:nvSpPr>
        <p:spPr>
          <a:xfrm>
            <a:off x="7537117" y="58825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4" name="Tekstvak 23"/>
          <p:cNvSpPr txBox="1"/>
          <p:nvPr/>
        </p:nvSpPr>
        <p:spPr>
          <a:xfrm>
            <a:off x="4973242" y="177029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5" name="Tekstvak 24"/>
          <p:cNvSpPr txBox="1"/>
          <p:nvPr/>
        </p:nvSpPr>
        <p:spPr>
          <a:xfrm>
            <a:off x="3737179" y="177495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6" name="Tekstvak 25"/>
          <p:cNvSpPr txBox="1"/>
          <p:nvPr/>
        </p:nvSpPr>
        <p:spPr>
          <a:xfrm>
            <a:off x="1539217" y="177735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7" name="Tekstvak 26"/>
          <p:cNvSpPr txBox="1"/>
          <p:nvPr/>
        </p:nvSpPr>
        <p:spPr>
          <a:xfrm>
            <a:off x="2402434" y="173616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8" name="Tekstvak 27"/>
          <p:cNvSpPr txBox="1"/>
          <p:nvPr/>
        </p:nvSpPr>
        <p:spPr>
          <a:xfrm>
            <a:off x="8643184" y="177735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9" name="Tekstvak 28"/>
          <p:cNvSpPr txBox="1"/>
          <p:nvPr/>
        </p:nvSpPr>
        <p:spPr>
          <a:xfrm>
            <a:off x="1842259" y="173616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0" name="Tekstvak 29"/>
          <p:cNvSpPr txBox="1"/>
          <p:nvPr/>
        </p:nvSpPr>
        <p:spPr>
          <a:xfrm>
            <a:off x="9007131" y="177735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1" name="Tekstvak 30"/>
          <p:cNvSpPr txBox="1"/>
          <p:nvPr/>
        </p:nvSpPr>
        <p:spPr>
          <a:xfrm>
            <a:off x="2859914" y="178136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2" name="Tekstvak 31"/>
          <p:cNvSpPr txBox="1"/>
          <p:nvPr/>
        </p:nvSpPr>
        <p:spPr>
          <a:xfrm>
            <a:off x="5589382" y="177029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3" name="Tekstvak 32"/>
          <p:cNvSpPr txBox="1"/>
          <p:nvPr/>
        </p:nvSpPr>
        <p:spPr>
          <a:xfrm>
            <a:off x="6600878" y="172910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4" name="Tekstvak 33"/>
          <p:cNvSpPr txBox="1"/>
          <p:nvPr/>
        </p:nvSpPr>
        <p:spPr>
          <a:xfrm>
            <a:off x="6246651" y="172910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5" name="Tekstvak 34"/>
          <p:cNvSpPr txBox="1"/>
          <p:nvPr/>
        </p:nvSpPr>
        <p:spPr>
          <a:xfrm>
            <a:off x="4355199" y="17726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6" name="Tekstvak 35"/>
          <p:cNvSpPr txBox="1"/>
          <p:nvPr/>
        </p:nvSpPr>
        <p:spPr>
          <a:xfrm>
            <a:off x="7237921" y="177735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7" name="Tekstvak 36"/>
          <p:cNvSpPr txBox="1"/>
          <p:nvPr/>
        </p:nvSpPr>
        <p:spPr>
          <a:xfrm>
            <a:off x="8224703" y="173616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8" name="Tekstvak 37"/>
          <p:cNvSpPr txBox="1"/>
          <p:nvPr/>
        </p:nvSpPr>
        <p:spPr>
          <a:xfrm>
            <a:off x="7672762" y="173616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9" name="Tekstvak 38"/>
          <p:cNvSpPr txBox="1"/>
          <p:nvPr/>
        </p:nvSpPr>
        <p:spPr>
          <a:xfrm>
            <a:off x="1219702" y="30415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0" name="Tekstvak 39"/>
          <p:cNvSpPr txBox="1"/>
          <p:nvPr/>
        </p:nvSpPr>
        <p:spPr>
          <a:xfrm>
            <a:off x="2115868"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1" name="Tekstvak 40"/>
          <p:cNvSpPr txBox="1"/>
          <p:nvPr/>
        </p:nvSpPr>
        <p:spPr>
          <a:xfrm>
            <a:off x="9452252" y="30415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2" name="Tekstvak 41"/>
          <p:cNvSpPr txBox="1"/>
          <p:nvPr/>
        </p:nvSpPr>
        <p:spPr>
          <a:xfrm>
            <a:off x="1753404"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3" name="Tekstvak 42"/>
          <p:cNvSpPr txBox="1"/>
          <p:nvPr/>
        </p:nvSpPr>
        <p:spPr>
          <a:xfrm>
            <a:off x="9832678" y="30415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4" name="Tekstvak 43"/>
          <p:cNvSpPr txBox="1"/>
          <p:nvPr/>
        </p:nvSpPr>
        <p:spPr>
          <a:xfrm>
            <a:off x="3051144" y="30455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5" name="Tekstvak 44"/>
          <p:cNvSpPr txBox="1"/>
          <p:nvPr/>
        </p:nvSpPr>
        <p:spPr>
          <a:xfrm>
            <a:off x="4210925" y="30043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6" name="Tekstvak 45"/>
          <p:cNvSpPr txBox="1"/>
          <p:nvPr/>
        </p:nvSpPr>
        <p:spPr>
          <a:xfrm>
            <a:off x="3757839" y="300432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7" name="Tekstvak 46"/>
          <p:cNvSpPr txBox="1"/>
          <p:nvPr/>
        </p:nvSpPr>
        <p:spPr>
          <a:xfrm>
            <a:off x="4643456" y="304208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8" name="Tekstvak 47"/>
          <p:cNvSpPr txBox="1"/>
          <p:nvPr/>
        </p:nvSpPr>
        <p:spPr>
          <a:xfrm>
            <a:off x="5720854" y="300089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9" name="Tekstvak 48"/>
          <p:cNvSpPr txBox="1"/>
          <p:nvPr/>
        </p:nvSpPr>
        <p:spPr>
          <a:xfrm>
            <a:off x="5317198" y="300089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0" name="Tekstvak 49"/>
          <p:cNvSpPr txBox="1"/>
          <p:nvPr/>
        </p:nvSpPr>
        <p:spPr>
          <a:xfrm>
            <a:off x="6312199" y="30415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1" name="Tekstvak 50"/>
          <p:cNvSpPr txBox="1"/>
          <p:nvPr/>
        </p:nvSpPr>
        <p:spPr>
          <a:xfrm>
            <a:off x="7883869"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2" name="Tekstvak 51"/>
          <p:cNvSpPr txBox="1"/>
          <p:nvPr/>
        </p:nvSpPr>
        <p:spPr>
          <a:xfrm>
            <a:off x="7422547"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3" name="Tekstvak 52"/>
          <p:cNvSpPr txBox="1"/>
          <p:nvPr/>
        </p:nvSpPr>
        <p:spPr>
          <a:xfrm>
            <a:off x="8310599" y="30415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4" name="Tekstvak 53"/>
          <p:cNvSpPr txBox="1"/>
          <p:nvPr/>
        </p:nvSpPr>
        <p:spPr>
          <a:xfrm>
            <a:off x="8745443"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5" name="Tekstvak 54"/>
          <p:cNvSpPr txBox="1"/>
          <p:nvPr/>
        </p:nvSpPr>
        <p:spPr>
          <a:xfrm>
            <a:off x="8547737" y="30003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6" name="Tekstvak 55"/>
          <p:cNvSpPr txBox="1"/>
          <p:nvPr/>
        </p:nvSpPr>
        <p:spPr>
          <a:xfrm>
            <a:off x="1386221" y="435590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7" name="Tekstvak 56"/>
          <p:cNvSpPr txBox="1"/>
          <p:nvPr/>
        </p:nvSpPr>
        <p:spPr>
          <a:xfrm>
            <a:off x="2323576"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8" name="Tekstvak 57"/>
          <p:cNvSpPr txBox="1"/>
          <p:nvPr/>
        </p:nvSpPr>
        <p:spPr>
          <a:xfrm>
            <a:off x="9264542" y="435590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9" name="Tekstvak 58"/>
          <p:cNvSpPr txBox="1"/>
          <p:nvPr/>
        </p:nvSpPr>
        <p:spPr>
          <a:xfrm>
            <a:off x="1845784"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1" name="Tekstvak 60"/>
          <p:cNvSpPr txBox="1"/>
          <p:nvPr/>
        </p:nvSpPr>
        <p:spPr>
          <a:xfrm>
            <a:off x="2805774" y="435992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4575150" y="431873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3" name="Tekstvak 62"/>
          <p:cNvSpPr txBox="1"/>
          <p:nvPr/>
        </p:nvSpPr>
        <p:spPr>
          <a:xfrm>
            <a:off x="3858452" y="431873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4" name="Tekstvak 63"/>
          <p:cNvSpPr txBox="1"/>
          <p:nvPr/>
        </p:nvSpPr>
        <p:spPr>
          <a:xfrm>
            <a:off x="5040629" y="435648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5" name="Tekstvak 64"/>
          <p:cNvSpPr txBox="1"/>
          <p:nvPr/>
        </p:nvSpPr>
        <p:spPr>
          <a:xfrm>
            <a:off x="6200408" y="431529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6" name="Tekstvak 65"/>
          <p:cNvSpPr txBox="1"/>
          <p:nvPr/>
        </p:nvSpPr>
        <p:spPr>
          <a:xfrm>
            <a:off x="5747324" y="431529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p:cNvSpPr txBox="1"/>
          <p:nvPr/>
        </p:nvSpPr>
        <p:spPr>
          <a:xfrm>
            <a:off x="6635240" y="435590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8" name="Tekstvak 67"/>
          <p:cNvSpPr txBox="1"/>
          <p:nvPr/>
        </p:nvSpPr>
        <p:spPr>
          <a:xfrm>
            <a:off x="7070084"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9" name="Tekstvak 68"/>
          <p:cNvSpPr txBox="1"/>
          <p:nvPr/>
        </p:nvSpPr>
        <p:spPr>
          <a:xfrm>
            <a:off x="6880616"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0" name="Tekstvak 69"/>
          <p:cNvSpPr txBox="1"/>
          <p:nvPr/>
        </p:nvSpPr>
        <p:spPr>
          <a:xfrm>
            <a:off x="7603895" y="435590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1" name="Tekstvak 70"/>
          <p:cNvSpPr txBox="1"/>
          <p:nvPr/>
        </p:nvSpPr>
        <p:spPr>
          <a:xfrm>
            <a:off x="8755438"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2" name="Tekstvak 71"/>
          <p:cNvSpPr txBox="1"/>
          <p:nvPr/>
        </p:nvSpPr>
        <p:spPr>
          <a:xfrm>
            <a:off x="8088168" y="431471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3" name="Boog 72"/>
          <p:cNvSpPr/>
          <p:nvPr/>
        </p:nvSpPr>
        <p:spPr>
          <a:xfrm rot="5400000">
            <a:off x="3952548" y="4730929"/>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4" name="Rechte verbindingslijn 73"/>
          <p:cNvCxnSpPr/>
          <p:nvPr/>
        </p:nvCxnSpPr>
        <p:spPr>
          <a:xfrm>
            <a:off x="2683472" y="55699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a:off x="4153261" y="55699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p:nvCxnSpPr>
        <p:spPr>
          <a:xfrm>
            <a:off x="5747324" y="56590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6831188" y="58879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8308029" y="58237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9223352" y="432295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2683472" y="174142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4186213" y="173268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5407881" y="177029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p:nvCxnSpPr>
        <p:spPr>
          <a:xfrm>
            <a:off x="6915116" y="1741422"/>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8518695" y="176613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p:nvCxnSpPr>
        <p:spPr>
          <a:xfrm>
            <a:off x="7553593" y="4339431"/>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p:nvCxnSpPr>
        <p:spPr>
          <a:xfrm>
            <a:off x="2551160" y="300031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4484322" y="30415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a:off x="6082506" y="30415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a:off x="8163955" y="30415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p:nvCxnSpPr>
        <p:spPr>
          <a:xfrm>
            <a:off x="9344351" y="304150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p:nvCxnSpPr>
        <p:spPr>
          <a:xfrm>
            <a:off x="2603662" y="431471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p:nvCxnSpPr>
        <p:spPr>
          <a:xfrm>
            <a:off x="4820684" y="431471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p:nvCxnSpPr>
        <p:spPr>
          <a:xfrm>
            <a:off x="6488043" y="432295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kstvak 95"/>
          <p:cNvSpPr txBox="1"/>
          <p:nvPr/>
        </p:nvSpPr>
        <p:spPr>
          <a:xfrm>
            <a:off x="9776978" y="4314717"/>
            <a:ext cx="313038" cy="369332"/>
          </a:xfrm>
          <a:prstGeom prst="rect">
            <a:avLst/>
          </a:prstGeom>
          <a:noFill/>
        </p:spPr>
        <p:txBody>
          <a:bodyPr wrap="square" rtlCol="0">
            <a:spAutoFit/>
          </a:bodyPr>
          <a:lstStyle/>
          <a:p>
            <a:r>
              <a:rPr lang="nl-NL">
                <a:solidFill>
                  <a:srgbClr val="FF0000"/>
                </a:solidFill>
                <a:latin typeface="Calibri" panose="020F0502020204030204" pitchFamily="34" charset="0"/>
              </a:rPr>
              <a:t>U</a:t>
            </a:r>
            <a:endParaRPr lang="nl-NL">
              <a:solidFill>
                <a:srgbClr val="FF0000"/>
              </a:solidFill>
            </a:endParaRPr>
          </a:p>
        </p:txBody>
      </p:sp>
    </p:spTree>
    <p:extLst>
      <p:ext uri="{BB962C8B-B14F-4D97-AF65-F5344CB8AC3E}">
        <p14:creationId xmlns:p14="http://schemas.microsoft.com/office/powerpoint/2010/main" val="564318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a:t>
            </a:fld>
            <a:endParaRPr lang="nl-NL" b="1">
              <a:solidFill>
                <a:srgbClr val="0070C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a:t>
            </a:r>
            <a:r>
              <a:rPr lang="nl-NL" sz="2400" err="1">
                <a:solidFill>
                  <a:schemeClr val="bg1"/>
                </a:solidFill>
              </a:rPr>
              <a:t>Publius</a:t>
            </a:r>
            <a:r>
              <a:rPr lang="nl-NL" sz="2400">
                <a:solidFill>
                  <a:schemeClr val="bg1"/>
                </a:solidFill>
              </a:rPr>
              <a:t> Ovidius </a:t>
            </a:r>
            <a:r>
              <a:rPr lang="nl-NL" sz="2400" err="1">
                <a:solidFill>
                  <a:schemeClr val="bg1"/>
                </a:solidFill>
              </a:rPr>
              <a:t>Naso</a:t>
            </a:r>
            <a:endParaRPr lang="nl-NL" sz="2400">
              <a:solidFill>
                <a:schemeClr val="bg1"/>
              </a:solidFill>
            </a:endParaRP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
        <p:nvSpPr>
          <p:cNvPr id="8" name="Tekstvak 7"/>
          <p:cNvSpPr txBox="1"/>
          <p:nvPr/>
        </p:nvSpPr>
        <p:spPr>
          <a:xfrm>
            <a:off x="237394" y="461665"/>
            <a:ext cx="11406214" cy="603242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nl-NL" sz="2800"/>
              <a:t>Lees de syllabus aandachtig door: die geeft je een uitstekend overzicht van wat je moet kennen en kunnen: pp. 210 – 214.</a:t>
            </a:r>
          </a:p>
          <a:p>
            <a:pPr marL="457200" indent="-457200">
              <a:spcBef>
                <a:spcPts val="600"/>
              </a:spcBef>
              <a:spcAft>
                <a:spcPts val="600"/>
              </a:spcAft>
              <a:buFont typeface="Wingdings" panose="05000000000000000000" pitchFamily="2" charset="2"/>
              <a:buChar char="§"/>
            </a:pPr>
            <a:r>
              <a:rPr lang="nl-NL" sz="2800"/>
              <a:t>Word wegwijs in je boek.</a:t>
            </a:r>
          </a:p>
          <a:p>
            <a:pPr marL="914400" lvl="1" indent="-457200">
              <a:spcBef>
                <a:spcPts val="600"/>
              </a:spcBef>
              <a:spcAft>
                <a:spcPts val="600"/>
              </a:spcAft>
              <a:buFont typeface="Wingdings" panose="05000000000000000000" pitchFamily="2" charset="2"/>
              <a:buChar char="Ø"/>
            </a:pPr>
            <a:r>
              <a:rPr lang="nl-NL" sz="2800"/>
              <a:t>Hoofdstuk </a:t>
            </a:r>
            <a:r>
              <a:rPr lang="nl-NL" sz="2800" b="1">
                <a:solidFill>
                  <a:srgbClr val="FF0000"/>
                </a:solidFill>
              </a:rPr>
              <a:t>14</a:t>
            </a:r>
            <a:r>
              <a:rPr lang="nl-NL" sz="2800"/>
              <a:t> (pp.169 – 172) gaat over het metrum. Daar ben je veel mee bezig, puur om routine te krijgen. Blijf oefenen.</a:t>
            </a:r>
          </a:p>
          <a:p>
            <a:pPr marL="914400" lvl="1" indent="-457200">
              <a:spcBef>
                <a:spcPts val="600"/>
              </a:spcBef>
              <a:spcAft>
                <a:spcPts val="600"/>
              </a:spcAft>
              <a:buFont typeface="Wingdings" panose="05000000000000000000" pitchFamily="2" charset="2"/>
              <a:buChar char="Ø"/>
            </a:pPr>
            <a:r>
              <a:rPr lang="nl-NL" sz="2800"/>
              <a:t>In hoofdstuk </a:t>
            </a:r>
            <a:r>
              <a:rPr lang="nl-NL" sz="2800" b="1">
                <a:solidFill>
                  <a:srgbClr val="FF0000"/>
                </a:solidFill>
              </a:rPr>
              <a:t>15</a:t>
            </a:r>
            <a:r>
              <a:rPr lang="nl-NL" sz="2800"/>
              <a:t> (pp.173 – 179, roze kleurtjes) vind je alle stijlmiddelen, verteltechnische middelen en redeneerbegrippen.</a:t>
            </a:r>
          </a:p>
          <a:p>
            <a:pPr marL="914400" lvl="1" indent="-457200">
              <a:spcBef>
                <a:spcPts val="600"/>
              </a:spcBef>
              <a:spcAft>
                <a:spcPts val="600"/>
              </a:spcAft>
              <a:buFont typeface="Wingdings" panose="05000000000000000000" pitchFamily="2" charset="2"/>
              <a:buChar char="Ø"/>
            </a:pPr>
            <a:r>
              <a:rPr lang="nl-NL" sz="2800"/>
              <a:t>In hoofdstuk </a:t>
            </a:r>
            <a:r>
              <a:rPr lang="nl-NL" sz="2800" b="1">
                <a:solidFill>
                  <a:srgbClr val="FF0000"/>
                </a:solidFill>
              </a:rPr>
              <a:t>16</a:t>
            </a:r>
            <a:r>
              <a:rPr lang="nl-NL" sz="2800"/>
              <a:t> (pp.180 – 188, saaie grijze kleurtjes) vind je de meeste grammaticale items uitgelegd, aan de hand van Latijnse zinnen.</a:t>
            </a:r>
          </a:p>
          <a:p>
            <a:pPr marL="914400" lvl="1" indent="-457200">
              <a:spcBef>
                <a:spcPts val="600"/>
              </a:spcBef>
              <a:spcAft>
                <a:spcPts val="600"/>
              </a:spcAft>
              <a:buFont typeface="Wingdings" panose="05000000000000000000" pitchFamily="2" charset="2"/>
              <a:buChar char="Ø"/>
            </a:pPr>
            <a:r>
              <a:rPr lang="nl-NL" sz="2800"/>
              <a:t>In hoofdstuk </a:t>
            </a:r>
            <a:r>
              <a:rPr lang="nl-NL" sz="2800" b="1">
                <a:solidFill>
                  <a:srgbClr val="FF0000"/>
                </a:solidFill>
              </a:rPr>
              <a:t>17</a:t>
            </a:r>
            <a:r>
              <a:rPr lang="nl-NL" sz="2800"/>
              <a:t> (pp. 189 – 199, lichtblauwe kleurtjes) vind je de vorig jaar geleerde basiswoorden. Vanaf p. 217 vind je een alfabetische woordenlijst. Handig voor het zelfstandig vertalen. Thuis / in de les.</a:t>
            </a:r>
          </a:p>
        </p:txBody>
      </p:sp>
    </p:spTree>
    <p:extLst>
      <p:ext uri="{BB962C8B-B14F-4D97-AF65-F5344CB8AC3E}">
        <p14:creationId xmlns:p14="http://schemas.microsoft.com/office/powerpoint/2010/main" val="2163413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30</a:t>
            </a:fld>
            <a:endParaRPr lang="nl-NL" b="1">
              <a:solidFill>
                <a:srgbClr val="0070C0"/>
              </a:solidFill>
            </a:endParaRPr>
          </a:p>
        </p:txBody>
      </p:sp>
      <p:sp>
        <p:nvSpPr>
          <p:cNvPr id="3" name="Rechthoek 2"/>
          <p:cNvSpPr/>
          <p:nvPr/>
        </p:nvSpPr>
        <p:spPr>
          <a:xfrm>
            <a:off x="180000" y="468000"/>
            <a:ext cx="11520000" cy="6004080"/>
          </a:xfrm>
          <a:prstGeom prst="rect">
            <a:avLst/>
          </a:prstGeom>
        </p:spPr>
        <p:txBody>
          <a:bodyPr wrap="square">
            <a:spAutoFit/>
          </a:bodyPr>
          <a:lstStyle/>
          <a:p>
            <a:pPr>
              <a:lnSpc>
                <a:spcPct val="200000"/>
              </a:lnSpc>
            </a:pPr>
            <a:r>
              <a:rPr lang="nl-NL" sz="2800" dirty="0">
                <a:ea typeface="Calibri" panose="020F0502020204030204" pitchFamily="34" charset="0"/>
                <a:cs typeface="Times New Roman" panose="02020603050405020304" pitchFamily="18" charset="0"/>
              </a:rPr>
              <a:t>	</a:t>
            </a:r>
            <a:r>
              <a:rPr lang="nl-NL" sz="2800" b="1" i="1" dirty="0" err="1">
                <a:solidFill>
                  <a:srgbClr val="00B050"/>
                </a:solidFill>
                <a:ea typeface="Calibri" panose="020F0502020204030204" pitchFamily="34" charset="0"/>
                <a:cs typeface="Times New Roman" panose="02020603050405020304" pitchFamily="18" charset="0"/>
              </a:rPr>
              <a:t>Cui</a:t>
            </a:r>
            <a:r>
              <a:rPr lang="nl-NL" sz="2800" dirty="0">
                <a:ea typeface="Calibri" panose="020F0502020204030204" pitchFamily="34" charset="0"/>
                <a:cs typeface="Times New Roman" panose="02020603050405020304" pitchFamily="18" charset="0"/>
              </a:rPr>
              <a:t> </a:t>
            </a:r>
            <a:r>
              <a:rPr lang="nl-NL" sz="2800" b="1" u="sng" dirty="0" err="1">
                <a:uFill>
                  <a:solidFill>
                    <a:srgbClr val="548DD4"/>
                  </a:solidFill>
                </a:uFill>
                <a:ea typeface="Calibri" panose="020F0502020204030204" pitchFamily="34" charset="0"/>
                <a:cs typeface="Times New Roman" panose="02020603050405020304" pitchFamily="18" charset="0"/>
              </a:rPr>
              <a:t>placeas</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inquire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tamen</a:t>
            </a:r>
            <a:r>
              <a:rPr lang="nl-NL" sz="2800" dirty="0">
                <a:ea typeface="Calibri" panose="020F0502020204030204" pitchFamily="34" charset="0"/>
                <a:cs typeface="Times New Roman" panose="02020603050405020304" pitchFamily="18" charset="0"/>
              </a:rPr>
              <a:t>; non </a:t>
            </a:r>
            <a:r>
              <a:rPr lang="nl-NL" sz="2800" dirty="0" err="1">
                <a:ea typeface="Calibri" panose="020F0502020204030204" pitchFamily="34" charset="0"/>
                <a:cs typeface="Times New Roman" panose="02020603050405020304" pitchFamily="18" charset="0"/>
              </a:rPr>
              <a:t>incola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montis</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non ego </a:t>
            </a:r>
            <a:r>
              <a:rPr lang="nl-NL" sz="2800" u="sng" dirty="0" err="1">
                <a:uFill>
                  <a:solidFill>
                    <a:srgbClr val="548DD4"/>
                  </a:solidFill>
                </a:uFill>
                <a:ea typeface="Calibri" panose="020F0502020204030204" pitchFamily="34" charset="0"/>
                <a:cs typeface="Times New Roman" panose="02020603050405020304" pitchFamily="18" charset="0"/>
              </a:rPr>
              <a:t>sum</a:t>
            </a:r>
            <a:r>
              <a:rPr lang="nl-NL" sz="2800" dirty="0">
                <a:ea typeface="Calibri" panose="020F0502020204030204" pitchFamily="34" charset="0"/>
                <a:cs typeface="Times New Roman" panose="02020603050405020304" pitchFamily="18" charset="0"/>
              </a:rPr>
              <a:t> pastor, non </a:t>
            </a:r>
            <a:r>
              <a:rPr lang="nl-NL" sz="2800" dirty="0" err="1">
                <a:ea typeface="Calibri" panose="020F0502020204030204" pitchFamily="34" charset="0"/>
                <a:cs typeface="Times New Roman" panose="02020603050405020304" pitchFamily="18" charset="0"/>
              </a:rPr>
              <a:t>hic</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armenta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gregesque</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horridus</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observo</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Nescis</a:t>
            </a:r>
            <a:r>
              <a:rPr lang="nl-NL" sz="2800" dirty="0">
                <a:ea typeface="Calibri" panose="020F0502020204030204" pitchFamily="34" charset="0"/>
                <a:cs typeface="Times New Roman" panose="02020603050405020304" pitchFamily="18" charset="0"/>
              </a:rPr>
              <a:t>, temeraria, </a:t>
            </a:r>
            <a:r>
              <a:rPr lang="nl-NL" sz="2800" u="sng" dirty="0" err="1">
                <a:uFill>
                  <a:solidFill>
                    <a:srgbClr val="548DD4"/>
                  </a:solidFill>
                </a:uFill>
                <a:ea typeface="Calibri" panose="020F0502020204030204" pitchFamily="34" charset="0"/>
                <a:cs typeface="Times New Roman" panose="02020603050405020304" pitchFamily="18" charset="0"/>
              </a:rPr>
              <a:t>nescis</a:t>
            </a:r>
            <a:endParaRPr lang="nl-NL" sz="2800" dirty="0">
              <a:ea typeface="Calibri" panose="020F0502020204030204" pitchFamily="34" charset="0"/>
              <a:cs typeface="Times New Roman" panose="02020603050405020304" pitchFamily="18" charset="0"/>
            </a:endParaRPr>
          </a:p>
          <a:p>
            <a:pPr>
              <a:lnSpc>
                <a:spcPct val="200000"/>
              </a:lnSpc>
            </a:pPr>
            <a:r>
              <a:rPr lang="nl-NL" sz="2800" b="1" dirty="0">
                <a:solidFill>
                  <a:srgbClr val="0070C0"/>
                </a:solidFill>
                <a:ea typeface="Calibri" panose="020F0502020204030204" pitchFamily="34" charset="0"/>
                <a:cs typeface="Times New Roman" panose="02020603050405020304" pitchFamily="18" charset="0"/>
              </a:rPr>
              <a:t>515</a:t>
            </a:r>
            <a:r>
              <a:rPr lang="nl-NL" sz="2800" dirty="0">
                <a:ea typeface="Calibri" panose="020F0502020204030204" pitchFamily="34" charset="0"/>
                <a:cs typeface="Times New Roman" panose="02020603050405020304" pitchFamily="18" charset="0"/>
              </a:rPr>
              <a:t>	</a:t>
            </a:r>
            <a:r>
              <a:rPr lang="nl-NL" sz="2800" b="1" i="1" dirty="0">
                <a:solidFill>
                  <a:srgbClr val="00B050"/>
                </a:solidFill>
                <a:ea typeface="Calibri" panose="020F0502020204030204" pitchFamily="34" charset="0"/>
                <a:cs typeface="Times New Roman" panose="02020603050405020304" pitchFamily="18" charset="0"/>
              </a:rPr>
              <a:t>quem</a:t>
            </a:r>
            <a:r>
              <a:rPr lang="nl-NL" sz="2800" dirty="0">
                <a:ea typeface="Calibri" panose="020F0502020204030204" pitchFamily="34" charset="0"/>
                <a:cs typeface="Times New Roman" panose="02020603050405020304" pitchFamily="18" charset="0"/>
              </a:rPr>
              <a:t> </a:t>
            </a:r>
            <a:r>
              <a:rPr lang="nl-NL" sz="2800" b="1" u="sng" dirty="0" err="1">
                <a:uFill>
                  <a:solidFill>
                    <a:srgbClr val="548DD4"/>
                  </a:solidFill>
                </a:uFill>
                <a:ea typeface="Calibri" panose="020F0502020204030204" pitchFamily="34" charset="0"/>
                <a:cs typeface="Times New Roman" panose="02020603050405020304" pitchFamily="18" charset="0"/>
              </a:rPr>
              <a:t>fugias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ideoque</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fugis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Mihi</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Delphica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tellus</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et </a:t>
            </a:r>
            <a:r>
              <a:rPr lang="nl-NL" sz="2800" dirty="0" err="1">
                <a:ea typeface="Calibri" panose="020F0502020204030204" pitchFamily="34" charset="0"/>
                <a:cs typeface="Times New Roman" panose="02020603050405020304" pitchFamily="18" charset="0"/>
              </a:rPr>
              <a:t>Claros</a:t>
            </a:r>
            <a:r>
              <a:rPr lang="nl-NL" sz="2800" dirty="0">
                <a:ea typeface="Calibri" panose="020F0502020204030204" pitchFamily="34" charset="0"/>
                <a:cs typeface="Times New Roman" panose="02020603050405020304" pitchFamily="18" charset="0"/>
              </a:rPr>
              <a:t> et </a:t>
            </a:r>
            <a:r>
              <a:rPr lang="nl-NL" sz="2800" dirty="0" err="1">
                <a:ea typeface="Calibri" panose="020F0502020204030204" pitchFamily="34" charset="0"/>
                <a:cs typeface="Times New Roman" panose="02020603050405020304" pitchFamily="18" charset="0"/>
              </a:rPr>
              <a:t>Tenedos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Pataraeaque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regia</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servit</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Iuppiter</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est</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genitor</a:t>
            </a:r>
            <a:r>
              <a:rPr lang="nl-NL" sz="2800" dirty="0">
                <a:ea typeface="Calibri" panose="020F0502020204030204" pitchFamily="34" charset="0"/>
                <a:cs typeface="Times New Roman" panose="02020603050405020304" pitchFamily="18" charset="0"/>
              </a:rPr>
              <a:t>; per me, </a:t>
            </a:r>
            <a:r>
              <a:rPr lang="nl-NL" sz="2800" b="1" i="1" dirty="0" err="1">
                <a:solidFill>
                  <a:srgbClr val="00B050"/>
                </a:solidFill>
                <a:ea typeface="Calibri" panose="020F0502020204030204" pitchFamily="34" charset="0"/>
                <a:cs typeface="Times New Roman" panose="02020603050405020304" pitchFamily="18" charset="0"/>
              </a:rPr>
              <a:t>quod</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erit</a:t>
            </a:r>
            <a:r>
              <a:rPr lang="nl-NL" sz="2800" dirty="0" err="1">
                <a:ea typeface="Calibri" panose="020F0502020204030204" pitchFamily="34" charset="0"/>
                <a:cs typeface="Times New Roman" panose="02020603050405020304" pitchFamily="18" charset="0"/>
              </a:rPr>
              <a:t>que</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fuit</a:t>
            </a:r>
            <a:r>
              <a:rPr lang="nl-NL" sz="2800" dirty="0" err="1">
                <a:ea typeface="Calibri" panose="020F0502020204030204" pitchFamily="34" charset="0"/>
                <a:cs typeface="Times New Roman" panose="02020603050405020304" pitchFamily="18" charset="0"/>
              </a:rPr>
              <a:t>que</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est</a:t>
            </a:r>
            <a:r>
              <a:rPr lang="nl-NL" sz="2800" dirty="0" err="1">
                <a:ea typeface="Calibri" panose="020F0502020204030204" pitchFamily="34" charset="0"/>
                <a:cs typeface="Times New Roman" panose="02020603050405020304" pitchFamily="18" charset="0"/>
              </a:rPr>
              <a:t>que</a:t>
            </a:r>
            <a:r>
              <a:rPr lang="nl-NL" sz="2800" dirty="0">
                <a:ea typeface="Calibri" panose="020F0502020204030204" pitchFamily="34" charset="0"/>
                <a:cs typeface="Times New Roman" panose="02020603050405020304" pitchFamily="18" charset="0"/>
              </a:rPr>
              <a:t>, </a:t>
            </a:r>
            <a:r>
              <a:rPr lang="nl-NL" sz="2800" u="sng" dirty="0" err="1">
                <a:uFill>
                  <a:solidFill>
                    <a:srgbClr val="548DD4"/>
                  </a:solidFill>
                </a:uFill>
                <a:ea typeface="Calibri" panose="020F0502020204030204" pitchFamily="34" charset="0"/>
                <a:cs typeface="Times New Roman" panose="02020603050405020304" pitchFamily="18" charset="0"/>
              </a:rPr>
              <a:t>patet</a:t>
            </a:r>
            <a:r>
              <a:rPr lang="nl-NL" sz="2800" dirty="0">
                <a:ea typeface="Calibri" panose="020F0502020204030204" pitchFamily="34" charset="0"/>
                <a:cs typeface="Times New Roman" panose="02020603050405020304" pitchFamily="18" charset="0"/>
              </a:rPr>
              <a:t>; per me </a:t>
            </a:r>
            <a:r>
              <a:rPr lang="nl-NL" sz="2800" u="sng" dirty="0">
                <a:uFill>
                  <a:solidFill>
                    <a:srgbClr val="548DD4"/>
                  </a:solidFill>
                </a:uFill>
                <a:ea typeface="Calibri" panose="020F0502020204030204" pitchFamily="34" charset="0"/>
                <a:cs typeface="Times New Roman" panose="02020603050405020304" pitchFamily="18" charset="0"/>
              </a:rPr>
              <a:t>concordant</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carmina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nervis</a:t>
            </a:r>
            <a:r>
              <a:rPr lang="nl-NL" sz="2800" dirty="0">
                <a:ea typeface="Calibri" panose="020F0502020204030204" pitchFamily="34" charset="0"/>
                <a:cs typeface="Times New Roman" panose="02020603050405020304" pitchFamily="18" charset="0"/>
              </a:rPr>
              <a:t>.</a:t>
            </a:r>
            <a:endParaRPr lang="nl-NL" sz="2800" spc="300" dirty="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rotWithShape="1">
          <a:blip r:embed="rId5">
            <a:extLst>
              <a:ext uri="{28A0092B-C50C-407E-A947-70E740481C1C}">
                <a14:useLocalDpi xmlns:a14="http://schemas.microsoft.com/office/drawing/2010/main" val="0"/>
              </a:ext>
            </a:extLst>
          </a:blip>
          <a:srcRect l="32214" r="31277"/>
          <a:stretch/>
        </p:blipFill>
        <p:spPr>
          <a:xfrm>
            <a:off x="10220461" y="2892756"/>
            <a:ext cx="1745116" cy="2691786"/>
          </a:xfrm>
          <a:prstGeom prst="rect">
            <a:avLst/>
          </a:prstGeom>
        </p:spPr>
      </p:pic>
      <p:pic>
        <p:nvPicPr>
          <p:cNvPr id="4" name="Afbeelding 3"/>
          <p:cNvPicPr>
            <a:picLocks noChangeAspect="1"/>
          </p:cNvPicPr>
          <p:nvPr/>
        </p:nvPicPr>
        <p:blipFill rotWithShape="1">
          <a:blip r:embed="rId6">
            <a:extLst>
              <a:ext uri="{28A0092B-C50C-407E-A947-70E740481C1C}">
                <a14:useLocalDpi xmlns:a14="http://schemas.microsoft.com/office/drawing/2010/main" val="0"/>
              </a:ext>
            </a:extLst>
          </a:blip>
          <a:srcRect l="23021" r="18007"/>
          <a:stretch/>
        </p:blipFill>
        <p:spPr>
          <a:xfrm>
            <a:off x="8445354" y="4344658"/>
            <a:ext cx="1254570" cy="2127421"/>
          </a:xfrm>
          <a:prstGeom prst="rect">
            <a:avLst/>
          </a:prstGeom>
        </p:spPr>
      </p:pic>
    </p:spTree>
    <p:extLst>
      <p:ext uri="{BB962C8B-B14F-4D97-AF65-F5344CB8AC3E}">
        <p14:creationId xmlns:p14="http://schemas.microsoft.com/office/powerpoint/2010/main" val="2042351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31</a:t>
            </a:fld>
            <a:endParaRPr lang="nl-NL" b="1">
              <a:solidFill>
                <a:srgbClr val="0070C0"/>
              </a:solidFill>
            </a:endParaRPr>
          </a:p>
        </p:txBody>
      </p:sp>
      <p:sp>
        <p:nvSpPr>
          <p:cNvPr id="3" name="Rechthoek 2"/>
          <p:cNvSpPr/>
          <p:nvPr/>
        </p:nvSpPr>
        <p:spPr>
          <a:xfrm>
            <a:off x="180000" y="468000"/>
            <a:ext cx="11520000" cy="5142305"/>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quidem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nostra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nostra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tamen</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una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sagitta</a:t>
            </a:r>
            <a:endParaRPr lang="nl-NL" sz="2800">
              <a:ea typeface="Calibri" panose="020F0502020204030204" pitchFamily="34" charset="0"/>
              <a:cs typeface="Times New Roman" panose="02020603050405020304" pitchFamily="18" charset="0"/>
            </a:endParaRPr>
          </a:p>
          <a:p>
            <a:pPr>
              <a:lnSpc>
                <a:spcPct val="200000"/>
              </a:lnSpc>
            </a:pPr>
            <a:r>
              <a:rPr lang="nl-NL" sz="2800" b="1">
                <a:solidFill>
                  <a:srgbClr val="0070C0"/>
                </a:solidFill>
                <a:ea typeface="Calibri" panose="020F0502020204030204" pitchFamily="34" charset="0"/>
                <a:cs typeface="Times New Roman" panose="02020603050405020304" pitchFamily="18" charset="0"/>
              </a:rPr>
              <a:t>520</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certior</a:t>
            </a:r>
            <a:r>
              <a:rPr lang="nl-NL" sz="2800">
                <a:ea typeface="Calibri" panose="020F0502020204030204" pitchFamily="34" charset="0"/>
                <a:cs typeface="Times New Roman" panose="02020603050405020304" pitchFamily="18" charset="0"/>
              </a:rPr>
              <a:t> </a:t>
            </a:r>
            <a:r>
              <a:rPr lang="nl-NL" sz="2800" u="sng" baseline="30000"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in </a:t>
            </a:r>
            <a:r>
              <a:rPr lang="nl-NL" sz="2800" err="1">
                <a:ea typeface="Calibri" panose="020F0502020204030204" pitchFamily="34" charset="0"/>
                <a:cs typeface="Times New Roman" panose="02020603050405020304" pitchFamily="18" charset="0"/>
              </a:rPr>
              <a:t>vacuo</a:t>
            </a: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vulnera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pectore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fecit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Inventum </a:t>
            </a:r>
            <a:r>
              <a:rPr lang="nl-NL" sz="2800" err="1">
                <a:ea typeface="Calibri" panose="020F0502020204030204" pitchFamily="34" charset="0"/>
                <a:cs typeface="Times New Roman" panose="02020603050405020304" pitchFamily="18" charset="0"/>
              </a:rPr>
              <a:t>medicina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meum</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opiferque</a:t>
            </a:r>
            <a:r>
              <a:rPr lang="nl-NL" sz="2800">
                <a:ea typeface="Calibri" panose="020F0502020204030204" pitchFamily="34" charset="0"/>
                <a:cs typeface="Times New Roman" panose="02020603050405020304" pitchFamily="18" charset="0"/>
              </a:rPr>
              <a:t> per </a:t>
            </a:r>
            <a:r>
              <a:rPr lang="nl-NL" sz="2800" err="1">
                <a:ea typeface="Calibri" panose="020F0502020204030204" pitchFamily="34" charset="0"/>
                <a:cs typeface="Times New Roman" panose="02020603050405020304" pitchFamily="18" charset="0"/>
              </a:rPr>
              <a:t>orbem</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dicor</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herbarum</a:t>
            </a:r>
            <a:r>
              <a:rPr lang="nl-NL" sz="2800">
                <a:ea typeface="Calibri" panose="020F0502020204030204" pitchFamily="34" charset="0"/>
                <a:cs typeface="Times New Roman" panose="02020603050405020304" pitchFamily="18" charset="0"/>
              </a:rPr>
              <a:t> </a:t>
            </a:r>
            <a:r>
              <a:rPr lang="nl-NL" sz="2800" u="dotted" err="1">
                <a:uFill>
                  <a:solidFill>
                    <a:srgbClr val="548DD4"/>
                  </a:solidFill>
                </a:uFill>
                <a:ea typeface="Calibri" panose="020F0502020204030204" pitchFamily="34" charset="0"/>
                <a:cs typeface="Times New Roman" panose="02020603050405020304" pitchFamily="18" charset="0"/>
              </a:rPr>
              <a:t>subiecta</a:t>
            </a:r>
            <a:r>
              <a:rPr lang="nl-NL" sz="2800">
                <a:ea typeface="Calibri" panose="020F0502020204030204" pitchFamily="34" charset="0"/>
                <a:cs typeface="Times New Roman" panose="02020603050405020304" pitchFamily="18" charset="0"/>
              </a:rPr>
              <a:t> </a:t>
            </a:r>
            <a:r>
              <a:rPr lang="nl-NL" sz="2800" u="sng" baseline="30000"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potentia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nobis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Ei </a:t>
            </a:r>
            <a:r>
              <a:rPr lang="nl-NL" sz="2800" err="1">
                <a:ea typeface="Calibri" panose="020F0502020204030204" pitchFamily="34" charset="0"/>
                <a:cs typeface="Times New Roman" panose="02020603050405020304" pitchFamily="18" charset="0"/>
              </a:rPr>
              <a:t>mihi</a:t>
            </a:r>
            <a:r>
              <a:rPr lang="nl-NL" sz="2800">
                <a:ea typeface="Calibri" panose="020F0502020204030204" pitchFamily="34" charset="0"/>
                <a:cs typeface="Times New Roman" panose="02020603050405020304" pitchFamily="18" charset="0"/>
              </a:rPr>
              <a:t>, </a:t>
            </a:r>
            <a:r>
              <a:rPr lang="nl-NL" sz="2800" b="1" i="1" err="1">
                <a:solidFill>
                  <a:srgbClr val="E36C0A"/>
                </a:solidFill>
                <a:ea typeface="Calibri" panose="020F0502020204030204" pitchFamily="34" charset="0"/>
                <a:cs typeface="Times New Roman" panose="02020603050405020304" pitchFamily="18" charset="0"/>
              </a:rPr>
              <a:t>quod</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nullis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sanabilis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herbis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nec</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prosunt</a:t>
            </a:r>
            <a:r>
              <a:rPr lang="nl-NL" sz="2800">
                <a:ea typeface="Calibri" panose="020F0502020204030204" pitchFamily="34" charset="0"/>
                <a:cs typeface="Times New Roman" panose="02020603050405020304" pitchFamily="18" charset="0"/>
              </a:rPr>
              <a:t> domino, </a:t>
            </a:r>
            <a:r>
              <a:rPr lang="nl-NL" sz="2800" b="1" i="1" err="1">
                <a:solidFill>
                  <a:srgbClr val="00B050"/>
                </a:solidFill>
                <a:ea typeface="Calibri" panose="020F0502020204030204" pitchFamily="34" charset="0"/>
                <a:cs typeface="Times New Roman" panose="02020603050405020304" pitchFamily="18" charset="0"/>
              </a:rPr>
              <a:t>quae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prosunt</a:t>
            </a:r>
            <a:r>
              <a:rPr lang="nl-NL" sz="2800">
                <a:ea typeface="Calibri" panose="020F0502020204030204" pitchFamily="34" charset="0"/>
                <a:cs typeface="Times New Roman" panose="02020603050405020304" pitchFamily="18" charset="0"/>
              </a:rPr>
              <a:t> omnibus, artes!’</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e. Apollo’s liefdesverklaring (p.34)</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545" y="657902"/>
            <a:ext cx="2533650" cy="2381250"/>
          </a:xfrm>
          <a:prstGeom prst="rect">
            <a:avLst/>
          </a:prstGeom>
        </p:spPr>
      </p:pic>
    </p:spTree>
    <p:extLst>
      <p:ext uri="{BB962C8B-B14F-4D97-AF65-F5344CB8AC3E}">
        <p14:creationId xmlns:p14="http://schemas.microsoft.com/office/powerpoint/2010/main" val="2335682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32</a:t>
            </a:fld>
            <a:endParaRPr lang="nl-NL" b="1">
              <a:solidFill>
                <a:srgbClr val="0070C0"/>
              </a:solidFill>
            </a:endParaRPr>
          </a:p>
        </p:txBody>
      </p:sp>
      <p:sp>
        <p:nvSpPr>
          <p:cNvPr id="3" name="Rechthoek 2"/>
          <p:cNvSpPr/>
          <p:nvPr/>
        </p:nvSpPr>
        <p:spPr>
          <a:xfrm>
            <a:off x="180000" y="468000"/>
            <a:ext cx="11520000" cy="4280531"/>
          </a:xfrm>
          <a:prstGeom prst="rect">
            <a:avLst/>
          </a:prstGeom>
        </p:spPr>
        <p:txBody>
          <a:bodyPr wrap="square">
            <a:spAutoFit/>
          </a:bodyPr>
          <a:lstStyle/>
          <a:p>
            <a:pPr>
              <a:lnSpc>
                <a:spcPct val="200000"/>
              </a:lnSpc>
            </a:pPr>
            <a:r>
              <a:rPr lang="nl-NL" sz="2800" b="1">
                <a:solidFill>
                  <a:srgbClr val="0070C0"/>
                </a:solidFill>
                <a:ea typeface="Calibri" panose="020F0502020204030204" pitchFamily="34" charset="0"/>
                <a:cs typeface="Times New Roman" panose="02020603050405020304" pitchFamily="18" charset="0"/>
              </a:rPr>
              <a:t>525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Plura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locuturum</a:t>
            </a:r>
            <a:r>
              <a:rPr lang="nl-NL" sz="2800">
                <a:ea typeface="Calibri" panose="020F0502020204030204" pitchFamily="34" charset="0"/>
                <a:cs typeface="Times New Roman" panose="02020603050405020304" pitchFamily="18" charset="0"/>
              </a:rPr>
              <a:t> </a:t>
            </a:r>
            <a:r>
              <a:rPr lang="nl-NL" sz="2800" baseline="30000" err="1">
                <a:ea typeface="Calibri" panose="020F0502020204030204" pitchFamily="34" charset="0"/>
                <a:cs typeface="Times New Roman" panose="02020603050405020304" pitchFamily="18" charset="0"/>
              </a:rPr>
              <a:t>eum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timido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Peneia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cursu</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fugit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cumque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ipso</a:t>
            </a:r>
            <a:r>
              <a:rPr lang="nl-NL" sz="2800">
                <a:ea typeface="Calibri" panose="020F0502020204030204" pitchFamily="34" charset="0"/>
                <a:cs typeface="Times New Roman" panose="02020603050405020304" pitchFamily="18" charset="0"/>
              </a:rPr>
              <a:t> verba imperfecta </a:t>
            </a:r>
            <a:r>
              <a:rPr lang="nl-NL" sz="2800" u="sng" err="1">
                <a:uFill>
                  <a:solidFill>
                    <a:srgbClr val="548DD4"/>
                  </a:solidFill>
                </a:uFill>
                <a:ea typeface="Calibri" panose="020F0502020204030204" pitchFamily="34" charset="0"/>
                <a:cs typeface="Times New Roman" panose="02020603050405020304" pitchFamily="18" charset="0"/>
              </a:rPr>
              <a:t>reliquit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quoque</a:t>
            </a:r>
            <a:r>
              <a:rPr lang="nl-NL" sz="2800">
                <a:ea typeface="Calibri" panose="020F0502020204030204" pitchFamily="34" charset="0"/>
                <a:cs typeface="Times New Roman" panose="02020603050405020304" pitchFamily="18" charset="0"/>
              </a:rPr>
              <a:t> visa </a:t>
            </a:r>
            <a:r>
              <a:rPr lang="nl-NL" sz="2800" err="1">
                <a:ea typeface="Calibri" panose="020F0502020204030204" pitchFamily="34" charset="0"/>
                <a:cs typeface="Times New Roman" panose="02020603050405020304" pitchFamily="18" charset="0"/>
              </a:rPr>
              <a:t>decens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Nudabant</a:t>
            </a:r>
            <a:r>
              <a:rPr lang="nl-NL" sz="2800">
                <a:ea typeface="Calibri" panose="020F0502020204030204" pitchFamily="34" charset="0"/>
                <a:cs typeface="Times New Roman" panose="02020603050405020304" pitchFamily="18" charset="0"/>
              </a:rPr>
              <a:t> corpora </a:t>
            </a:r>
            <a:r>
              <a:rPr lang="nl-NL" sz="2800" err="1">
                <a:ea typeface="Calibri" panose="020F0502020204030204" pitchFamily="34" charset="0"/>
                <a:cs typeface="Times New Roman" panose="02020603050405020304" pitchFamily="18" charset="0"/>
              </a:rPr>
              <a:t>venti</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obviaque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adversas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vibrabant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flamina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vestes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et levis </a:t>
            </a:r>
            <a:r>
              <a:rPr lang="nl-NL" sz="2800" err="1">
                <a:ea typeface="Calibri" panose="020F0502020204030204" pitchFamily="34" charset="0"/>
                <a:cs typeface="Times New Roman" panose="02020603050405020304" pitchFamily="18" charset="0"/>
              </a:rPr>
              <a:t>impulsos</a:t>
            </a:r>
            <a:r>
              <a:rPr lang="nl-NL" sz="2800">
                <a:ea typeface="Calibri" panose="020F0502020204030204" pitchFamily="34" charset="0"/>
                <a:cs typeface="Times New Roman" panose="02020603050405020304" pitchFamily="18" charset="0"/>
              </a:rPr>
              <a:t> retro </a:t>
            </a:r>
            <a:r>
              <a:rPr lang="nl-NL" sz="2800" u="sng" err="1">
                <a:uFill>
                  <a:solidFill>
                    <a:srgbClr val="548DD4"/>
                  </a:solidFill>
                </a:uFill>
                <a:ea typeface="Calibri" panose="020F0502020204030204" pitchFamily="34" charset="0"/>
                <a:cs typeface="Times New Roman" panose="02020603050405020304" pitchFamily="18" charset="0"/>
              </a:rPr>
              <a:t>dabat</a:t>
            </a:r>
            <a:r>
              <a:rPr lang="nl-NL" sz="2800">
                <a:ea typeface="Calibri" panose="020F0502020204030204" pitchFamily="34" charset="0"/>
                <a:cs typeface="Times New Roman" panose="02020603050405020304" pitchFamily="18" charset="0"/>
              </a:rPr>
              <a:t> aura </a:t>
            </a:r>
            <a:r>
              <a:rPr lang="nl-NL" sz="2800" err="1">
                <a:ea typeface="Calibri" panose="020F0502020204030204" pitchFamily="34" charset="0"/>
                <a:cs typeface="Times New Roman" panose="02020603050405020304" pitchFamily="18" charset="0"/>
              </a:rPr>
              <a:t>capillos</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f. De vlucht en de achtervolging (p.38)</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139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33</a:t>
            </a:fld>
            <a:endParaRPr lang="nl-NL" b="1">
              <a:solidFill>
                <a:srgbClr val="0070C0"/>
              </a:solidFill>
            </a:endParaRPr>
          </a:p>
        </p:txBody>
      </p:sp>
      <p:sp>
        <p:nvSpPr>
          <p:cNvPr id="3" name="Rechthoek 2"/>
          <p:cNvSpPr/>
          <p:nvPr/>
        </p:nvSpPr>
        <p:spPr>
          <a:xfrm>
            <a:off x="180000" y="468000"/>
            <a:ext cx="11520000" cy="2556982"/>
          </a:xfrm>
          <a:prstGeom prst="rect">
            <a:avLst/>
          </a:prstGeom>
        </p:spPr>
        <p:txBody>
          <a:bodyPr wrap="square">
            <a:spAutoFit/>
          </a:bodyPr>
          <a:lstStyle/>
          <a:p>
            <a:pPr>
              <a:lnSpc>
                <a:spcPct val="200000"/>
              </a:lnSpc>
            </a:pPr>
            <a:r>
              <a:rPr lang="nl-NL" sz="2800" b="1">
                <a:solidFill>
                  <a:srgbClr val="0070C0"/>
                </a:solidFill>
                <a:ea typeface="Calibri" panose="020F0502020204030204" pitchFamily="34" charset="0"/>
                <a:cs typeface="Times New Roman" panose="02020603050405020304" pitchFamily="18" charset="0"/>
              </a:rPr>
              <a:t>530</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aucta</a:t>
            </a:r>
            <a:r>
              <a:rPr lang="nl-NL" sz="2800">
                <a:ea typeface="Calibri" panose="020F0502020204030204" pitchFamily="34" charset="0"/>
                <a:cs typeface="Times New Roman" panose="02020603050405020304" pitchFamily="18" charset="0"/>
              </a:rPr>
              <a:t> fuga forma </a:t>
            </a:r>
            <a:r>
              <a:rPr lang="nl-NL" sz="2800" err="1">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Sed</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enim</a:t>
            </a:r>
            <a:r>
              <a:rPr lang="nl-NL" sz="2800">
                <a:ea typeface="Calibri" panose="020F0502020204030204" pitchFamily="34" charset="0"/>
                <a:cs typeface="Times New Roman" panose="02020603050405020304" pitchFamily="18" charset="0"/>
              </a:rPr>
              <a:t> non </a:t>
            </a:r>
            <a:r>
              <a:rPr lang="nl-NL" sz="2800" u="sng" err="1">
                <a:uFill>
                  <a:solidFill>
                    <a:srgbClr val="548DD4"/>
                  </a:solidFill>
                </a:uFill>
                <a:ea typeface="Calibri" panose="020F0502020204030204" pitchFamily="34" charset="0"/>
                <a:cs typeface="Times New Roman" panose="02020603050405020304" pitchFamily="18" charset="0"/>
              </a:rPr>
              <a:t>sustinet</a:t>
            </a:r>
            <a:r>
              <a:rPr lang="nl-NL" sz="2800">
                <a:ea typeface="Calibri" panose="020F0502020204030204" pitchFamily="34" charset="0"/>
                <a:cs typeface="Times New Roman" panose="02020603050405020304" pitchFamily="18" charset="0"/>
              </a:rPr>
              <a:t> ultra</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perdere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blanditias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iuvenis</a:t>
            </a:r>
            <a:r>
              <a:rPr lang="nl-NL" sz="2800">
                <a:ea typeface="Calibri" panose="020F0502020204030204" pitchFamily="34" charset="0"/>
                <a:cs typeface="Times New Roman" panose="02020603050405020304" pitchFamily="18" charset="0"/>
              </a:rPr>
              <a:t> deus, </a:t>
            </a:r>
            <a:r>
              <a:rPr lang="nl-NL" sz="2800" b="1" i="1" err="1">
                <a:solidFill>
                  <a:srgbClr val="E36C0A"/>
                </a:solidFill>
                <a:ea typeface="Calibri" panose="020F0502020204030204" pitchFamily="34" charset="0"/>
                <a:cs typeface="Times New Roman" panose="02020603050405020304" pitchFamily="18" charset="0"/>
              </a:rPr>
              <a:t>ut</a:t>
            </a:r>
            <a:r>
              <a:rPr lang="nl-NL" sz="2800" err="1">
                <a:ea typeface="Calibri" panose="020F0502020204030204" pitchFamily="34" charset="0"/>
                <a:cs typeface="Times New Roman" panose="02020603050405020304" pitchFamily="18" charset="0"/>
              </a:rPr>
              <a:t>que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monebat</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ipse</a:t>
            </a:r>
            <a:r>
              <a:rPr lang="nl-NL" sz="2800">
                <a:ea typeface="Calibri" panose="020F0502020204030204" pitchFamily="34" charset="0"/>
                <a:cs typeface="Times New Roman" panose="02020603050405020304" pitchFamily="18" charset="0"/>
              </a:rPr>
              <a:t> Amor, </a:t>
            </a:r>
            <a:r>
              <a:rPr lang="nl-NL" sz="2800" err="1">
                <a:ea typeface="Calibri" panose="020F0502020204030204" pitchFamily="34" charset="0"/>
                <a:cs typeface="Times New Roman" panose="02020603050405020304" pitchFamily="18" charset="0"/>
              </a:rPr>
              <a:t>admisso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sequitur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vestigia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passu</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f. De vlucht en de achtervolging (p.38)</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5845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34</a:t>
            </a:fld>
            <a:endParaRPr lang="nl-NL" b="1">
              <a:solidFill>
                <a:srgbClr val="0070C0"/>
              </a:solidFill>
            </a:endParaRPr>
          </a:p>
        </p:txBody>
      </p:sp>
      <p:sp>
        <p:nvSpPr>
          <p:cNvPr id="3" name="Rechthoek 2"/>
          <p:cNvSpPr/>
          <p:nvPr/>
        </p:nvSpPr>
        <p:spPr>
          <a:xfrm>
            <a:off x="180000" y="468000"/>
            <a:ext cx="11520000" cy="5142305"/>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Ut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canis</a:t>
            </a:r>
            <a:r>
              <a:rPr lang="nl-NL" sz="2800">
                <a:ea typeface="Calibri" panose="020F0502020204030204" pitchFamily="34" charset="0"/>
                <a:cs typeface="Times New Roman" panose="02020603050405020304" pitchFamily="18" charset="0"/>
              </a:rPr>
              <a:t> in </a:t>
            </a:r>
            <a:r>
              <a:rPr lang="nl-NL" sz="2800" err="1">
                <a:ea typeface="Calibri" panose="020F0502020204030204" pitchFamily="34" charset="0"/>
                <a:cs typeface="Times New Roman" panose="02020603050405020304" pitchFamily="18" charset="0"/>
              </a:rPr>
              <a:t>vacuo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leporem</a:t>
            </a: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cum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Gallicus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arvo</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vidit</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hic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praedam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pedibus</a:t>
            </a:r>
            <a:r>
              <a:rPr lang="nl-NL" sz="2800">
                <a:ea typeface="Calibri" panose="020F0502020204030204" pitchFamily="34" charset="0"/>
                <a:cs typeface="Times New Roman" panose="02020603050405020304" pitchFamily="18" charset="0"/>
              </a:rPr>
              <a:t> </a:t>
            </a:r>
            <a:r>
              <a:rPr lang="nl-NL" sz="2800" u="sng">
                <a:uFill>
                  <a:solidFill>
                    <a:srgbClr val="548DD4"/>
                  </a:solidFill>
                </a:uFill>
                <a:ea typeface="Calibri" panose="020F0502020204030204" pitchFamily="34" charset="0"/>
                <a:cs typeface="Times New Roman" panose="02020603050405020304" pitchFamily="18" charset="0"/>
              </a:rPr>
              <a:t>petit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salutem</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535</a:t>
            </a:r>
            <a:r>
              <a:rPr lang="nl-NL" sz="2800">
                <a:ea typeface="Calibri" panose="020F0502020204030204" pitchFamily="34" charset="0"/>
                <a:cs typeface="Times New Roman" panose="02020603050405020304" pitchFamily="18" charset="0"/>
              </a:rPr>
              <a:t>	alter </a:t>
            </a:r>
            <a:r>
              <a:rPr lang="nl-NL" sz="2800" err="1">
                <a:ea typeface="Calibri" panose="020F0502020204030204" pitchFamily="34" charset="0"/>
                <a:cs typeface="Times New Roman" panose="02020603050405020304" pitchFamily="18" charset="0"/>
              </a:rPr>
              <a:t>inhaesuro</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similis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iam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iamque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tenere</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sperat</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extento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stringit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vestigia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rostro</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alter in </a:t>
            </a:r>
            <a:r>
              <a:rPr lang="nl-NL" sz="2800" err="1">
                <a:ea typeface="Calibri" panose="020F0502020204030204" pitchFamily="34" charset="0"/>
                <a:cs typeface="Times New Roman" panose="02020603050405020304" pitchFamily="18" charset="0"/>
              </a:rPr>
              <a:t>ambiguo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b="1" i="1" err="1">
                <a:solidFill>
                  <a:srgbClr val="E36C0A"/>
                </a:solidFill>
                <a:ea typeface="Calibri" panose="020F0502020204030204" pitchFamily="34" charset="0"/>
                <a:cs typeface="Times New Roman" panose="02020603050405020304" pitchFamily="18" charset="0"/>
              </a:rPr>
              <a:t>an</a:t>
            </a:r>
            <a:r>
              <a:rPr lang="nl-NL" sz="2800">
                <a:ea typeface="Calibri" panose="020F0502020204030204" pitchFamily="34" charset="0"/>
                <a:cs typeface="Times New Roman" panose="02020603050405020304" pitchFamily="18" charset="0"/>
              </a:rPr>
              <a:t> </a:t>
            </a:r>
            <a:r>
              <a:rPr lang="nl-NL" sz="2800" b="1" u="sng" err="1">
                <a:uFill>
                  <a:solidFill>
                    <a:srgbClr val="548DD4"/>
                  </a:solidFill>
                </a:uFill>
                <a:ea typeface="Calibri" panose="020F0502020204030204" pitchFamily="34" charset="0"/>
                <a:cs typeface="Times New Roman" panose="02020603050405020304" pitchFamily="18" charset="0"/>
              </a:rPr>
              <a:t>sit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comprensus</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ipsis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morsibus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eripitur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tangentiaque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ora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relinquit</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f. De vlucht en de achtervolging (p.38)</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9324" y="687977"/>
            <a:ext cx="2012188" cy="2029097"/>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9420" y="2406300"/>
            <a:ext cx="2390775" cy="1265704"/>
          </a:xfrm>
          <a:prstGeom prst="rect">
            <a:avLst/>
          </a:prstGeom>
        </p:spPr>
      </p:pic>
      <p:sp>
        <p:nvSpPr>
          <p:cNvPr id="11" name="Ovaal 10"/>
          <p:cNvSpPr/>
          <p:nvPr/>
        </p:nvSpPr>
        <p:spPr>
          <a:xfrm>
            <a:off x="8535908" y="3905280"/>
            <a:ext cx="2656115" cy="14717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C00000"/>
                </a:solidFill>
              </a:rPr>
              <a:t>Homerische vergelijking</a:t>
            </a:r>
            <a:endParaRPr lang="nl-NL" sz="2400" dirty="0">
              <a:solidFill>
                <a:srgbClr val="C00000"/>
              </a:solidFill>
            </a:endParaRPr>
          </a:p>
        </p:txBody>
      </p:sp>
      <p:sp>
        <p:nvSpPr>
          <p:cNvPr id="12" name="PIJL-OMLAAG 11"/>
          <p:cNvSpPr/>
          <p:nvPr/>
        </p:nvSpPr>
        <p:spPr>
          <a:xfrm rot="1590099">
            <a:off x="8595360" y="5143357"/>
            <a:ext cx="435428" cy="71410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LAAG 12"/>
          <p:cNvSpPr/>
          <p:nvPr/>
        </p:nvSpPr>
        <p:spPr>
          <a:xfrm>
            <a:off x="9685840" y="5381243"/>
            <a:ext cx="435428" cy="71410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20124366">
            <a:off x="10704742" y="5144771"/>
            <a:ext cx="435428" cy="71410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7946964" y="5785022"/>
            <a:ext cx="1425316" cy="369332"/>
          </a:xfrm>
          <a:prstGeom prst="rect">
            <a:avLst/>
          </a:prstGeom>
          <a:noFill/>
        </p:spPr>
        <p:txBody>
          <a:bodyPr wrap="square" rtlCol="0">
            <a:spAutoFit/>
          </a:bodyPr>
          <a:lstStyle/>
          <a:p>
            <a:r>
              <a:rPr lang="nl-NL" dirty="0">
                <a:solidFill>
                  <a:srgbClr val="C00000"/>
                </a:solidFill>
              </a:rPr>
              <a:t>a</a:t>
            </a:r>
            <a:r>
              <a:rPr lang="nl-NL" dirty="0" smtClean="0">
                <a:solidFill>
                  <a:srgbClr val="C00000"/>
                </a:solidFill>
              </a:rPr>
              <a:t>fgebeelde</a:t>
            </a:r>
            <a:endParaRPr lang="nl-NL" dirty="0">
              <a:solidFill>
                <a:srgbClr val="C00000"/>
              </a:solidFill>
            </a:endParaRPr>
          </a:p>
        </p:txBody>
      </p:sp>
      <p:sp>
        <p:nvSpPr>
          <p:cNvPr id="16" name="Tekstvak 15"/>
          <p:cNvSpPr txBox="1"/>
          <p:nvPr/>
        </p:nvSpPr>
        <p:spPr>
          <a:xfrm>
            <a:off x="10575893" y="5793638"/>
            <a:ext cx="1593668" cy="646331"/>
          </a:xfrm>
          <a:prstGeom prst="rect">
            <a:avLst/>
          </a:prstGeom>
          <a:noFill/>
        </p:spPr>
        <p:txBody>
          <a:bodyPr wrap="square" rtlCol="0">
            <a:spAutoFit/>
          </a:bodyPr>
          <a:lstStyle/>
          <a:p>
            <a:r>
              <a:rPr lang="nl-NL" dirty="0" err="1" smtClean="0">
                <a:solidFill>
                  <a:srgbClr val="C00000"/>
                </a:solidFill>
              </a:rPr>
              <a:t>tertium</a:t>
            </a:r>
            <a:r>
              <a:rPr lang="nl-NL" dirty="0" smtClean="0">
                <a:solidFill>
                  <a:srgbClr val="C00000"/>
                </a:solidFill>
              </a:rPr>
              <a:t> </a:t>
            </a:r>
            <a:r>
              <a:rPr lang="nl-NL" dirty="0" err="1" smtClean="0">
                <a:solidFill>
                  <a:srgbClr val="C00000"/>
                </a:solidFill>
              </a:rPr>
              <a:t>comparationis</a:t>
            </a:r>
            <a:endParaRPr lang="nl-NL" dirty="0">
              <a:solidFill>
                <a:srgbClr val="C00000"/>
              </a:solidFill>
            </a:endParaRPr>
          </a:p>
        </p:txBody>
      </p:sp>
      <p:sp>
        <p:nvSpPr>
          <p:cNvPr id="17" name="Tekstvak 16"/>
          <p:cNvSpPr txBox="1"/>
          <p:nvPr/>
        </p:nvSpPr>
        <p:spPr>
          <a:xfrm>
            <a:off x="9513345" y="6075360"/>
            <a:ext cx="780418" cy="369332"/>
          </a:xfrm>
          <a:prstGeom prst="rect">
            <a:avLst/>
          </a:prstGeom>
          <a:noFill/>
        </p:spPr>
        <p:txBody>
          <a:bodyPr wrap="square" rtlCol="0">
            <a:spAutoFit/>
          </a:bodyPr>
          <a:lstStyle/>
          <a:p>
            <a:r>
              <a:rPr lang="nl-NL" dirty="0" smtClean="0">
                <a:solidFill>
                  <a:srgbClr val="C00000"/>
                </a:solidFill>
              </a:rPr>
              <a:t>beeld</a:t>
            </a:r>
            <a:endParaRPr lang="nl-NL" dirty="0">
              <a:solidFill>
                <a:srgbClr val="C00000"/>
              </a:solidFill>
            </a:endParaRPr>
          </a:p>
        </p:txBody>
      </p:sp>
    </p:spTree>
    <p:extLst>
      <p:ext uri="{BB962C8B-B14F-4D97-AF65-F5344CB8AC3E}">
        <p14:creationId xmlns:p14="http://schemas.microsoft.com/office/powerpoint/2010/main" val="1650453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35</a:t>
            </a:fld>
            <a:endParaRPr lang="nl-NL" b="1">
              <a:solidFill>
                <a:srgbClr val="0070C0"/>
              </a:solidFill>
            </a:endParaRPr>
          </a:p>
        </p:txBody>
      </p:sp>
      <p:sp>
        <p:nvSpPr>
          <p:cNvPr id="3" name="Rechthoek 2"/>
          <p:cNvSpPr/>
          <p:nvPr/>
        </p:nvSpPr>
        <p:spPr>
          <a:xfrm>
            <a:off x="180000" y="468000"/>
            <a:ext cx="11520000" cy="3418756"/>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sic deus et virgo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hic</a:t>
            </a:r>
            <a:r>
              <a:rPr lang="nl-NL" sz="2800">
                <a:ea typeface="Calibri" panose="020F0502020204030204" pitchFamily="34" charset="0"/>
                <a:cs typeface="Times New Roman" panose="02020603050405020304" pitchFamily="18" charset="0"/>
              </a:rPr>
              <a:t> spe </a:t>
            </a:r>
            <a:r>
              <a:rPr lang="nl-NL" sz="2800" err="1">
                <a:ea typeface="Calibri" panose="020F0502020204030204" pitchFamily="34" charset="0"/>
                <a:cs typeface="Times New Roman" panose="02020603050405020304" pitchFamily="18" charset="0"/>
              </a:rPr>
              <a:t>celer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timore</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540</a:t>
            </a: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Qui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tamen</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insequitur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pennis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adiutus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Amoris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ocior</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est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requiemque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negat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tergoque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fugacis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imminet</a:t>
            </a:r>
            <a:r>
              <a:rPr lang="nl-NL" sz="2800">
                <a:ea typeface="Calibri" panose="020F0502020204030204" pitchFamily="34" charset="0"/>
                <a:cs typeface="Times New Roman" panose="02020603050405020304" pitchFamily="18" charset="0"/>
              </a:rPr>
              <a:t> et </a:t>
            </a:r>
            <a:r>
              <a:rPr lang="nl-NL" sz="2800" err="1">
                <a:ea typeface="Calibri" panose="020F0502020204030204" pitchFamily="34" charset="0"/>
                <a:cs typeface="Times New Roman" panose="02020603050405020304" pitchFamily="18" charset="0"/>
              </a:rPr>
              <a:t>crinem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sparsum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cervicibus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adflat</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f. De vlucht en de achtervolging (p.38)</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1061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36</a:t>
            </a:fld>
            <a:endParaRPr lang="nl-NL" b="1">
              <a:solidFill>
                <a:srgbClr val="0070C0"/>
              </a:solidFill>
            </a:endParaRPr>
          </a:p>
        </p:txBody>
      </p:sp>
      <p:sp>
        <p:nvSpPr>
          <p:cNvPr id="3" name="Rechthoek 2"/>
          <p:cNvSpPr/>
          <p:nvPr/>
        </p:nvSpPr>
        <p:spPr>
          <a:xfrm>
            <a:off x="180000" y="468000"/>
            <a:ext cx="11520000" cy="5142305"/>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Viribus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absumptis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expalluit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citaeque</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victa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labore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fugae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Tellus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ait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hisce</a:t>
            </a:r>
            <a:r>
              <a:rPr lang="nl-NL" sz="2800">
                <a:ea typeface="Calibri" panose="020F0502020204030204" pitchFamily="34" charset="0"/>
                <a:cs typeface="Times New Roman" panose="02020603050405020304" pitchFamily="18" charset="0"/>
              </a:rPr>
              <a:t>, vel </a:t>
            </a:r>
            <a:r>
              <a:rPr lang="nl-NL" sz="2800" err="1">
                <a:ea typeface="Calibri" panose="020F0502020204030204" pitchFamily="34" charset="0"/>
                <a:cs typeface="Times New Roman" panose="02020603050405020304" pitchFamily="18" charset="0"/>
              </a:rPr>
              <a:t>istam</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545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quae</a:t>
            </a:r>
            <a:r>
              <a:rPr lang="nl-NL" sz="2800">
                <a:ea typeface="Calibri" panose="020F0502020204030204" pitchFamily="34" charset="0"/>
                <a:cs typeface="Times New Roman" panose="02020603050405020304" pitchFamily="18" charset="0"/>
              </a:rPr>
              <a:t> </a:t>
            </a:r>
            <a:r>
              <a:rPr lang="nl-NL" sz="2800" u="sng">
                <a:uFill>
                  <a:solidFill>
                    <a:srgbClr val="548DD4"/>
                  </a:solidFill>
                </a:uFill>
                <a:ea typeface="Calibri" panose="020F0502020204030204" pitchFamily="34" charset="0"/>
                <a:cs typeface="Times New Roman" panose="02020603050405020304" pitchFamily="18" charset="0"/>
              </a:rPr>
              <a:t>facit</a:t>
            </a: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ut</a:t>
            </a:r>
            <a:r>
              <a:rPr lang="nl-NL" sz="2800">
                <a:ea typeface="Calibri" panose="020F0502020204030204" pitchFamily="34" charset="0"/>
                <a:cs typeface="Times New Roman" panose="02020603050405020304" pitchFamily="18" charset="0"/>
              </a:rPr>
              <a:t> </a:t>
            </a:r>
            <a:r>
              <a:rPr lang="nl-NL" sz="2800" b="1" u="sng" err="1">
                <a:uFill>
                  <a:solidFill>
                    <a:srgbClr val="548DD4"/>
                  </a:solidFill>
                </a:uFill>
                <a:ea typeface="Calibri" panose="020F0502020204030204" pitchFamily="34" charset="0"/>
                <a:cs typeface="Times New Roman" panose="02020603050405020304" pitchFamily="18" charset="0"/>
              </a:rPr>
              <a:t>laedar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mutando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perde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figuram</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544a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victa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labore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fugae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spectans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Peneidas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undas</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546</a:t>
            </a:r>
            <a:r>
              <a:rPr lang="nl-NL" sz="2800">
                <a:ea typeface="Calibri" panose="020F0502020204030204" pitchFamily="34" charset="0"/>
                <a:cs typeface="Times New Roman" panose="02020603050405020304" pitchFamily="18" charset="0"/>
              </a:rPr>
              <a:t>	‘</a:t>
            </a:r>
            <a:r>
              <a:rPr lang="nl-NL" sz="2800" u="dotted" err="1">
                <a:uFill>
                  <a:solidFill>
                    <a:srgbClr val="FF0000"/>
                  </a:solidFill>
                </a:uFill>
                <a:ea typeface="Calibri" panose="020F0502020204030204" pitchFamily="34" charset="0"/>
                <a:cs typeface="Times New Roman" panose="02020603050405020304" pitchFamily="18" charset="0"/>
              </a:rPr>
              <a:t>Fer</a:t>
            </a:r>
            <a:r>
              <a:rPr lang="nl-NL" sz="2800">
                <a:ea typeface="Calibri" panose="020F0502020204030204" pitchFamily="34" charset="0"/>
                <a:cs typeface="Times New Roman" panose="02020603050405020304" pitchFamily="18" charset="0"/>
              </a:rPr>
              <a:t>, pater’ </a:t>
            </a:r>
            <a:r>
              <a:rPr lang="nl-NL" sz="2800" u="sng" err="1">
                <a:uFill>
                  <a:solidFill>
                    <a:srgbClr val="548DD4"/>
                  </a:solidFill>
                </a:uFill>
                <a:ea typeface="Calibri" panose="020F0502020204030204" pitchFamily="34" charset="0"/>
                <a:cs typeface="Times New Roman" panose="02020603050405020304" pitchFamily="18" charset="0"/>
              </a:rPr>
              <a:t>inquit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opem</a:t>
            </a: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si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flumina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numen</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habetis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a:solidFill>
                  <a:srgbClr val="00B050"/>
                </a:solidFill>
                <a:ea typeface="Calibri" panose="020F0502020204030204" pitchFamily="34" charset="0"/>
                <a:cs typeface="Times New Roman" panose="02020603050405020304" pitchFamily="18" charset="0"/>
              </a:rPr>
              <a:t>qua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nimium</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placui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mutando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perde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figuram</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g. Daphne vraagt om hulp (p.40)</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5585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37</a:t>
            </a:fld>
            <a:endParaRPr lang="nl-NL" b="1">
              <a:solidFill>
                <a:srgbClr val="0070C0"/>
              </a:solidFill>
            </a:endParaRPr>
          </a:p>
        </p:txBody>
      </p:sp>
      <p:sp>
        <p:nvSpPr>
          <p:cNvPr id="3" name="Rechthoek 2"/>
          <p:cNvSpPr/>
          <p:nvPr/>
        </p:nvSpPr>
        <p:spPr>
          <a:xfrm>
            <a:off x="180000" y="468000"/>
            <a:ext cx="11520000" cy="4280531"/>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Vix</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prece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finita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torpor</a:t>
            </a:r>
            <a:r>
              <a:rPr lang="nl-NL" sz="2800">
                <a:ea typeface="Calibri" panose="020F0502020204030204" pitchFamily="34" charset="0"/>
                <a:cs typeface="Times New Roman" panose="02020603050405020304" pitchFamily="18" charset="0"/>
              </a:rPr>
              <a:t> gravis </a:t>
            </a:r>
            <a:r>
              <a:rPr lang="nl-NL" sz="2800" u="sng" err="1">
                <a:uFill>
                  <a:solidFill>
                    <a:srgbClr val="548DD4"/>
                  </a:solidFill>
                </a:uFill>
                <a:ea typeface="Calibri" panose="020F0502020204030204" pitchFamily="34" charset="0"/>
                <a:cs typeface="Times New Roman" panose="02020603050405020304" pitchFamily="18" charset="0"/>
              </a:rPr>
              <a:t>occupat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artus</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mollia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cinguntur</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tenui</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praecordia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libro</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550</a:t>
            </a:r>
            <a:r>
              <a:rPr lang="nl-NL" sz="2800">
                <a:ea typeface="Calibri" panose="020F0502020204030204" pitchFamily="34" charset="0"/>
                <a:cs typeface="Times New Roman" panose="02020603050405020304" pitchFamily="18" charset="0"/>
              </a:rPr>
              <a:t>	in </a:t>
            </a:r>
            <a:r>
              <a:rPr lang="nl-NL" sz="2800" err="1">
                <a:ea typeface="Calibri" panose="020F0502020204030204" pitchFamily="34" charset="0"/>
                <a:cs typeface="Times New Roman" panose="02020603050405020304" pitchFamily="18" charset="0"/>
              </a:rPr>
              <a:t>frondem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crines</a:t>
            </a:r>
            <a:r>
              <a:rPr lang="nl-NL" sz="2800">
                <a:ea typeface="Calibri" panose="020F0502020204030204" pitchFamily="34" charset="0"/>
                <a:cs typeface="Times New Roman" panose="02020603050405020304" pitchFamily="18" charset="0"/>
              </a:rPr>
              <a:t>, in </a:t>
            </a:r>
            <a:r>
              <a:rPr lang="nl-NL" sz="2800" err="1">
                <a:ea typeface="Calibri" panose="020F0502020204030204" pitchFamily="34" charset="0"/>
                <a:cs typeface="Times New Roman" panose="02020603050405020304" pitchFamily="18" charset="0"/>
              </a:rPr>
              <a:t>ramos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bracchia</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crescunt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modo</a:t>
            </a:r>
            <a:r>
              <a:rPr lang="nl-NL" sz="2800">
                <a:ea typeface="Calibri" panose="020F0502020204030204" pitchFamily="34" charset="0"/>
                <a:cs typeface="Times New Roman" panose="02020603050405020304" pitchFamily="18" charset="0"/>
              </a:rPr>
              <a:t> tam </a:t>
            </a:r>
            <a:r>
              <a:rPr lang="nl-NL" sz="2800" err="1">
                <a:ea typeface="Calibri" panose="020F0502020204030204" pitchFamily="34" charset="0"/>
                <a:cs typeface="Times New Roman" panose="02020603050405020304" pitchFamily="18" charset="0"/>
              </a:rPr>
              <a:t>velox</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pigris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radicibus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haeret</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cacumen</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habet</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remanet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nitor</a:t>
            </a:r>
            <a:r>
              <a:rPr lang="nl-NL" sz="2800">
                <a:ea typeface="Calibri" panose="020F0502020204030204" pitchFamily="34" charset="0"/>
                <a:cs typeface="Times New Roman" panose="02020603050405020304" pitchFamily="18" charset="0"/>
              </a:rPr>
              <a:t> unus in </a:t>
            </a:r>
            <a:r>
              <a:rPr lang="nl-NL" sz="2800" err="1">
                <a:ea typeface="Calibri" panose="020F0502020204030204" pitchFamily="34" charset="0"/>
                <a:cs typeface="Times New Roman" panose="02020603050405020304" pitchFamily="18" charset="0"/>
              </a:rPr>
              <a:t>illa</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g. Daphne vraagt om hulp (p.40)</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5670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38</a:t>
            </a:fld>
            <a:endParaRPr lang="nl-NL" b="1">
              <a:solidFill>
                <a:srgbClr val="0070C0"/>
              </a:solidFill>
            </a:endParaRPr>
          </a:p>
        </p:txBody>
      </p:sp>
      <p:sp>
        <p:nvSpPr>
          <p:cNvPr id="3" name="Rechthoek 2"/>
          <p:cNvSpPr/>
          <p:nvPr/>
        </p:nvSpPr>
        <p:spPr>
          <a:xfrm>
            <a:off x="180000" y="468000"/>
            <a:ext cx="11520000" cy="6004080"/>
          </a:xfrm>
          <a:prstGeom prst="rect">
            <a:avLst/>
          </a:prstGeom>
        </p:spPr>
        <p:txBody>
          <a:bodyPr wrap="square">
            <a:spAutoFit/>
          </a:bodyPr>
          <a:lstStyle/>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Hanc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quoque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Phoebus</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amat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positaque</a:t>
            </a:r>
            <a:r>
              <a:rPr lang="nl-NL" sz="2800">
                <a:ea typeface="Calibri" panose="020F0502020204030204" pitchFamily="34" charset="0"/>
                <a:cs typeface="Times New Roman" panose="02020603050405020304" pitchFamily="18" charset="0"/>
              </a:rPr>
              <a:t> in </a:t>
            </a:r>
            <a:r>
              <a:rPr lang="nl-NL" sz="2800" err="1">
                <a:ea typeface="Calibri" panose="020F0502020204030204" pitchFamily="34" charset="0"/>
                <a:cs typeface="Times New Roman" panose="02020603050405020304" pitchFamily="18" charset="0"/>
              </a:rPr>
              <a:t>stipite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dextra</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sentit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adhuc</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trepidare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novo</a:t>
            </a:r>
            <a:r>
              <a:rPr lang="nl-NL" sz="2800">
                <a:ea typeface="Calibri" panose="020F0502020204030204" pitchFamily="34" charset="0"/>
                <a:cs typeface="Times New Roman" panose="02020603050405020304" pitchFamily="18" charset="0"/>
              </a:rPr>
              <a:t> sub </a:t>
            </a:r>
            <a:r>
              <a:rPr lang="nl-NL" sz="2800" err="1">
                <a:ea typeface="Calibri" panose="020F0502020204030204" pitchFamily="34" charset="0"/>
                <a:cs typeface="Times New Roman" panose="02020603050405020304" pitchFamily="18" charset="0"/>
              </a:rPr>
              <a:t>cortice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pectus</a:t>
            </a:r>
            <a:r>
              <a:rPr lang="nl-NL" sz="2800">
                <a:ea typeface="Calibri" panose="020F0502020204030204" pitchFamily="34" charset="0"/>
                <a:cs typeface="Times New Roman" panose="02020603050405020304" pitchFamily="18" charset="0"/>
              </a:rPr>
              <a:t>,</a:t>
            </a:r>
          </a:p>
          <a:p>
            <a:pPr>
              <a:lnSpc>
                <a:spcPct val="200000"/>
              </a:lnSpc>
            </a:pPr>
            <a:r>
              <a:rPr lang="nl-NL" sz="2800" b="1">
                <a:solidFill>
                  <a:srgbClr val="0070C0"/>
                </a:solidFill>
                <a:ea typeface="Calibri" panose="020F0502020204030204" pitchFamily="34" charset="0"/>
                <a:cs typeface="Times New Roman" panose="02020603050405020304" pitchFamily="18" charset="0"/>
              </a:rPr>
              <a:t>555</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complexusque</a:t>
            </a:r>
            <a:r>
              <a:rPr lang="nl-NL" sz="2800">
                <a:ea typeface="Calibri" panose="020F0502020204030204" pitchFamily="34" charset="0"/>
                <a:cs typeface="Times New Roman" panose="02020603050405020304" pitchFamily="18" charset="0"/>
              </a:rPr>
              <a:t> suis </a:t>
            </a:r>
            <a:r>
              <a:rPr lang="nl-NL" sz="2800" err="1">
                <a:ea typeface="Calibri" panose="020F0502020204030204" pitchFamily="34" charset="0"/>
                <a:cs typeface="Times New Roman" panose="02020603050405020304" pitchFamily="18" charset="0"/>
              </a:rPr>
              <a:t>ramos</a:t>
            </a:r>
            <a:r>
              <a:rPr lang="nl-NL" sz="2800">
                <a:ea typeface="Calibri" panose="020F0502020204030204" pitchFamily="34" charset="0"/>
                <a:cs typeface="Times New Roman" panose="02020603050405020304" pitchFamily="18" charset="0"/>
              </a:rPr>
              <a:t>, </a:t>
            </a:r>
            <a:r>
              <a:rPr lang="nl-NL" sz="2800" b="1" i="1">
                <a:solidFill>
                  <a:srgbClr val="E36C0A"/>
                </a:solidFill>
                <a:ea typeface="Calibri" panose="020F0502020204030204" pitchFamily="34" charset="0"/>
                <a:cs typeface="Times New Roman" panose="02020603050405020304" pitchFamily="18" charset="0"/>
              </a:rPr>
              <a:t>ut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membra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lacertis</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oscula</a:t>
            </a:r>
            <a:r>
              <a:rPr lang="nl-NL" sz="2800">
                <a:ea typeface="Calibri" panose="020F0502020204030204" pitchFamily="34" charset="0"/>
                <a:cs typeface="Times New Roman" panose="02020603050405020304" pitchFamily="18" charset="0"/>
              </a:rPr>
              <a:t> </a:t>
            </a:r>
            <a:r>
              <a:rPr lang="nl-NL" sz="2800" u="sng">
                <a:uFill>
                  <a:solidFill>
                    <a:srgbClr val="548DD4"/>
                  </a:solidFill>
                </a:uFill>
                <a:ea typeface="Calibri" panose="020F0502020204030204" pitchFamily="34" charset="0"/>
                <a:cs typeface="Times New Roman" panose="02020603050405020304" pitchFamily="18" charset="0"/>
              </a:rPr>
              <a:t>dat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ligno</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refugit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tamen</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oscula</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lignum</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b="1" i="1" err="1">
                <a:solidFill>
                  <a:srgbClr val="00B050"/>
                </a:solidFill>
                <a:ea typeface="Calibri" panose="020F0502020204030204" pitchFamily="34" charset="0"/>
                <a:cs typeface="Times New Roman" panose="02020603050405020304" pitchFamily="18" charset="0"/>
              </a:rPr>
              <a:t>Cui</a:t>
            </a:r>
            <a:r>
              <a:rPr lang="nl-NL" sz="2800">
                <a:ea typeface="Calibri" panose="020F0502020204030204" pitchFamily="34" charset="0"/>
                <a:cs typeface="Times New Roman" panose="02020603050405020304" pitchFamily="18" charset="0"/>
              </a:rPr>
              <a:t> deus ‘At </a:t>
            </a:r>
            <a:r>
              <a:rPr lang="nl-NL" sz="2800" b="1" i="1" err="1">
                <a:solidFill>
                  <a:srgbClr val="E36C0A"/>
                </a:solidFill>
                <a:ea typeface="Calibri" panose="020F0502020204030204" pitchFamily="34" charset="0"/>
                <a:cs typeface="Times New Roman" panose="02020603050405020304" pitchFamily="18" charset="0"/>
              </a:rPr>
              <a:t>quoniam</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coniunx</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mea</a:t>
            </a:r>
            <a:r>
              <a:rPr lang="nl-NL" sz="2800">
                <a:ea typeface="Calibri" panose="020F0502020204030204" pitchFamily="34" charset="0"/>
                <a:cs typeface="Times New Roman" panose="02020603050405020304" pitchFamily="18" charset="0"/>
              </a:rPr>
              <a:t> non </a:t>
            </a:r>
            <a:r>
              <a:rPr lang="nl-NL" sz="2800" u="sng" err="1">
                <a:uFill>
                  <a:solidFill>
                    <a:srgbClr val="548DD4"/>
                  </a:solidFill>
                </a:uFill>
                <a:ea typeface="Calibri" panose="020F0502020204030204" pitchFamily="34" charset="0"/>
                <a:cs typeface="Times New Roman" panose="02020603050405020304" pitchFamily="18" charset="0"/>
              </a:rPr>
              <a:t>potes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esse</a:t>
            </a:r>
            <a:r>
              <a:rPr lang="nl-NL" sz="2800">
                <a:ea typeface="Calibri" panose="020F0502020204030204" pitchFamily="34" charset="0"/>
                <a:cs typeface="Times New Roman" panose="02020603050405020304" pitchFamily="18" charset="0"/>
              </a:rPr>
              <a:t>,</a:t>
            </a:r>
          </a:p>
          <a:p>
            <a:pPr>
              <a:lnSpc>
                <a:spcPct val="200000"/>
              </a:lnSpc>
            </a:pP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arbor</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eris</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certe</a:t>
            </a:r>
            <a:r>
              <a:rPr lang="nl-NL" sz="2800">
                <a:ea typeface="Calibri" panose="020F0502020204030204" pitchFamily="34" charset="0"/>
                <a:cs typeface="Times New Roman" panose="02020603050405020304" pitchFamily="18" charset="0"/>
              </a:rPr>
              <a:t>’ </a:t>
            </a:r>
            <a:r>
              <a:rPr lang="nl-NL" sz="2800" u="sng" err="1">
                <a:uFill>
                  <a:solidFill>
                    <a:srgbClr val="548DD4"/>
                  </a:solidFill>
                </a:uFill>
                <a:ea typeface="Calibri" panose="020F0502020204030204" pitchFamily="34" charset="0"/>
                <a:cs typeface="Times New Roman" panose="02020603050405020304" pitchFamily="18" charset="0"/>
              </a:rPr>
              <a:t>dixit</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mea</a:t>
            </a:r>
            <a:r>
              <a:rPr lang="nl-NL" sz="2800">
                <a:ea typeface="Calibri" panose="020F0502020204030204" pitchFamily="34" charset="0"/>
                <a:cs typeface="Times New Roman" panose="02020603050405020304" pitchFamily="18" charset="0"/>
              </a:rPr>
              <a:t>; semper </a:t>
            </a:r>
            <a:r>
              <a:rPr lang="nl-NL" sz="2800" u="sng" err="1">
                <a:uFill>
                  <a:solidFill>
                    <a:srgbClr val="548DD4"/>
                  </a:solidFill>
                </a:uFill>
                <a:ea typeface="Calibri" panose="020F0502020204030204" pitchFamily="34" charset="0"/>
                <a:cs typeface="Times New Roman" panose="02020603050405020304" pitchFamily="18" charset="0"/>
              </a:rPr>
              <a:t>habebunt</a:t>
            </a:r>
            <a:endParaRPr lang="nl-NL" sz="2800">
              <a:ea typeface="Calibri" panose="020F0502020204030204" pitchFamily="34" charset="0"/>
              <a:cs typeface="Times New Roman" panose="02020603050405020304" pitchFamily="18" charset="0"/>
            </a:endParaRPr>
          </a:p>
          <a:p>
            <a:pPr>
              <a:lnSpc>
                <a:spcPct val="200000"/>
              </a:lnSpc>
            </a:pPr>
            <a:r>
              <a:rPr lang="nl-NL" sz="2800">
                <a:ea typeface="Calibri" panose="020F0502020204030204" pitchFamily="34" charset="0"/>
                <a:cs typeface="Times New Roman" panose="02020603050405020304" pitchFamily="18" charset="0"/>
              </a:rPr>
              <a:t>	te coma, te </a:t>
            </a:r>
            <a:r>
              <a:rPr lang="nl-NL" sz="2800" err="1">
                <a:ea typeface="Calibri" panose="020F0502020204030204" pitchFamily="34" charset="0"/>
                <a:cs typeface="Times New Roman" panose="02020603050405020304" pitchFamily="18" charset="0"/>
              </a:rPr>
              <a:t>citharae</a:t>
            </a:r>
            <a:r>
              <a:rPr lang="nl-NL" sz="2800">
                <a:ea typeface="Calibri" panose="020F0502020204030204" pitchFamily="34" charset="0"/>
                <a:cs typeface="Times New Roman" panose="02020603050405020304" pitchFamily="18" charset="0"/>
              </a:rPr>
              <a:t>, te </a:t>
            </a:r>
            <a:r>
              <a:rPr lang="nl-NL" sz="2800" err="1">
                <a:ea typeface="Calibri" panose="020F0502020204030204" pitchFamily="34" charset="0"/>
                <a:cs typeface="Times New Roman" panose="02020603050405020304" pitchFamily="18" charset="0"/>
              </a:rPr>
              <a:t>nostrae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laure</a:t>
            </a:r>
            <a:r>
              <a:rPr lang="nl-NL" sz="2800">
                <a:ea typeface="Calibri" panose="020F0502020204030204" pitchFamily="34" charset="0"/>
                <a:cs typeface="Times New Roman" panose="02020603050405020304" pitchFamily="18" charset="0"/>
              </a:rPr>
              <a:t>, </a:t>
            </a:r>
            <a:r>
              <a:rPr lang="nl-NL" sz="2800" err="1">
                <a:ea typeface="Calibri" panose="020F0502020204030204" pitchFamily="34" charset="0"/>
                <a:cs typeface="Times New Roman" panose="02020603050405020304" pitchFamily="18" charset="0"/>
              </a:rPr>
              <a:t>pharetrae</a:t>
            </a:r>
            <a:r>
              <a:rPr lang="nl-NL" sz="28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h. Apollo en Daphne (p.42)</a:t>
            </a:r>
          </a:p>
        </p:txBody>
      </p:sp>
      <p:sp>
        <p:nvSpPr>
          <p:cNvPr id="9" name="PIJL-OMLAAG 8">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8772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39</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b="1" spc="300">
                <a:solidFill>
                  <a:srgbClr val="0070C0"/>
                </a:solidFill>
                <a:ea typeface="Calibri" panose="020F0502020204030204" pitchFamily="34" charset="0"/>
                <a:cs typeface="Times New Roman" panose="02020603050405020304" pitchFamily="18" charset="0"/>
              </a:rPr>
              <a:t>560</a:t>
            </a:r>
            <a:r>
              <a:rPr lang="nl-NL" sz="2800" spc="300">
                <a:ea typeface="Calibri" panose="020F0502020204030204" pitchFamily="34" charset="0"/>
                <a:cs typeface="Times New Roman" panose="02020603050405020304" pitchFamily="18" charset="0"/>
              </a:rPr>
              <a:t>	Tu </a:t>
            </a:r>
            <a:r>
              <a:rPr lang="nl-NL" sz="2800" spc="300" err="1">
                <a:ea typeface="Calibri" panose="020F0502020204030204" pitchFamily="34" charset="0"/>
                <a:cs typeface="Times New Roman" panose="02020603050405020304" pitchFamily="18" charset="0"/>
              </a:rPr>
              <a:t>ducibus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Latiis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aderis</a:t>
            </a:r>
            <a:r>
              <a:rPr lang="nl-NL" sz="2800" spc="300">
                <a:ea typeface="Calibri" panose="020F0502020204030204" pitchFamily="34" charset="0"/>
                <a:cs typeface="Times New Roman" panose="02020603050405020304" pitchFamily="18" charset="0"/>
              </a:rPr>
              <a:t>, </a:t>
            </a:r>
            <a:r>
              <a:rPr lang="nl-NL" sz="2800" b="1" i="1" spc="300">
                <a:solidFill>
                  <a:srgbClr val="E36C0A"/>
                </a:solidFill>
                <a:ea typeface="Calibri" panose="020F0502020204030204" pitchFamily="34" charset="0"/>
                <a:cs typeface="Times New Roman" panose="02020603050405020304" pitchFamily="18" charset="0"/>
              </a:rPr>
              <a:t>cum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laeta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Triumphum</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vox </a:t>
            </a:r>
            <a:r>
              <a:rPr lang="nl-NL" sz="2800" u="sng" spc="300" err="1">
                <a:uFill>
                  <a:solidFill>
                    <a:srgbClr val="548DD4"/>
                  </a:solidFill>
                </a:uFill>
                <a:ea typeface="Calibri" panose="020F0502020204030204" pitchFamily="34" charset="0"/>
                <a:cs typeface="Times New Roman" panose="02020603050405020304" pitchFamily="18" charset="0"/>
              </a:rPr>
              <a:t>canet</a:t>
            </a:r>
            <a:r>
              <a:rPr lang="nl-NL" sz="2800" spc="300">
                <a:ea typeface="Calibri" panose="020F0502020204030204" pitchFamily="34" charset="0"/>
                <a:cs typeface="Times New Roman" panose="02020603050405020304" pitchFamily="18" charset="0"/>
              </a:rPr>
              <a:t> et </a:t>
            </a:r>
            <a:r>
              <a:rPr lang="nl-NL" sz="2800" u="sng" spc="300" err="1">
                <a:uFill>
                  <a:solidFill>
                    <a:srgbClr val="548DD4"/>
                  </a:solidFill>
                </a:uFill>
                <a:ea typeface="Calibri" panose="020F0502020204030204" pitchFamily="34" charset="0"/>
                <a:cs typeface="Times New Roman" panose="02020603050405020304" pitchFamily="18" charset="0"/>
              </a:rPr>
              <a:t>visent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longas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Capitolia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pompas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postibus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Augustis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eadem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fidissima</a:t>
            </a:r>
            <a:r>
              <a:rPr lang="nl-NL" sz="2800" spc="300">
                <a:ea typeface="Calibri" panose="020F0502020204030204" pitchFamily="34" charset="0"/>
                <a:cs typeface="Times New Roman" panose="02020603050405020304" pitchFamily="18" charset="0"/>
              </a:rPr>
              <a:t> custos</a:t>
            </a:r>
          </a:p>
          <a:p>
            <a:pPr>
              <a:lnSpc>
                <a:spcPct val="300000"/>
              </a:lnSpc>
            </a:pPr>
            <a:r>
              <a:rPr lang="nl-NL" sz="2800" spc="300">
                <a:ea typeface="Calibri" panose="020F0502020204030204" pitchFamily="34" charset="0"/>
                <a:cs typeface="Times New Roman" panose="02020603050405020304" pitchFamily="18" charset="0"/>
              </a:rPr>
              <a:t>	ante </a:t>
            </a:r>
            <a:r>
              <a:rPr lang="nl-NL" sz="2800" spc="300" err="1">
                <a:ea typeface="Calibri" panose="020F0502020204030204" pitchFamily="34" charset="0"/>
                <a:cs typeface="Times New Roman" panose="02020603050405020304" pitchFamily="18" charset="0"/>
              </a:rPr>
              <a:t>fores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stabis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mediamque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tuebere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quercum</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h. Apollo en Daphne (p.42)</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665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a:t>
            </a:fld>
            <a:endParaRPr lang="nl-NL" b="1">
              <a:solidFill>
                <a:srgbClr val="0070C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a:t>
            </a:r>
            <a:r>
              <a:rPr lang="nl-NL" sz="2400" err="1">
                <a:solidFill>
                  <a:schemeClr val="bg1"/>
                </a:solidFill>
              </a:rPr>
              <a:t>Publius</a:t>
            </a:r>
            <a:r>
              <a:rPr lang="nl-NL" sz="2400">
                <a:solidFill>
                  <a:schemeClr val="bg1"/>
                </a:solidFill>
              </a:rPr>
              <a:t> Ovidius </a:t>
            </a:r>
            <a:r>
              <a:rPr lang="nl-NL" sz="2400" err="1">
                <a:solidFill>
                  <a:schemeClr val="bg1"/>
                </a:solidFill>
              </a:rPr>
              <a:t>Naso</a:t>
            </a:r>
            <a:endParaRPr lang="nl-NL" sz="2400">
              <a:solidFill>
                <a:schemeClr val="bg1"/>
              </a:solidFill>
            </a:endParaRP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
        <p:nvSpPr>
          <p:cNvPr id="8" name="Tekstvak 7"/>
          <p:cNvSpPr txBox="1"/>
          <p:nvPr/>
        </p:nvSpPr>
        <p:spPr>
          <a:xfrm>
            <a:off x="237394" y="461665"/>
            <a:ext cx="11406214" cy="630942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nl-NL" sz="2800"/>
              <a:t>Lees op het juiste moment de Nederlandse tekst van de theoretische hoofdstukken door (hoofdstuk 1, 2, 13) met aan het eind steeds die aandachtspunten in de grijze blokken.</a:t>
            </a:r>
          </a:p>
          <a:p>
            <a:pPr marL="457200" indent="-457200">
              <a:spcBef>
                <a:spcPts val="600"/>
              </a:spcBef>
              <a:spcAft>
                <a:spcPts val="600"/>
              </a:spcAft>
              <a:buFont typeface="Wingdings" panose="05000000000000000000" pitchFamily="2" charset="2"/>
              <a:buChar char="§"/>
            </a:pPr>
            <a:r>
              <a:rPr lang="nl-NL" sz="2800"/>
              <a:t>Lees op het juiste moment de voorvertaalde teksten (in diverse hoofdstukken) door. Dat mag redelijk oppervlakkig.</a:t>
            </a:r>
          </a:p>
          <a:p>
            <a:pPr marL="457200" indent="-457200">
              <a:spcBef>
                <a:spcPts val="600"/>
              </a:spcBef>
              <a:spcAft>
                <a:spcPts val="600"/>
              </a:spcAft>
              <a:buFont typeface="Wingdings" panose="05000000000000000000" pitchFamily="2" charset="2"/>
              <a:buChar char="§"/>
            </a:pPr>
            <a:r>
              <a:rPr lang="nl-NL" sz="2800"/>
              <a:t>Lees altijd de inleidende Nederlandse tekst bij een verhaal goed door.</a:t>
            </a:r>
          </a:p>
          <a:p>
            <a:pPr marL="457200" indent="-457200">
              <a:spcBef>
                <a:spcPts val="600"/>
              </a:spcBef>
              <a:spcAft>
                <a:spcPts val="600"/>
              </a:spcAft>
              <a:buFont typeface="Wingdings" panose="05000000000000000000" pitchFamily="2" charset="2"/>
              <a:buChar char="§"/>
            </a:pPr>
            <a:r>
              <a:rPr lang="nl-NL" sz="2800"/>
              <a:t>Na de Latijnse teksten staan begripsvragen. Daar komen we in de les niet aan toe. Ook na voorvertaalde passages staan vragen. Ook daar komen we niet aan toe.</a:t>
            </a:r>
          </a:p>
          <a:p>
            <a:pPr marL="457200" indent="-457200">
              <a:spcBef>
                <a:spcPts val="600"/>
              </a:spcBef>
              <a:spcAft>
                <a:spcPts val="600"/>
              </a:spcAft>
              <a:buFont typeface="Wingdings" panose="05000000000000000000" pitchFamily="2" charset="2"/>
              <a:buChar char="§"/>
            </a:pPr>
            <a:r>
              <a:rPr lang="nl-NL" sz="2800"/>
              <a:t>Komen we dan eigenlijk helemaal ergens aan toe? Ja. Er is – op het juiste moment – altijd </a:t>
            </a:r>
            <a:r>
              <a:rPr lang="nl-NL" sz="2800">
                <a:hlinkClick r:id="rId4"/>
              </a:rPr>
              <a:t>www.superlatijn.nl</a:t>
            </a:r>
            <a:r>
              <a:rPr lang="nl-NL" sz="2800"/>
              <a:t>. Daar vind je uiteindelijk alle vertalingen met daarbij nuttige aantekeningen in voetnoten. Goede ogen en een beperkt gevoel voor humor volstaan daar.</a:t>
            </a:r>
          </a:p>
        </p:txBody>
      </p:sp>
    </p:spTree>
    <p:extLst>
      <p:ext uri="{BB962C8B-B14F-4D97-AF65-F5344CB8AC3E}">
        <p14:creationId xmlns:p14="http://schemas.microsoft.com/office/powerpoint/2010/main" val="203725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40</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b="1" spc="300">
                <a:solidFill>
                  <a:srgbClr val="0070C0"/>
                </a:solidFill>
                <a:ea typeface="Calibri" panose="020F0502020204030204" pitchFamily="34" charset="0"/>
                <a:cs typeface="Times New Roman" panose="02020603050405020304" pitchFamily="18" charset="0"/>
              </a:rPr>
              <a:t>560</a:t>
            </a:r>
            <a:r>
              <a:rPr lang="nl-NL" sz="2800" spc="300">
                <a:ea typeface="Calibri" panose="020F0502020204030204" pitchFamily="34" charset="0"/>
                <a:cs typeface="Times New Roman" panose="02020603050405020304" pitchFamily="18" charset="0"/>
              </a:rPr>
              <a:t>	Tu </a:t>
            </a:r>
            <a:r>
              <a:rPr lang="nl-NL" sz="2800" spc="300" err="1">
                <a:ea typeface="Calibri" panose="020F0502020204030204" pitchFamily="34" charset="0"/>
                <a:cs typeface="Times New Roman" panose="02020603050405020304" pitchFamily="18" charset="0"/>
              </a:rPr>
              <a:t>ducibus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Latiis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aderis</a:t>
            </a:r>
            <a:r>
              <a:rPr lang="nl-NL" sz="2800" spc="300">
                <a:ea typeface="Calibri" panose="020F0502020204030204" pitchFamily="34" charset="0"/>
                <a:cs typeface="Times New Roman" panose="02020603050405020304" pitchFamily="18" charset="0"/>
              </a:rPr>
              <a:t>, </a:t>
            </a:r>
            <a:r>
              <a:rPr lang="nl-NL" sz="2800" b="1" i="1" spc="300">
                <a:solidFill>
                  <a:srgbClr val="E36C0A"/>
                </a:solidFill>
                <a:ea typeface="Calibri" panose="020F0502020204030204" pitchFamily="34" charset="0"/>
                <a:cs typeface="Times New Roman" panose="02020603050405020304" pitchFamily="18" charset="0"/>
              </a:rPr>
              <a:t>cum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laeta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Triumphum</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vox </a:t>
            </a:r>
            <a:r>
              <a:rPr lang="nl-NL" sz="2800" u="sng" spc="300" err="1">
                <a:uFill>
                  <a:solidFill>
                    <a:srgbClr val="548DD4"/>
                  </a:solidFill>
                </a:uFill>
                <a:ea typeface="Calibri" panose="020F0502020204030204" pitchFamily="34" charset="0"/>
                <a:cs typeface="Times New Roman" panose="02020603050405020304" pitchFamily="18" charset="0"/>
              </a:rPr>
              <a:t>canet</a:t>
            </a:r>
            <a:r>
              <a:rPr lang="nl-NL" sz="2800" spc="300">
                <a:ea typeface="Calibri" panose="020F0502020204030204" pitchFamily="34" charset="0"/>
                <a:cs typeface="Times New Roman" panose="02020603050405020304" pitchFamily="18" charset="0"/>
              </a:rPr>
              <a:t> et </a:t>
            </a:r>
            <a:r>
              <a:rPr lang="nl-NL" sz="2800" u="sng" spc="300" err="1">
                <a:uFill>
                  <a:solidFill>
                    <a:srgbClr val="548DD4"/>
                  </a:solidFill>
                </a:uFill>
                <a:ea typeface="Calibri" panose="020F0502020204030204" pitchFamily="34" charset="0"/>
                <a:cs typeface="Times New Roman" panose="02020603050405020304" pitchFamily="18" charset="0"/>
              </a:rPr>
              <a:t>visent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longas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Capitolia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pompas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postibus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Augustis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eadem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fidissima</a:t>
            </a:r>
            <a:r>
              <a:rPr lang="nl-NL" sz="2800" spc="300">
                <a:ea typeface="Calibri" panose="020F0502020204030204" pitchFamily="34" charset="0"/>
                <a:cs typeface="Times New Roman" panose="02020603050405020304" pitchFamily="18" charset="0"/>
              </a:rPr>
              <a:t> custos</a:t>
            </a:r>
          </a:p>
          <a:p>
            <a:pPr>
              <a:lnSpc>
                <a:spcPct val="300000"/>
              </a:lnSpc>
            </a:pPr>
            <a:r>
              <a:rPr lang="nl-NL" sz="2800" spc="300">
                <a:ea typeface="Calibri" panose="020F0502020204030204" pitchFamily="34" charset="0"/>
                <a:cs typeface="Times New Roman" panose="02020603050405020304" pitchFamily="18" charset="0"/>
              </a:rPr>
              <a:t>	ante </a:t>
            </a:r>
            <a:r>
              <a:rPr lang="nl-NL" sz="2800" spc="300" err="1">
                <a:ea typeface="Calibri" panose="020F0502020204030204" pitchFamily="34" charset="0"/>
                <a:cs typeface="Times New Roman" panose="02020603050405020304" pitchFamily="18" charset="0"/>
              </a:rPr>
              <a:t>fores</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stabis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mediamque</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tuebere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quercum</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h. Apollo en Daphne (p.42)</a:t>
            </a:r>
          </a:p>
        </p:txBody>
      </p:sp>
      <p:sp>
        <p:nvSpPr>
          <p:cNvPr id="9" name="Tekstvak 8"/>
          <p:cNvSpPr txBox="1"/>
          <p:nvPr/>
        </p:nvSpPr>
        <p:spPr>
          <a:xfrm>
            <a:off x="5847871" y="64055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0" name="Tekstvak 9"/>
          <p:cNvSpPr txBox="1"/>
          <p:nvPr/>
        </p:nvSpPr>
        <p:spPr>
          <a:xfrm>
            <a:off x="1382262" y="64565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1" name="Tekstvak 10"/>
          <p:cNvSpPr txBox="1"/>
          <p:nvPr/>
        </p:nvSpPr>
        <p:spPr>
          <a:xfrm>
            <a:off x="2229001" y="60446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2" name="Tekstvak 11"/>
          <p:cNvSpPr txBox="1"/>
          <p:nvPr/>
        </p:nvSpPr>
        <p:spPr>
          <a:xfrm>
            <a:off x="8008437" y="64565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3" name="Tekstvak 12"/>
          <p:cNvSpPr txBox="1"/>
          <p:nvPr/>
        </p:nvSpPr>
        <p:spPr>
          <a:xfrm>
            <a:off x="1866537" y="60446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4" name="Tekstvak 13"/>
          <p:cNvSpPr txBox="1"/>
          <p:nvPr/>
        </p:nvSpPr>
        <p:spPr>
          <a:xfrm>
            <a:off x="9006700" y="64565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5" name="Tekstvak 14"/>
          <p:cNvSpPr txBox="1"/>
          <p:nvPr/>
        </p:nvSpPr>
        <p:spPr>
          <a:xfrm>
            <a:off x="2711197" y="6496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6" name="Tekstvak 15"/>
          <p:cNvSpPr txBox="1"/>
          <p:nvPr/>
        </p:nvSpPr>
        <p:spPr>
          <a:xfrm>
            <a:off x="3632073" y="6084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7" name="Tekstvak 16"/>
          <p:cNvSpPr txBox="1"/>
          <p:nvPr/>
        </p:nvSpPr>
        <p:spPr>
          <a:xfrm>
            <a:off x="3319038" y="6084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8" name="Tekstvak 17"/>
          <p:cNvSpPr txBox="1"/>
          <p:nvPr/>
        </p:nvSpPr>
        <p:spPr>
          <a:xfrm>
            <a:off x="3899855" y="64623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9" name="Tekstvak 18"/>
          <p:cNvSpPr txBox="1"/>
          <p:nvPr/>
        </p:nvSpPr>
        <p:spPr>
          <a:xfrm>
            <a:off x="4655974" y="60504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0" name="Tekstvak 19"/>
          <p:cNvSpPr txBox="1"/>
          <p:nvPr/>
        </p:nvSpPr>
        <p:spPr>
          <a:xfrm>
            <a:off x="4219371" y="60504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1" name="Tekstvak 20"/>
          <p:cNvSpPr txBox="1"/>
          <p:nvPr/>
        </p:nvSpPr>
        <p:spPr>
          <a:xfrm>
            <a:off x="5066098" y="64565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2" name="Tekstvak 21"/>
          <p:cNvSpPr txBox="1"/>
          <p:nvPr/>
        </p:nvSpPr>
        <p:spPr>
          <a:xfrm>
            <a:off x="6718500" y="64565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3" name="Tekstvak 22"/>
          <p:cNvSpPr txBox="1"/>
          <p:nvPr/>
        </p:nvSpPr>
        <p:spPr>
          <a:xfrm>
            <a:off x="7746467" y="60446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4" name="Tekstvak 23"/>
          <p:cNvSpPr txBox="1"/>
          <p:nvPr/>
        </p:nvSpPr>
        <p:spPr>
          <a:xfrm>
            <a:off x="7112157" y="60446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5" name="Tekstvak 24"/>
          <p:cNvSpPr txBox="1"/>
          <p:nvPr/>
        </p:nvSpPr>
        <p:spPr>
          <a:xfrm>
            <a:off x="4827401" y="179733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6" name="Tekstvak 25"/>
          <p:cNvSpPr txBox="1"/>
          <p:nvPr/>
        </p:nvSpPr>
        <p:spPr>
          <a:xfrm>
            <a:off x="3613175" y="179733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7" name="Tekstvak 26"/>
          <p:cNvSpPr txBox="1"/>
          <p:nvPr/>
        </p:nvSpPr>
        <p:spPr>
          <a:xfrm>
            <a:off x="1382262" y="17997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8" name="Tekstvak 27"/>
          <p:cNvSpPr txBox="1"/>
          <p:nvPr/>
        </p:nvSpPr>
        <p:spPr>
          <a:xfrm>
            <a:off x="2459664" y="17585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9" name="Tekstvak 28"/>
          <p:cNvSpPr txBox="1"/>
          <p:nvPr/>
        </p:nvSpPr>
        <p:spPr>
          <a:xfrm>
            <a:off x="7917817" y="17997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0" name="Tekstvak 29"/>
          <p:cNvSpPr txBox="1"/>
          <p:nvPr/>
        </p:nvSpPr>
        <p:spPr>
          <a:xfrm>
            <a:off x="2006578" y="17585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1" name="Tekstvak 30"/>
          <p:cNvSpPr txBox="1"/>
          <p:nvPr/>
        </p:nvSpPr>
        <p:spPr>
          <a:xfrm>
            <a:off x="8710140" y="17997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2" name="Tekstvak 31"/>
          <p:cNvSpPr txBox="1"/>
          <p:nvPr/>
        </p:nvSpPr>
        <p:spPr>
          <a:xfrm>
            <a:off x="3016001" y="180374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3" name="Tekstvak 32"/>
          <p:cNvSpPr txBox="1"/>
          <p:nvPr/>
        </p:nvSpPr>
        <p:spPr>
          <a:xfrm>
            <a:off x="5453255" y="179733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4" name="Tekstvak 33"/>
          <p:cNvSpPr txBox="1"/>
          <p:nvPr/>
        </p:nvSpPr>
        <p:spPr>
          <a:xfrm>
            <a:off x="6514176" y="175614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5" name="Tekstvak 34"/>
          <p:cNvSpPr txBox="1"/>
          <p:nvPr/>
        </p:nvSpPr>
        <p:spPr>
          <a:xfrm>
            <a:off x="6118761" y="175614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6" name="Tekstvak 35"/>
          <p:cNvSpPr txBox="1"/>
          <p:nvPr/>
        </p:nvSpPr>
        <p:spPr>
          <a:xfrm>
            <a:off x="4003416" y="17997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7" name="Tekstvak 36"/>
          <p:cNvSpPr txBox="1"/>
          <p:nvPr/>
        </p:nvSpPr>
        <p:spPr>
          <a:xfrm>
            <a:off x="6891494" y="179973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8" name="Tekstvak 37"/>
          <p:cNvSpPr txBox="1"/>
          <p:nvPr/>
        </p:nvSpPr>
        <p:spPr>
          <a:xfrm>
            <a:off x="7318099" y="17585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9" name="Tekstvak 38"/>
          <p:cNvSpPr txBox="1"/>
          <p:nvPr/>
        </p:nvSpPr>
        <p:spPr>
          <a:xfrm>
            <a:off x="7136867" y="175854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0" name="Tekstvak 39"/>
          <p:cNvSpPr txBox="1"/>
          <p:nvPr/>
        </p:nvSpPr>
        <p:spPr>
          <a:xfrm>
            <a:off x="5840660" y="310597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1" name="Tekstvak 40"/>
          <p:cNvSpPr txBox="1"/>
          <p:nvPr/>
        </p:nvSpPr>
        <p:spPr>
          <a:xfrm>
            <a:off x="3497847" y="310597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2" name="Tekstvak 41"/>
          <p:cNvSpPr txBox="1"/>
          <p:nvPr/>
        </p:nvSpPr>
        <p:spPr>
          <a:xfrm>
            <a:off x="1423453" y="31083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3" name="Tekstvak 42"/>
          <p:cNvSpPr txBox="1"/>
          <p:nvPr/>
        </p:nvSpPr>
        <p:spPr>
          <a:xfrm>
            <a:off x="2245479" y="306717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4" name="Tekstvak 43"/>
          <p:cNvSpPr txBox="1"/>
          <p:nvPr/>
        </p:nvSpPr>
        <p:spPr>
          <a:xfrm>
            <a:off x="7678924" y="31083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5" name="Tekstvak 44"/>
          <p:cNvSpPr txBox="1"/>
          <p:nvPr/>
        </p:nvSpPr>
        <p:spPr>
          <a:xfrm>
            <a:off x="1841826" y="306717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6" name="Tekstvak 45"/>
          <p:cNvSpPr txBox="1"/>
          <p:nvPr/>
        </p:nvSpPr>
        <p:spPr>
          <a:xfrm>
            <a:off x="8265298" y="31083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7" name="Tekstvak 46"/>
          <p:cNvSpPr txBox="1"/>
          <p:nvPr/>
        </p:nvSpPr>
        <p:spPr>
          <a:xfrm>
            <a:off x="2958333" y="3112384"/>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8" name="Tekstvak 47"/>
          <p:cNvSpPr txBox="1"/>
          <p:nvPr/>
        </p:nvSpPr>
        <p:spPr>
          <a:xfrm>
            <a:off x="3998712" y="310894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9" name="Tekstvak 48"/>
          <p:cNvSpPr txBox="1"/>
          <p:nvPr/>
        </p:nvSpPr>
        <p:spPr>
          <a:xfrm>
            <a:off x="4623024" y="306775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0" name="Tekstvak 49"/>
          <p:cNvSpPr txBox="1"/>
          <p:nvPr/>
        </p:nvSpPr>
        <p:spPr>
          <a:xfrm>
            <a:off x="4400606" y="306775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1" name="Tekstvak 50"/>
          <p:cNvSpPr txBox="1"/>
          <p:nvPr/>
        </p:nvSpPr>
        <p:spPr>
          <a:xfrm>
            <a:off x="5140239" y="31083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2" name="Tekstvak 51"/>
          <p:cNvSpPr txBox="1"/>
          <p:nvPr/>
        </p:nvSpPr>
        <p:spPr>
          <a:xfrm>
            <a:off x="6207756" y="310836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3" name="Tekstvak 52"/>
          <p:cNvSpPr txBox="1"/>
          <p:nvPr/>
        </p:nvSpPr>
        <p:spPr>
          <a:xfrm>
            <a:off x="7087441" y="306717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4" name="Tekstvak 53"/>
          <p:cNvSpPr txBox="1"/>
          <p:nvPr/>
        </p:nvSpPr>
        <p:spPr>
          <a:xfrm>
            <a:off x="6609647" y="306717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5" name="Tekstvak 54"/>
          <p:cNvSpPr txBox="1"/>
          <p:nvPr/>
        </p:nvSpPr>
        <p:spPr>
          <a:xfrm>
            <a:off x="3447301"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6" name="Tekstvak 55"/>
          <p:cNvSpPr txBox="1"/>
          <p:nvPr/>
        </p:nvSpPr>
        <p:spPr>
          <a:xfrm>
            <a:off x="1192797"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7" name="Tekstvak 56"/>
          <p:cNvSpPr txBox="1"/>
          <p:nvPr/>
        </p:nvSpPr>
        <p:spPr>
          <a:xfrm>
            <a:off x="2163106"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8" name="Tekstvak 57"/>
          <p:cNvSpPr txBox="1"/>
          <p:nvPr/>
        </p:nvSpPr>
        <p:spPr>
          <a:xfrm>
            <a:off x="8477992"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9" name="Tekstvak 58"/>
          <p:cNvSpPr txBox="1"/>
          <p:nvPr/>
        </p:nvSpPr>
        <p:spPr>
          <a:xfrm>
            <a:off x="1701784"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0" name="Tekstvak 59"/>
          <p:cNvSpPr txBox="1"/>
          <p:nvPr/>
        </p:nvSpPr>
        <p:spPr>
          <a:xfrm>
            <a:off x="9031425"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1" name="Tekstvak 60"/>
          <p:cNvSpPr txBox="1"/>
          <p:nvPr/>
        </p:nvSpPr>
        <p:spPr>
          <a:xfrm>
            <a:off x="2645298" y="439921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3858672" y="439578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3" name="Tekstvak 62"/>
          <p:cNvSpPr txBox="1"/>
          <p:nvPr/>
        </p:nvSpPr>
        <p:spPr>
          <a:xfrm>
            <a:off x="4927831" y="435459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4" name="Tekstvak 63"/>
          <p:cNvSpPr txBox="1"/>
          <p:nvPr/>
        </p:nvSpPr>
        <p:spPr>
          <a:xfrm>
            <a:off x="4548891" y="435459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5" name="Tekstvak 64"/>
          <p:cNvSpPr txBox="1"/>
          <p:nvPr/>
        </p:nvSpPr>
        <p:spPr>
          <a:xfrm>
            <a:off x="5214385"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6" name="Tekstvak 65"/>
          <p:cNvSpPr txBox="1"/>
          <p:nvPr/>
        </p:nvSpPr>
        <p:spPr>
          <a:xfrm>
            <a:off x="6580100"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p:cNvSpPr txBox="1"/>
          <p:nvPr/>
        </p:nvSpPr>
        <p:spPr>
          <a:xfrm>
            <a:off x="6077600"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8" name="Tekstvak 67"/>
          <p:cNvSpPr txBox="1"/>
          <p:nvPr/>
        </p:nvSpPr>
        <p:spPr>
          <a:xfrm>
            <a:off x="6907974" y="43952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9" name="Tekstvak 68"/>
          <p:cNvSpPr txBox="1"/>
          <p:nvPr/>
        </p:nvSpPr>
        <p:spPr>
          <a:xfrm>
            <a:off x="7614670"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0" name="Tekstvak 69"/>
          <p:cNvSpPr txBox="1"/>
          <p:nvPr/>
        </p:nvSpPr>
        <p:spPr>
          <a:xfrm>
            <a:off x="7235728" y="435401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cxnSp>
        <p:nvCxnSpPr>
          <p:cNvPr id="71" name="Rechte verbindingslijn 70"/>
          <p:cNvCxnSpPr/>
          <p:nvPr/>
        </p:nvCxnSpPr>
        <p:spPr>
          <a:xfrm>
            <a:off x="2473574" y="57677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a:off x="3875141" y="59588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a:off x="4927831" y="57627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p:nvCxnSpPr>
        <p:spPr>
          <a:xfrm>
            <a:off x="6408663" y="60500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a:off x="7981963" y="59588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p:nvCxnSpPr>
        <p:spPr>
          <a:xfrm>
            <a:off x="3891617" y="302251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2905387" y="175908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3825713" y="175908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5265583" y="175957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a:off x="6761239" y="179733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7631137" y="179733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4884072" y="300653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6052886" y="302251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p:nvCxnSpPr>
        <p:spPr>
          <a:xfrm>
            <a:off x="7447335" y="302251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6858542" y="435053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p:nvCxnSpPr>
        <p:spPr>
          <a:xfrm>
            <a:off x="7964677" y="435053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p:nvCxnSpPr>
        <p:spPr>
          <a:xfrm>
            <a:off x="2757775" y="3022510"/>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2443188" y="430256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a:off x="3665025" y="4302564"/>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a:off x="5181433" y="4309343"/>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11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41</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b="1" i="1" spc="300" err="1">
                <a:solidFill>
                  <a:srgbClr val="E36C0A"/>
                </a:solidFill>
                <a:ea typeface="Calibri" panose="020F0502020204030204" pitchFamily="34" charset="0"/>
                <a:cs typeface="Times New Roman" panose="02020603050405020304" pitchFamily="18" charset="0"/>
              </a:rPr>
              <a:t>Ut</a:t>
            </a:r>
            <a:r>
              <a:rPr lang="nl-NL" sz="2800" spc="300" err="1">
                <a:ea typeface="Calibri" panose="020F0502020204030204" pitchFamily="34" charset="0"/>
                <a:cs typeface="Times New Roman" panose="02020603050405020304" pitchFamily="18" charset="0"/>
              </a:rPr>
              <a:t>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meum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intonsis</a:t>
            </a:r>
            <a:r>
              <a:rPr lang="nl-NL" sz="2800" spc="300">
                <a:ea typeface="Calibri" panose="020F0502020204030204" pitchFamily="34" charset="0"/>
                <a:cs typeface="Times New Roman" panose="02020603050405020304" pitchFamily="18" charset="0"/>
              </a:rPr>
              <a:t> caput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iuvenale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capillis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565</a:t>
            </a:r>
            <a:r>
              <a:rPr lang="nl-NL" sz="2800" spc="300">
                <a:ea typeface="Calibri" panose="020F0502020204030204" pitchFamily="34" charset="0"/>
                <a:cs typeface="Times New Roman" panose="02020603050405020304" pitchFamily="18" charset="0"/>
              </a:rPr>
              <a:t>	tu </a:t>
            </a:r>
            <a:r>
              <a:rPr lang="nl-NL" sz="2800" spc="300" err="1">
                <a:ea typeface="Calibri" panose="020F0502020204030204" pitchFamily="34" charset="0"/>
                <a:cs typeface="Times New Roman" panose="02020603050405020304" pitchFamily="18" charset="0"/>
              </a:rPr>
              <a:t>quoque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perpetuos</a:t>
            </a:r>
            <a:r>
              <a:rPr lang="nl-NL" sz="2800" spc="300">
                <a:ea typeface="Calibri" panose="020F0502020204030204" pitchFamily="34" charset="0"/>
                <a:cs typeface="Times New Roman" panose="02020603050405020304" pitchFamily="18" charset="0"/>
              </a:rPr>
              <a:t> semper </a:t>
            </a:r>
            <a:r>
              <a:rPr lang="nl-NL" sz="2800" u="sng" spc="300" err="1">
                <a:uFill>
                  <a:solidFill>
                    <a:srgbClr val="548DD4"/>
                  </a:solidFill>
                </a:uFill>
                <a:ea typeface="Calibri" panose="020F0502020204030204" pitchFamily="34" charset="0"/>
                <a:cs typeface="Times New Roman" panose="02020603050405020304" pitchFamily="18" charset="0"/>
              </a:rPr>
              <a:t>gere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frondis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honores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Finierat</a:t>
            </a:r>
            <a:r>
              <a:rPr lang="nl-NL" sz="2800" spc="300">
                <a:ea typeface="Calibri" panose="020F0502020204030204" pitchFamily="34" charset="0"/>
                <a:cs typeface="Times New Roman" panose="02020603050405020304" pitchFamily="18" charset="0"/>
              </a:rPr>
              <a:t> Paean; </a:t>
            </a:r>
            <a:r>
              <a:rPr lang="nl-NL" sz="2800" spc="300" err="1">
                <a:ea typeface="Calibri" panose="020F0502020204030204" pitchFamily="34" charset="0"/>
                <a:cs typeface="Times New Roman" panose="02020603050405020304" pitchFamily="18" charset="0"/>
              </a:rPr>
              <a:t>factis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modo</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laurea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ramis</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adnuit</a:t>
            </a:r>
            <a:r>
              <a:rPr lang="nl-NL" sz="2800" spc="300">
                <a:ea typeface="Calibri" panose="020F0502020204030204" pitchFamily="34" charset="0"/>
                <a:cs typeface="Times New Roman" panose="02020603050405020304" pitchFamily="18" charset="0"/>
              </a:rPr>
              <a:t> </a:t>
            </a:r>
            <a:r>
              <a:rPr lang="nl-NL" sz="2800" b="1" i="1" spc="300" err="1">
                <a:solidFill>
                  <a:srgbClr val="E36C0A"/>
                </a:solidFill>
                <a:ea typeface="Calibri" panose="020F0502020204030204" pitchFamily="34" charset="0"/>
                <a:cs typeface="Times New Roman" panose="02020603050405020304" pitchFamily="18" charset="0"/>
              </a:rPr>
              <a:t>ut</a:t>
            </a:r>
            <a:r>
              <a:rPr lang="nl-NL" sz="2800" spc="300" err="1">
                <a:ea typeface="Calibri" panose="020F0502020204030204" pitchFamily="34" charset="0"/>
                <a:cs typeface="Times New Roman" panose="02020603050405020304" pitchFamily="18" charset="0"/>
              </a:rPr>
              <a:t>que</a:t>
            </a:r>
            <a:r>
              <a:rPr lang="nl-NL" sz="2800" spc="300">
                <a:ea typeface="Calibri" panose="020F0502020204030204" pitchFamily="34" charset="0"/>
                <a:cs typeface="Times New Roman" panose="02020603050405020304" pitchFamily="18" charset="0"/>
              </a:rPr>
              <a:t> caput </a:t>
            </a:r>
            <a:r>
              <a:rPr lang="nl-NL" sz="2800" u="dotted" spc="300">
                <a:uFill>
                  <a:solidFill>
                    <a:srgbClr val="548DD4"/>
                  </a:solidFill>
                </a:uFill>
                <a:ea typeface="Calibri" panose="020F0502020204030204" pitchFamily="34" charset="0"/>
                <a:cs typeface="Times New Roman" panose="02020603050405020304" pitchFamily="18" charset="0"/>
              </a:rPr>
              <a:t>visa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agitasse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cacumen</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h. Apollo en Daphne (p.42)</a:t>
            </a:r>
          </a:p>
        </p:txBody>
      </p:sp>
      <p:sp>
        <p:nvSpPr>
          <p:cNvPr id="10" name="PIJL-OMLAAG 9">
            <a:hlinkClick r:id="rId4" action="ppaction://hlinksldjump"/>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28261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42</a:t>
            </a:fld>
            <a:endParaRPr lang="nl-NL" b="1">
              <a:solidFill>
                <a:srgbClr val="0070C0"/>
              </a:solidFill>
            </a:endParaRPr>
          </a:p>
        </p:txBody>
      </p:sp>
      <p:sp>
        <p:nvSpPr>
          <p:cNvPr id="3" name="Rechthoek 2"/>
          <p:cNvSpPr/>
          <p:nvPr/>
        </p:nvSpPr>
        <p:spPr>
          <a:xfrm>
            <a:off x="180000" y="468000"/>
            <a:ext cx="11520000" cy="4832092"/>
          </a:xfrm>
          <a:prstGeom prst="rect">
            <a:avLst/>
          </a:prstGeom>
        </p:spPr>
        <p:txBody>
          <a:bodyPr wrap="square">
            <a:spAutoFit/>
          </a:bodyPr>
          <a:lstStyle/>
          <a:p>
            <a:pPr>
              <a:lnSpc>
                <a:spcPct val="200000"/>
              </a:lnSpc>
            </a:pPr>
            <a:r>
              <a:rPr lang="nl-NL" sz="2800" spc="300">
                <a:ea typeface="Calibri" panose="020F0502020204030204" pitchFamily="34" charset="0"/>
                <a:cs typeface="Times New Roman" panose="02020603050405020304" pitchFamily="18" charset="0"/>
              </a:rPr>
              <a:t>	</a:t>
            </a:r>
            <a:r>
              <a:rPr lang="nl-NL" sz="2800" b="1" i="1" spc="300" err="1">
                <a:solidFill>
                  <a:srgbClr val="E36C0A"/>
                </a:solidFill>
                <a:ea typeface="Calibri" panose="020F0502020204030204" pitchFamily="34" charset="0"/>
                <a:cs typeface="Times New Roman" panose="02020603050405020304" pitchFamily="18" charset="0"/>
              </a:rPr>
              <a:t>Ut</a:t>
            </a:r>
            <a:r>
              <a:rPr lang="nl-NL" sz="2800" spc="300" err="1">
                <a:ea typeface="Calibri" panose="020F0502020204030204" pitchFamily="34" charset="0"/>
                <a:cs typeface="Times New Roman" panose="02020603050405020304" pitchFamily="18" charset="0"/>
              </a:rPr>
              <a:t>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meum</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intonsis</a:t>
            </a:r>
            <a:r>
              <a:rPr lang="nl-NL" sz="2800" spc="300">
                <a:ea typeface="Calibri" panose="020F0502020204030204" pitchFamily="34" charset="0"/>
                <a:cs typeface="Times New Roman" panose="02020603050405020304" pitchFamily="18" charset="0"/>
              </a:rPr>
              <a:t> caput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iuvenale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capillis</a:t>
            </a:r>
            <a:r>
              <a:rPr lang="nl-NL" sz="2800" spc="300">
                <a:ea typeface="Calibri" panose="020F0502020204030204" pitchFamily="34" charset="0"/>
                <a:cs typeface="Times New Roman" panose="02020603050405020304" pitchFamily="18" charset="0"/>
              </a:rPr>
              <a:t>,</a:t>
            </a:r>
          </a:p>
          <a:p>
            <a:pPr>
              <a:lnSpc>
                <a:spcPct val="300000"/>
              </a:lnSpc>
            </a:pPr>
            <a:r>
              <a:rPr lang="nl-NL" sz="2800" b="1" spc="300">
                <a:solidFill>
                  <a:srgbClr val="0070C0"/>
                </a:solidFill>
                <a:ea typeface="Calibri" panose="020F0502020204030204" pitchFamily="34" charset="0"/>
                <a:cs typeface="Times New Roman" panose="02020603050405020304" pitchFamily="18" charset="0"/>
              </a:rPr>
              <a:t>565</a:t>
            </a:r>
            <a:r>
              <a:rPr lang="nl-NL" sz="2800" spc="300">
                <a:ea typeface="Calibri" panose="020F0502020204030204" pitchFamily="34" charset="0"/>
                <a:cs typeface="Times New Roman" panose="02020603050405020304" pitchFamily="18" charset="0"/>
              </a:rPr>
              <a:t>	tu </a:t>
            </a:r>
            <a:r>
              <a:rPr lang="nl-NL" sz="2800" spc="300" err="1">
                <a:ea typeface="Calibri" panose="020F0502020204030204" pitchFamily="34" charset="0"/>
                <a:cs typeface="Times New Roman" panose="02020603050405020304" pitchFamily="18" charset="0"/>
              </a:rPr>
              <a:t>quoque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perpetuos</a:t>
            </a:r>
            <a:r>
              <a:rPr lang="nl-NL" sz="2800" spc="300">
                <a:ea typeface="Calibri" panose="020F0502020204030204" pitchFamily="34" charset="0"/>
                <a:cs typeface="Times New Roman" panose="02020603050405020304" pitchFamily="18" charset="0"/>
              </a:rPr>
              <a:t> semper </a:t>
            </a:r>
            <a:r>
              <a:rPr lang="nl-NL" sz="2800" u="sng" spc="300" err="1">
                <a:uFill>
                  <a:solidFill>
                    <a:srgbClr val="548DD4"/>
                  </a:solidFill>
                </a:uFill>
                <a:ea typeface="Calibri" panose="020F0502020204030204" pitchFamily="34" charset="0"/>
                <a:cs typeface="Times New Roman" panose="02020603050405020304" pitchFamily="18" charset="0"/>
              </a:rPr>
              <a:t>gere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frondis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honores</a:t>
            </a:r>
            <a:r>
              <a:rPr lang="nl-NL" sz="2800" spc="300">
                <a:ea typeface="Calibri" panose="020F0502020204030204" pitchFamily="34" charset="0"/>
                <a:cs typeface="Times New Roman" panose="02020603050405020304" pitchFamily="18" charset="0"/>
              </a:rPr>
              <a:t>.’</a:t>
            </a: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Finierat</a:t>
            </a:r>
            <a:r>
              <a:rPr lang="nl-NL" sz="2800" spc="300">
                <a:ea typeface="Calibri" panose="020F0502020204030204" pitchFamily="34" charset="0"/>
                <a:cs typeface="Times New Roman" panose="02020603050405020304" pitchFamily="18" charset="0"/>
              </a:rPr>
              <a:t> Paean; </a:t>
            </a:r>
            <a:r>
              <a:rPr lang="nl-NL" sz="2800" spc="300" err="1">
                <a:ea typeface="Calibri" panose="020F0502020204030204" pitchFamily="34" charset="0"/>
                <a:cs typeface="Times New Roman" panose="02020603050405020304" pitchFamily="18" charset="0"/>
              </a:rPr>
              <a:t>factis</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modo</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laurea</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ramis</a:t>
            </a:r>
            <a:endParaRPr lang="nl-NL" sz="2800" spc="300">
              <a:ea typeface="Calibri" panose="020F0502020204030204" pitchFamily="34" charset="0"/>
              <a:cs typeface="Times New Roman" panose="02020603050405020304" pitchFamily="18" charset="0"/>
            </a:endParaRPr>
          </a:p>
          <a:p>
            <a:pPr>
              <a:lnSpc>
                <a:spcPct val="300000"/>
              </a:lnSpc>
            </a:pP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adnuit</a:t>
            </a:r>
            <a:r>
              <a:rPr lang="nl-NL" sz="2800" spc="300">
                <a:ea typeface="Calibri" panose="020F0502020204030204" pitchFamily="34" charset="0"/>
                <a:cs typeface="Times New Roman" panose="02020603050405020304" pitchFamily="18" charset="0"/>
              </a:rPr>
              <a:t> </a:t>
            </a:r>
            <a:r>
              <a:rPr lang="nl-NL" sz="2800" b="1" i="1" spc="300" err="1">
                <a:solidFill>
                  <a:srgbClr val="E36C0A"/>
                </a:solidFill>
                <a:ea typeface="Calibri" panose="020F0502020204030204" pitchFamily="34" charset="0"/>
                <a:cs typeface="Times New Roman" panose="02020603050405020304" pitchFamily="18" charset="0"/>
              </a:rPr>
              <a:t>ut</a:t>
            </a:r>
            <a:r>
              <a:rPr lang="nl-NL" sz="2800" spc="300" err="1">
                <a:ea typeface="Calibri" panose="020F0502020204030204" pitchFamily="34" charset="0"/>
                <a:cs typeface="Times New Roman" panose="02020603050405020304" pitchFamily="18" charset="0"/>
              </a:rPr>
              <a:t>que</a:t>
            </a:r>
            <a:r>
              <a:rPr lang="nl-NL" sz="2800" spc="300">
                <a:ea typeface="Calibri" panose="020F0502020204030204" pitchFamily="34" charset="0"/>
                <a:cs typeface="Times New Roman" panose="02020603050405020304" pitchFamily="18" charset="0"/>
              </a:rPr>
              <a:t> caput </a:t>
            </a:r>
            <a:r>
              <a:rPr lang="nl-NL" sz="2800" u="dotted" spc="300">
                <a:uFill>
                  <a:solidFill>
                    <a:srgbClr val="548DD4"/>
                  </a:solidFill>
                </a:uFill>
                <a:ea typeface="Calibri" panose="020F0502020204030204" pitchFamily="34" charset="0"/>
                <a:cs typeface="Times New Roman" panose="02020603050405020304" pitchFamily="18" charset="0"/>
              </a:rPr>
              <a:t>visa</a:t>
            </a:r>
            <a:r>
              <a:rPr lang="nl-NL" sz="2800" spc="300">
                <a:ea typeface="Calibri" panose="020F0502020204030204" pitchFamily="34" charset="0"/>
                <a:cs typeface="Times New Roman" panose="02020603050405020304" pitchFamily="18" charset="0"/>
              </a:rPr>
              <a:t> </a:t>
            </a:r>
            <a:r>
              <a:rPr lang="nl-NL" sz="2800" u="sng" spc="300" err="1">
                <a:uFill>
                  <a:solidFill>
                    <a:srgbClr val="548DD4"/>
                  </a:solidFill>
                </a:uFill>
                <a:ea typeface="Calibri" panose="020F0502020204030204" pitchFamily="34" charset="0"/>
                <a:cs typeface="Times New Roman" panose="02020603050405020304" pitchFamily="18" charset="0"/>
              </a:rPr>
              <a:t>est</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agitasse</a:t>
            </a:r>
            <a:r>
              <a:rPr lang="nl-NL" sz="2800" spc="300">
                <a:ea typeface="Calibri" panose="020F0502020204030204" pitchFamily="34" charset="0"/>
                <a:cs typeface="Times New Roman" panose="02020603050405020304" pitchFamily="18" charset="0"/>
              </a:rPr>
              <a:t> </a:t>
            </a:r>
            <a:r>
              <a:rPr lang="nl-NL" sz="2800" spc="300" err="1">
                <a:ea typeface="Calibri" panose="020F0502020204030204" pitchFamily="34" charset="0"/>
                <a:cs typeface="Times New Roman" panose="02020603050405020304" pitchFamily="18" charset="0"/>
              </a:rPr>
              <a:t>cacumen</a:t>
            </a:r>
            <a:r>
              <a:rPr lang="nl-NL" sz="2800" spc="300">
                <a:ea typeface="Calibri" panose="020F0502020204030204" pitchFamily="34" charset="0"/>
                <a:cs typeface="Times New Roman" panose="02020603050405020304" pitchFamily="18" charset="0"/>
              </a:rPr>
              <a:t>.</a:t>
            </a:r>
            <a:endParaRPr lang="nl-NL" sz="2800" spc="300">
              <a:effectLst/>
              <a:ea typeface="Calibri" panose="020F0502020204030204" pitchFamily="34" charset="0"/>
              <a:cs typeface="Times New Roman" panose="02020603050405020304" pitchFamily="18" charset="0"/>
            </a:endParaRPr>
          </a:p>
        </p:txBody>
      </p:sp>
      <p:sp>
        <p:nvSpPr>
          <p:cNvPr id="7" name="Rechthoek 6"/>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h. Apollo en Daphne (p.42)</a:t>
            </a:r>
          </a:p>
        </p:txBody>
      </p:sp>
      <p:sp>
        <p:nvSpPr>
          <p:cNvPr id="9" name="Tekstvak 8"/>
          <p:cNvSpPr txBox="1"/>
          <p:nvPr/>
        </p:nvSpPr>
        <p:spPr>
          <a:xfrm>
            <a:off x="4087356"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0" name="Tekstvak 9"/>
          <p:cNvSpPr txBox="1"/>
          <p:nvPr/>
        </p:nvSpPr>
        <p:spPr>
          <a:xfrm>
            <a:off x="1371537"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1" name="Tekstvak 10"/>
          <p:cNvSpPr txBox="1"/>
          <p:nvPr/>
        </p:nvSpPr>
        <p:spPr>
          <a:xfrm>
            <a:off x="2646645"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2" name="Tekstvak 11"/>
          <p:cNvSpPr txBox="1"/>
          <p:nvPr/>
        </p:nvSpPr>
        <p:spPr>
          <a:xfrm>
            <a:off x="9126284"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3" name="Tekstvak 12"/>
          <p:cNvSpPr txBox="1"/>
          <p:nvPr/>
        </p:nvSpPr>
        <p:spPr>
          <a:xfrm>
            <a:off x="1987616"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4" name="Tekstvak 13"/>
          <p:cNvSpPr txBox="1"/>
          <p:nvPr/>
        </p:nvSpPr>
        <p:spPr>
          <a:xfrm>
            <a:off x="9482011"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5" name="Tekstvak 14"/>
          <p:cNvSpPr txBox="1"/>
          <p:nvPr/>
        </p:nvSpPr>
        <p:spPr>
          <a:xfrm>
            <a:off x="3375976" y="63250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6" name="Tekstvak 15"/>
          <p:cNvSpPr txBox="1"/>
          <p:nvPr/>
        </p:nvSpPr>
        <p:spPr>
          <a:xfrm>
            <a:off x="4671726" y="62906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7" name="Tekstvak 16"/>
          <p:cNvSpPr txBox="1"/>
          <p:nvPr/>
        </p:nvSpPr>
        <p:spPr>
          <a:xfrm>
            <a:off x="5699688" y="58787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8" name="Tekstvak 17"/>
          <p:cNvSpPr txBox="1"/>
          <p:nvPr/>
        </p:nvSpPr>
        <p:spPr>
          <a:xfrm>
            <a:off x="5246618" y="58787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9" name="Tekstvak 18"/>
          <p:cNvSpPr txBox="1"/>
          <p:nvPr/>
        </p:nvSpPr>
        <p:spPr>
          <a:xfrm>
            <a:off x="6266330"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0" name="Tekstvak 19"/>
          <p:cNvSpPr txBox="1"/>
          <p:nvPr/>
        </p:nvSpPr>
        <p:spPr>
          <a:xfrm>
            <a:off x="7384920"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1" name="Tekstvak 20"/>
          <p:cNvSpPr txBox="1"/>
          <p:nvPr/>
        </p:nvSpPr>
        <p:spPr>
          <a:xfrm>
            <a:off x="6973028"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2" name="Tekstvak 21"/>
          <p:cNvSpPr txBox="1"/>
          <p:nvPr/>
        </p:nvSpPr>
        <p:spPr>
          <a:xfrm>
            <a:off x="7877548" y="6284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3" name="Tekstvak 22"/>
          <p:cNvSpPr txBox="1"/>
          <p:nvPr/>
        </p:nvSpPr>
        <p:spPr>
          <a:xfrm>
            <a:off x="8641908"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4" name="Tekstvak 23"/>
          <p:cNvSpPr txBox="1"/>
          <p:nvPr/>
        </p:nvSpPr>
        <p:spPr>
          <a:xfrm>
            <a:off x="8147634" y="58729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5" name="Tekstvak 24"/>
          <p:cNvSpPr txBox="1"/>
          <p:nvPr/>
        </p:nvSpPr>
        <p:spPr>
          <a:xfrm>
            <a:off x="1371537"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6" name="Tekstvak 25"/>
          <p:cNvSpPr txBox="1"/>
          <p:nvPr/>
        </p:nvSpPr>
        <p:spPr>
          <a:xfrm>
            <a:off x="2737262"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7" name="Tekstvak 26"/>
          <p:cNvSpPr txBox="1"/>
          <p:nvPr/>
        </p:nvSpPr>
        <p:spPr>
          <a:xfrm>
            <a:off x="9480520"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8" name="Tekstvak 27"/>
          <p:cNvSpPr txBox="1"/>
          <p:nvPr/>
        </p:nvSpPr>
        <p:spPr>
          <a:xfrm>
            <a:off x="2061756"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9" name="Tekstvak 28"/>
          <p:cNvSpPr txBox="1"/>
          <p:nvPr/>
        </p:nvSpPr>
        <p:spPr>
          <a:xfrm>
            <a:off x="9860949"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0" name="Tekstvak 29"/>
          <p:cNvSpPr txBox="1"/>
          <p:nvPr/>
        </p:nvSpPr>
        <p:spPr>
          <a:xfrm>
            <a:off x="3351262" y="1808783"/>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1" name="Tekstvak 30"/>
          <p:cNvSpPr txBox="1"/>
          <p:nvPr/>
        </p:nvSpPr>
        <p:spPr>
          <a:xfrm>
            <a:off x="4272140" y="176759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2" name="Tekstvak 31"/>
          <p:cNvSpPr txBox="1"/>
          <p:nvPr/>
        </p:nvSpPr>
        <p:spPr>
          <a:xfrm>
            <a:off x="3893200" y="1767593"/>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3" name="Tekstvak 32"/>
          <p:cNvSpPr txBox="1"/>
          <p:nvPr/>
        </p:nvSpPr>
        <p:spPr>
          <a:xfrm>
            <a:off x="4572871" y="180534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4" name="Tekstvak 33"/>
          <p:cNvSpPr txBox="1"/>
          <p:nvPr/>
        </p:nvSpPr>
        <p:spPr>
          <a:xfrm>
            <a:off x="6019202"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5" name="Tekstvak 34"/>
          <p:cNvSpPr txBox="1"/>
          <p:nvPr/>
        </p:nvSpPr>
        <p:spPr>
          <a:xfrm>
            <a:off x="7005986"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6" name="Tekstvak 35"/>
          <p:cNvSpPr txBox="1"/>
          <p:nvPr/>
        </p:nvSpPr>
        <p:spPr>
          <a:xfrm>
            <a:off x="6651752"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7" name="Tekstvak 36"/>
          <p:cNvSpPr txBox="1"/>
          <p:nvPr/>
        </p:nvSpPr>
        <p:spPr>
          <a:xfrm>
            <a:off x="7721032"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8" name="Tekstvak 37"/>
          <p:cNvSpPr txBox="1"/>
          <p:nvPr/>
        </p:nvSpPr>
        <p:spPr>
          <a:xfrm>
            <a:off x="8954942"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9" name="Tekstvak 38"/>
          <p:cNvSpPr txBox="1"/>
          <p:nvPr/>
        </p:nvSpPr>
        <p:spPr>
          <a:xfrm>
            <a:off x="8271200" y="17635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0" name="Tekstvak 39"/>
          <p:cNvSpPr txBox="1"/>
          <p:nvPr/>
        </p:nvSpPr>
        <p:spPr>
          <a:xfrm>
            <a:off x="5258496" y="18047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1" name="Tekstvak 40"/>
          <p:cNvSpPr txBox="1"/>
          <p:nvPr/>
        </p:nvSpPr>
        <p:spPr>
          <a:xfrm>
            <a:off x="1206780"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2" name="Tekstvak 41"/>
          <p:cNvSpPr txBox="1"/>
          <p:nvPr/>
        </p:nvSpPr>
        <p:spPr>
          <a:xfrm>
            <a:off x="1946427"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3" name="Tekstvak 42"/>
          <p:cNvSpPr txBox="1"/>
          <p:nvPr/>
        </p:nvSpPr>
        <p:spPr>
          <a:xfrm>
            <a:off x="8384887"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4" name="Tekstvak 43"/>
          <p:cNvSpPr txBox="1"/>
          <p:nvPr/>
        </p:nvSpPr>
        <p:spPr>
          <a:xfrm>
            <a:off x="1773432"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5" name="Tekstvak 44"/>
          <p:cNvSpPr txBox="1"/>
          <p:nvPr/>
        </p:nvSpPr>
        <p:spPr>
          <a:xfrm>
            <a:off x="8938314"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6" name="Tekstvak 45"/>
          <p:cNvSpPr txBox="1"/>
          <p:nvPr/>
        </p:nvSpPr>
        <p:spPr>
          <a:xfrm>
            <a:off x="2527477" y="436846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7" name="Tekstvak 46"/>
          <p:cNvSpPr txBox="1"/>
          <p:nvPr/>
        </p:nvSpPr>
        <p:spPr>
          <a:xfrm>
            <a:off x="3753156" y="43272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8" name="Tekstvak 47"/>
          <p:cNvSpPr txBox="1"/>
          <p:nvPr/>
        </p:nvSpPr>
        <p:spPr>
          <a:xfrm>
            <a:off x="3176505" y="4327277"/>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9" name="Tekstvak 48"/>
          <p:cNvSpPr txBox="1"/>
          <p:nvPr/>
        </p:nvSpPr>
        <p:spPr>
          <a:xfrm>
            <a:off x="4259834" y="436503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0" name="Tekstvak 49"/>
          <p:cNvSpPr txBox="1"/>
          <p:nvPr/>
        </p:nvSpPr>
        <p:spPr>
          <a:xfrm>
            <a:off x="5401364"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1" name="Tekstvak 50"/>
          <p:cNvSpPr txBox="1"/>
          <p:nvPr/>
        </p:nvSpPr>
        <p:spPr>
          <a:xfrm>
            <a:off x="6519949"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2" name="Tekstvak 51"/>
          <p:cNvSpPr txBox="1"/>
          <p:nvPr/>
        </p:nvSpPr>
        <p:spPr>
          <a:xfrm>
            <a:off x="6149249"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3" name="Tekstvak 52"/>
          <p:cNvSpPr txBox="1"/>
          <p:nvPr/>
        </p:nvSpPr>
        <p:spPr>
          <a:xfrm>
            <a:off x="6905483"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4" name="Tekstvak 53"/>
          <p:cNvSpPr txBox="1"/>
          <p:nvPr/>
        </p:nvSpPr>
        <p:spPr>
          <a:xfrm>
            <a:off x="7916973"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5" name="Tekstvak 54"/>
          <p:cNvSpPr txBox="1"/>
          <p:nvPr/>
        </p:nvSpPr>
        <p:spPr>
          <a:xfrm>
            <a:off x="7406231" y="432326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6" name="Tekstvak 55"/>
          <p:cNvSpPr txBox="1"/>
          <p:nvPr/>
        </p:nvSpPr>
        <p:spPr>
          <a:xfrm>
            <a:off x="4871318" y="436445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7" name="Tekstvak 56"/>
          <p:cNvSpPr txBox="1"/>
          <p:nvPr/>
        </p:nvSpPr>
        <p:spPr>
          <a:xfrm>
            <a:off x="4165890" y="305530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8" name="Tekstvak 57"/>
          <p:cNvSpPr txBox="1"/>
          <p:nvPr/>
        </p:nvSpPr>
        <p:spPr>
          <a:xfrm>
            <a:off x="3042276" y="305530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9" name="Tekstvak 58"/>
          <p:cNvSpPr txBox="1"/>
          <p:nvPr/>
        </p:nvSpPr>
        <p:spPr>
          <a:xfrm>
            <a:off x="1363299" y="30577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0" name="Tekstvak 59"/>
          <p:cNvSpPr txBox="1"/>
          <p:nvPr/>
        </p:nvSpPr>
        <p:spPr>
          <a:xfrm>
            <a:off x="1773429"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1" name="Tekstvak 60"/>
          <p:cNvSpPr txBox="1"/>
          <p:nvPr/>
        </p:nvSpPr>
        <p:spPr>
          <a:xfrm>
            <a:off x="7610529" y="30577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2" name="Tekstvak 61"/>
          <p:cNvSpPr txBox="1"/>
          <p:nvPr/>
        </p:nvSpPr>
        <p:spPr>
          <a:xfrm>
            <a:off x="1592199"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3" name="Tekstvak 62"/>
          <p:cNvSpPr txBox="1"/>
          <p:nvPr/>
        </p:nvSpPr>
        <p:spPr>
          <a:xfrm>
            <a:off x="8106292" y="30577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4" name="Tekstvak 63"/>
          <p:cNvSpPr txBox="1"/>
          <p:nvPr/>
        </p:nvSpPr>
        <p:spPr>
          <a:xfrm>
            <a:off x="2206196" y="306171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5" name="Tekstvak 64"/>
          <p:cNvSpPr txBox="1"/>
          <p:nvPr/>
        </p:nvSpPr>
        <p:spPr>
          <a:xfrm>
            <a:off x="4661930" y="30577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6" name="Tekstvak 65"/>
          <p:cNvSpPr txBox="1"/>
          <p:nvPr/>
        </p:nvSpPr>
        <p:spPr>
          <a:xfrm>
            <a:off x="5821708"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p:cNvSpPr txBox="1"/>
          <p:nvPr/>
        </p:nvSpPr>
        <p:spPr>
          <a:xfrm>
            <a:off x="5376865"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8" name="Tekstvak 67"/>
          <p:cNvSpPr txBox="1"/>
          <p:nvPr/>
        </p:nvSpPr>
        <p:spPr>
          <a:xfrm>
            <a:off x="3333658" y="304946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9" name="Tekstvak 68"/>
          <p:cNvSpPr txBox="1"/>
          <p:nvPr/>
        </p:nvSpPr>
        <p:spPr>
          <a:xfrm>
            <a:off x="6411210" y="3057700"/>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0" name="Tekstvak 69"/>
          <p:cNvSpPr txBox="1"/>
          <p:nvPr/>
        </p:nvSpPr>
        <p:spPr>
          <a:xfrm>
            <a:off x="7084952"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1" name="Tekstvak 70"/>
          <p:cNvSpPr txBox="1"/>
          <p:nvPr/>
        </p:nvSpPr>
        <p:spPr>
          <a:xfrm>
            <a:off x="6862531" y="301651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2" name="Boog 71"/>
          <p:cNvSpPr/>
          <p:nvPr/>
        </p:nvSpPr>
        <p:spPr>
          <a:xfrm rot="5400000">
            <a:off x="5382101" y="4733193"/>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3" name="Boog 72"/>
          <p:cNvSpPr/>
          <p:nvPr/>
        </p:nvSpPr>
        <p:spPr>
          <a:xfrm rot="5400000">
            <a:off x="3375382" y="971025"/>
            <a:ext cx="236656" cy="526299"/>
          </a:xfrm>
          <a:prstGeom prst="arc">
            <a:avLst>
              <a:gd name="adj1" fmla="val 16200000"/>
              <a:gd name="adj2" fmla="val 53536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4" name="Rechte verbindingslijn 73"/>
          <p:cNvCxnSpPr/>
          <p:nvPr/>
        </p:nvCxnSpPr>
        <p:spPr>
          <a:xfrm>
            <a:off x="2926731" y="55699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a:off x="4529762" y="58381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p:nvCxnSpPr>
        <p:spPr>
          <a:xfrm>
            <a:off x="6165725" y="58381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7669841" y="58381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8946552" y="55699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3082414" y="176357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a:off x="4546238" y="179652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5787241" y="180476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7371512" y="179652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9258690" y="1804767"/>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p:nvCxnSpPr>
        <p:spPr>
          <a:xfrm>
            <a:off x="3283055" y="304418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6782508" y="429490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p:nvCxnSpPr>
        <p:spPr>
          <a:xfrm>
            <a:off x="8197063" y="432938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p:nvCxnSpPr>
        <p:spPr>
          <a:xfrm>
            <a:off x="4538000" y="304418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6173963" y="305530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a:off x="7417536" y="3017048"/>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a:off x="4015715" y="429490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p:nvCxnSpPr>
        <p:spPr>
          <a:xfrm>
            <a:off x="5085813" y="4311545"/>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p:nvCxnSpPr>
        <p:spPr>
          <a:xfrm>
            <a:off x="2052468" y="3017048"/>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p:nvCxnSpPr>
        <p:spPr>
          <a:xfrm>
            <a:off x="2386099" y="4329389"/>
            <a:ext cx="0" cy="82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55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43</a:t>
            </a:fld>
            <a:endParaRPr lang="nl-NL" b="1">
              <a:solidFill>
                <a:srgbClr val="0070C0"/>
              </a:solidFill>
            </a:endParaRPr>
          </a:p>
        </p:txBody>
      </p:sp>
      <p:sp>
        <p:nvSpPr>
          <p:cNvPr id="4" name="Rechthoek 3"/>
          <p:cNvSpPr/>
          <p:nvPr/>
        </p:nvSpPr>
        <p:spPr>
          <a:xfrm>
            <a:off x="180000" y="468000"/>
            <a:ext cx="11520000" cy="2948628"/>
          </a:xfrm>
          <a:prstGeom prst="rect">
            <a:avLst/>
          </a:prstGeom>
        </p:spPr>
        <p:txBody>
          <a:bodyPr wrap="square">
            <a:spAutoFit/>
          </a:bodyPr>
          <a:lstStyle/>
          <a:p>
            <a:pPr>
              <a:lnSpc>
                <a:spcPct val="150000"/>
              </a:lnSpc>
            </a:pPr>
            <a:r>
              <a:rPr lang="nl-NL" sz="13800">
                <a:solidFill>
                  <a:schemeClr val="accent5">
                    <a:lumMod val="75000"/>
                  </a:schemeClr>
                </a:solidFill>
              </a:rPr>
              <a:t>De vertalingen!</a:t>
            </a: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a. Apollo beledigt Cupido (p.26)</a:t>
            </a:r>
          </a:p>
        </p:txBody>
      </p:sp>
      <p:sp>
        <p:nvSpPr>
          <p:cNvPr id="2" name="Tekstvak 1"/>
          <p:cNvSpPr txBox="1"/>
          <p:nvPr/>
        </p:nvSpPr>
        <p:spPr>
          <a:xfrm>
            <a:off x="1318054" y="3237470"/>
            <a:ext cx="8748584" cy="1107996"/>
          </a:xfrm>
          <a:prstGeom prst="rect">
            <a:avLst/>
          </a:prstGeom>
          <a:noFill/>
        </p:spPr>
        <p:txBody>
          <a:bodyPr wrap="square" rtlCol="0">
            <a:spAutoFit/>
          </a:bodyPr>
          <a:lstStyle/>
          <a:p>
            <a:r>
              <a:rPr lang="nl-NL" sz="6600">
                <a:solidFill>
                  <a:srgbClr val="002060"/>
                </a:solidFill>
              </a:rPr>
              <a:t>Daphne en Apollo</a:t>
            </a:r>
            <a:endParaRPr lang="nl-NL">
              <a:solidFill>
                <a:srgbClr val="002060"/>
              </a:solidFill>
            </a:endParaRPr>
          </a:p>
        </p:txBody>
      </p:sp>
    </p:spTree>
    <p:extLst>
      <p:ext uri="{BB962C8B-B14F-4D97-AF65-F5344CB8AC3E}">
        <p14:creationId xmlns:p14="http://schemas.microsoft.com/office/powerpoint/2010/main" val="3790360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44</a:t>
            </a:fld>
            <a:endParaRPr lang="nl-NL" b="1">
              <a:solidFill>
                <a:srgbClr val="0070C0"/>
              </a:solidFill>
            </a:endParaRPr>
          </a:p>
        </p:txBody>
      </p:sp>
      <p:sp>
        <p:nvSpPr>
          <p:cNvPr id="4" name="Rechthoek 3"/>
          <p:cNvSpPr/>
          <p:nvPr/>
        </p:nvSpPr>
        <p:spPr>
          <a:xfrm>
            <a:off x="180000" y="468000"/>
            <a:ext cx="11520000" cy="3970318"/>
          </a:xfrm>
          <a:prstGeom prst="rect">
            <a:avLst/>
          </a:prstGeom>
        </p:spPr>
        <p:txBody>
          <a:bodyPr wrap="square">
            <a:spAutoFit/>
          </a:bodyPr>
          <a:lstStyle/>
          <a:p>
            <a:pPr>
              <a:lnSpc>
                <a:spcPct val="150000"/>
              </a:lnSpc>
            </a:pPr>
            <a:r>
              <a:rPr lang="nl-NL" sz="2800"/>
              <a:t>De eerste geliefde van </a:t>
            </a:r>
            <a:r>
              <a:rPr lang="nl-NL" sz="2800" err="1"/>
              <a:t>Phoebus</a:t>
            </a:r>
            <a:r>
              <a:rPr lang="nl-NL" sz="2800"/>
              <a:t> was Daphne, dochter van </a:t>
            </a:r>
            <a:r>
              <a:rPr lang="nl-NL" sz="2800" err="1"/>
              <a:t>Peneus</a:t>
            </a:r>
            <a:r>
              <a:rPr lang="nl-NL" sz="2800"/>
              <a:t>, die niet</a:t>
            </a:r>
          </a:p>
          <a:p>
            <a:pPr>
              <a:lnSpc>
                <a:spcPct val="150000"/>
              </a:lnSpc>
            </a:pPr>
            <a:r>
              <a:rPr lang="nl-NL" sz="2800"/>
              <a:t>het blinde toeval heeft gegeven, maar de heftige woede van Cupido. De </a:t>
            </a:r>
            <a:r>
              <a:rPr lang="nl-NL" sz="2800" err="1"/>
              <a:t>Deliër</a:t>
            </a:r>
            <a:r>
              <a:rPr lang="nl-NL" sz="2800"/>
              <a:t>, trots op de onlangs overwonnen slang/op zijn overwinning op de slang, had hem zijn boog zien spannen, nadat deze de pees strak had aangetrokken en hij had gezegd ‘Wat moet jij, brutale jongen, met krachtige wapens? Die last siert onze schouders, …</a:t>
            </a:r>
            <a:endParaRPr lang="nl-NL" sz="2800">
              <a:solidFill>
                <a:prstClr val="black"/>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a. Apollo beledigt Cupido (p.26)</a:t>
            </a:r>
          </a:p>
        </p:txBody>
      </p:sp>
      <p:sp>
        <p:nvSpPr>
          <p:cNvPr id="2" name="PIJL-OMHOOG 1">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7125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45</a:t>
            </a:fld>
            <a:endParaRPr lang="nl-NL" b="1">
              <a:solidFill>
                <a:srgbClr val="0070C0"/>
              </a:solidFill>
            </a:endParaRPr>
          </a:p>
        </p:txBody>
      </p:sp>
      <p:sp>
        <p:nvSpPr>
          <p:cNvPr id="2" name="Rechthoek 1"/>
          <p:cNvSpPr/>
          <p:nvPr/>
        </p:nvSpPr>
        <p:spPr>
          <a:xfrm>
            <a:off x="179998" y="468000"/>
            <a:ext cx="11520000" cy="3323987"/>
          </a:xfrm>
          <a:prstGeom prst="rect">
            <a:avLst/>
          </a:prstGeom>
        </p:spPr>
        <p:txBody>
          <a:bodyPr wrap="square">
            <a:spAutoFit/>
          </a:bodyPr>
          <a:lstStyle/>
          <a:p>
            <a:pPr>
              <a:lnSpc>
                <a:spcPct val="150000"/>
              </a:lnSpc>
            </a:pPr>
            <a:r>
              <a:rPr lang="nl-NL" sz="2800"/>
              <a:t>wij die een wild dier, een vijand zonder ooit te missen kunnen verwonden, (wij) die onlangs de zwaarlijvige Python, die met zijn schadelijke onderlichaam zoveel morgens land bedekte, met talloze pijlen tegen de grond hebben geworpen. Wees jij (maar) tevreden om met jouw fakkel zekere liefdes</a:t>
            </a:r>
          </a:p>
          <a:p>
            <a:pPr>
              <a:lnSpc>
                <a:spcPct val="150000"/>
              </a:lnSpc>
            </a:pPr>
            <a:r>
              <a:rPr lang="nl-NL" sz="2800"/>
              <a:t>aan te wakkeren, en maak geen aanspraak op onze eer.’</a:t>
            </a:r>
            <a:endParaRPr lang="nl-NL" sz="2800">
              <a:solidFill>
                <a:prstClr val="black"/>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a. Apollo beledigt Cupido (p.26)</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93478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46</a:t>
            </a:fld>
            <a:endParaRPr lang="nl-NL" b="1">
              <a:solidFill>
                <a:srgbClr val="0070C0"/>
              </a:solidFill>
            </a:endParaRPr>
          </a:p>
        </p:txBody>
      </p:sp>
      <p:sp>
        <p:nvSpPr>
          <p:cNvPr id="3" name="Rechthoek 2"/>
          <p:cNvSpPr/>
          <p:nvPr/>
        </p:nvSpPr>
        <p:spPr>
          <a:xfrm>
            <a:off x="180000" y="468000"/>
            <a:ext cx="11520000" cy="4549835"/>
          </a:xfrm>
          <a:prstGeom prst="rect">
            <a:avLst/>
          </a:prstGeom>
        </p:spPr>
        <p:txBody>
          <a:bodyPr wrap="square">
            <a:spAutoFit/>
          </a:bodyPr>
          <a:lstStyle/>
          <a:p>
            <a:pPr>
              <a:lnSpc>
                <a:spcPct val="150000"/>
              </a:lnSpc>
            </a:pPr>
            <a:r>
              <a:rPr lang="nl-NL" sz="2800"/>
              <a:t>De zoon van Venus zei tegen hem: ‘Ook al doorboort jouw boog alles, </a:t>
            </a:r>
            <a:r>
              <a:rPr lang="nl-NL" sz="2800" err="1"/>
              <a:t>Phoebus</a:t>
            </a:r>
            <a:r>
              <a:rPr lang="nl-NL" sz="2800"/>
              <a:t> /Apollo, mijn boog zal jou doorboren en hoe zeer alle levende wezens onderdoen voor een god, zoveel is jouw roem minder dan de onze.’ Hij sprak en nadat hij de lucht klapwiekend doorkliefd had bleef hij onvermoeid staan op de schaduwrijke top van de Parnassus, en uit zijn </a:t>
            </a:r>
            <a:r>
              <a:rPr lang="nl-NL" sz="2800" err="1"/>
              <a:t>pijlendragende</a:t>
            </a:r>
            <a:r>
              <a:rPr lang="nl-NL" sz="2800"/>
              <a:t> pijlkoker haalde hij twee pijlen tevoorschijn van verschillende uitwerkingen; deze/de ene verdrijft de liefde, die/de andere brengt liefde teweeg. </a:t>
            </a:r>
            <a:endParaRPr lang="nl-NL" sz="2800">
              <a:solidFill>
                <a:prstClr val="black"/>
              </a:solidFill>
            </a:endParaRPr>
          </a:p>
        </p:txBody>
      </p:sp>
      <p:sp>
        <p:nvSpPr>
          <p:cNvPr id="10" name="Tekstvak 9"/>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b. De reactie van Cupido (p.28)</a:t>
            </a:r>
          </a:p>
        </p:txBody>
      </p:sp>
      <p:sp>
        <p:nvSpPr>
          <p:cNvPr id="7" name="PIJL-OMHOOG 6">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3704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47</a:t>
            </a:fld>
            <a:endParaRPr lang="nl-NL" b="1">
              <a:solidFill>
                <a:srgbClr val="0070C0"/>
              </a:solidFill>
            </a:endParaRPr>
          </a:p>
        </p:txBody>
      </p:sp>
      <p:sp>
        <p:nvSpPr>
          <p:cNvPr id="3" name="Rechthoek 2"/>
          <p:cNvSpPr/>
          <p:nvPr/>
        </p:nvSpPr>
        <p:spPr>
          <a:xfrm>
            <a:off x="180000" y="468000"/>
            <a:ext cx="11929622" cy="3323987"/>
          </a:xfrm>
          <a:prstGeom prst="rect">
            <a:avLst/>
          </a:prstGeom>
        </p:spPr>
        <p:txBody>
          <a:bodyPr wrap="square">
            <a:spAutoFit/>
          </a:bodyPr>
          <a:lstStyle/>
          <a:p>
            <a:pPr>
              <a:lnSpc>
                <a:spcPct val="150000"/>
              </a:lnSpc>
            </a:pPr>
            <a:r>
              <a:rPr lang="nl-NL" sz="2800"/>
              <a:t>(De pijl die liefde teweegbrengt, is van goud en schittert met haar scherpe punt; de pijl die de liefde verdrijft, is stomp en heeft lood onder/aan het eind van de schacht.) De god heeft deze geboord in de </a:t>
            </a:r>
            <a:r>
              <a:rPr lang="nl-NL" sz="2800" err="1"/>
              <a:t>Peneïsche</a:t>
            </a:r>
            <a:r>
              <a:rPr lang="nl-NL" sz="2800"/>
              <a:t> nimf (Daphne), maar met die (andere) heeft hij door de doorboorde botten heen het merg/ hart van Apollo getroffen.</a:t>
            </a:r>
            <a:endParaRPr lang="nl-NL" sz="2800">
              <a:solidFill>
                <a:prstClr val="black"/>
              </a:solidFill>
            </a:endParaRP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b. De reactie van Cupido (p.28)</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48756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48</a:t>
            </a:fld>
            <a:endParaRPr lang="nl-NL" b="1">
              <a:solidFill>
                <a:srgbClr val="0070C0"/>
              </a:solidFill>
            </a:endParaRPr>
          </a:p>
        </p:txBody>
      </p:sp>
      <p:sp>
        <p:nvSpPr>
          <p:cNvPr id="3" name="Rechthoek 2"/>
          <p:cNvSpPr/>
          <p:nvPr/>
        </p:nvSpPr>
        <p:spPr>
          <a:xfrm>
            <a:off x="180000" y="468000"/>
            <a:ext cx="11520000" cy="5262979"/>
          </a:xfrm>
          <a:prstGeom prst="rect">
            <a:avLst/>
          </a:prstGeom>
        </p:spPr>
        <p:txBody>
          <a:bodyPr wrap="square">
            <a:spAutoFit/>
          </a:bodyPr>
          <a:lstStyle/>
          <a:p>
            <a:pPr>
              <a:lnSpc>
                <a:spcPct val="150000"/>
              </a:lnSpc>
            </a:pPr>
            <a:r>
              <a:rPr lang="nl-NL" sz="2800"/>
              <a:t>Meteen is de een verliefd, de ander vlucht voor de naam van iemand die liefheeft, terwijl zij zich verheugt over de schuilplaatsen van de bossen en over de afgestroopte huid(en) van de gevangen wilde dieren en wedijverend met de ongetrouwde Phoebe/Diana. [Een haarband hield haar wanordelijke haar bijeen.] Velen maakten haar het hof, (maar) zij de huwelijkskandidaten afwijzend doorkruist vol afkeer van en onbekend met een man eenzame bossen, en niet bekommert zij zich erom wat Hymen, wat liefde (en) wat een huwelijk is. </a:t>
            </a:r>
            <a:endParaRPr lang="nl-NL" sz="2800">
              <a:solidFill>
                <a:prstClr val="black"/>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c. Het effect van de pijlen van Cupido (p.30)</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9559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49</a:t>
            </a:fld>
            <a:endParaRPr lang="nl-NL" b="1">
              <a:solidFill>
                <a:srgbClr val="0070C0"/>
              </a:solidFill>
            </a:endParaRPr>
          </a:p>
        </p:txBody>
      </p:sp>
      <p:sp>
        <p:nvSpPr>
          <p:cNvPr id="3" name="Rechthoek 2"/>
          <p:cNvSpPr/>
          <p:nvPr/>
        </p:nvSpPr>
        <p:spPr>
          <a:xfrm>
            <a:off x="180000" y="468000"/>
            <a:ext cx="11520000" cy="3323987"/>
          </a:xfrm>
          <a:prstGeom prst="rect">
            <a:avLst/>
          </a:prstGeom>
        </p:spPr>
        <p:txBody>
          <a:bodyPr wrap="square">
            <a:spAutoFit/>
          </a:bodyPr>
          <a:lstStyle/>
          <a:p>
            <a:pPr>
              <a:lnSpc>
                <a:spcPct val="150000"/>
              </a:lnSpc>
            </a:pPr>
            <a:r>
              <a:rPr lang="nl-NL" sz="2800"/>
              <a:t>Vaak zei haar vader: ‘Jij bent mij, dochter, een schoonzoon schuldig;’ vaak zei haar vader: Jij bent mij, dochter, kleinzonen schuldig’. Vol afschuw van de huwelijksfakkels als een misdaad/alsof ze een misdaad zijn, wordt zij wat haar mooie gelaat betreft bedekt met het schaamrood en terwijl zij met haar vleiende armen hing aan de hals van haar vader, …</a:t>
            </a:r>
            <a:endParaRPr lang="nl-NL" sz="28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c. Het effect van de pijlen van Cupido (p.30)</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6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a:t>
            </a:fld>
            <a:endParaRPr lang="nl-NL" b="1">
              <a:solidFill>
                <a:srgbClr val="0070C0"/>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Examen Latijn 2019: </a:t>
            </a:r>
            <a:r>
              <a:rPr lang="nl-NL" sz="2400" err="1">
                <a:solidFill>
                  <a:schemeClr val="bg1"/>
                </a:solidFill>
              </a:rPr>
              <a:t>Publius</a:t>
            </a:r>
            <a:r>
              <a:rPr lang="nl-NL" sz="2400">
                <a:solidFill>
                  <a:schemeClr val="bg1"/>
                </a:solidFill>
              </a:rPr>
              <a:t> Ovidius </a:t>
            </a:r>
            <a:r>
              <a:rPr lang="nl-NL" sz="2400" err="1">
                <a:solidFill>
                  <a:schemeClr val="bg1"/>
                </a:solidFill>
              </a:rPr>
              <a:t>Naso</a:t>
            </a:r>
            <a:endParaRPr lang="nl-NL" sz="2400">
              <a:solidFill>
                <a:schemeClr val="bg1"/>
              </a:solidFill>
            </a:endParaRPr>
          </a:p>
        </p:txBody>
      </p:sp>
      <p:sp>
        <p:nvSpPr>
          <p:cNvPr id="8" name="Tekstvak 7"/>
          <p:cNvSpPr txBox="1"/>
          <p:nvPr/>
        </p:nvSpPr>
        <p:spPr>
          <a:xfrm>
            <a:off x="237394" y="461665"/>
            <a:ext cx="11406214" cy="2862322"/>
          </a:xfrm>
          <a:prstGeom prst="rect">
            <a:avLst/>
          </a:prstGeom>
          <a:noFill/>
        </p:spPr>
        <p:txBody>
          <a:bodyPr wrap="square" rtlCol="0">
            <a:spAutoFit/>
          </a:bodyPr>
          <a:lstStyle/>
          <a:p>
            <a:pPr>
              <a:spcBef>
                <a:spcPts val="600"/>
              </a:spcBef>
              <a:spcAft>
                <a:spcPts val="600"/>
              </a:spcAft>
            </a:pPr>
            <a:r>
              <a:rPr lang="nl-NL" sz="2800"/>
              <a:t>Superlatijn? Was da?</a:t>
            </a:r>
          </a:p>
          <a:p>
            <a:pPr>
              <a:spcBef>
                <a:spcPts val="600"/>
              </a:spcBef>
              <a:spcAft>
                <a:spcPts val="600"/>
              </a:spcAft>
            </a:pPr>
            <a:endParaRPr lang="nl-NL" sz="2800"/>
          </a:p>
          <a:p>
            <a:pPr>
              <a:spcBef>
                <a:spcPts val="600"/>
              </a:spcBef>
              <a:spcAft>
                <a:spcPts val="600"/>
              </a:spcAft>
            </a:pPr>
            <a:endParaRPr lang="nl-NL" sz="2800"/>
          </a:p>
          <a:p>
            <a:pPr>
              <a:spcBef>
                <a:spcPts val="600"/>
              </a:spcBef>
              <a:spcAft>
                <a:spcPts val="600"/>
              </a:spcAft>
            </a:pPr>
            <a:r>
              <a:rPr lang="nl-NL" sz="2800"/>
              <a:t>Da’s ditte…</a:t>
            </a:r>
          </a:p>
          <a:p>
            <a:pPr>
              <a:spcBef>
                <a:spcPts val="600"/>
              </a:spcBef>
              <a:spcAft>
                <a:spcPts val="600"/>
              </a:spcAft>
            </a:pPr>
            <a:endParaRPr lang="nl-NL" sz="280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225" y="554724"/>
            <a:ext cx="8378777" cy="6120713"/>
          </a:xfrm>
          <a:prstGeom prst="rect">
            <a:avLst/>
          </a:prstGeom>
        </p:spPr>
      </p:pic>
    </p:spTree>
    <p:extLst>
      <p:ext uri="{BB962C8B-B14F-4D97-AF65-F5344CB8AC3E}">
        <p14:creationId xmlns:p14="http://schemas.microsoft.com/office/powerpoint/2010/main" val="2191489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50</a:t>
            </a:fld>
            <a:endParaRPr lang="nl-NL" b="1">
              <a:solidFill>
                <a:srgbClr val="0070C0"/>
              </a:solidFill>
            </a:endParaRPr>
          </a:p>
        </p:txBody>
      </p:sp>
      <p:sp>
        <p:nvSpPr>
          <p:cNvPr id="3" name="Rechthoek 2"/>
          <p:cNvSpPr/>
          <p:nvPr/>
        </p:nvSpPr>
        <p:spPr>
          <a:xfrm>
            <a:off x="180000" y="468000"/>
            <a:ext cx="11520000" cy="3539430"/>
          </a:xfrm>
          <a:prstGeom prst="rect">
            <a:avLst/>
          </a:prstGeom>
        </p:spPr>
        <p:txBody>
          <a:bodyPr wrap="square">
            <a:spAutoFit/>
          </a:bodyPr>
          <a:lstStyle/>
          <a:p>
            <a:pPr>
              <a:lnSpc>
                <a:spcPct val="200000"/>
              </a:lnSpc>
            </a:pPr>
            <a:r>
              <a:rPr lang="nl-NL" sz="2800"/>
              <a:t>zei zij: ‘Sta mij, zeer geliefde vader, toe te genieten van een voortdurende maagdelijkheid; dit heeft vroeger haar vader aan Diana toegestaan.’ Hij geeft wel toe, maar die bekoorlijkheid verbiedt jou te zijn, wat jij wenst, en jouw schoonheid verzet zich tegen jouw wens.</a:t>
            </a:r>
            <a:endParaRPr lang="nl-NL" sz="2800">
              <a:solidFill>
                <a:prstClr val="black"/>
              </a:solidFill>
              <a:ea typeface="Calibri" panose="020F0502020204030204" pitchFamily="34" charset="0"/>
              <a:cs typeface="Times New Roman" panose="02020603050405020304" pitchFamily="18" charset="0"/>
            </a:endParaRP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c. Het effect van de pijlen van Cupido (p.30)</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3678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51</a:t>
            </a:fld>
            <a:endParaRPr lang="nl-NL" b="1">
              <a:solidFill>
                <a:srgbClr val="0070C0"/>
              </a:solidFill>
            </a:endParaRPr>
          </a:p>
        </p:txBody>
      </p:sp>
      <p:sp>
        <p:nvSpPr>
          <p:cNvPr id="3" name="Rechthoek 2"/>
          <p:cNvSpPr/>
          <p:nvPr/>
        </p:nvSpPr>
        <p:spPr>
          <a:xfrm>
            <a:off x="180000" y="468000"/>
            <a:ext cx="11520000" cy="5262979"/>
          </a:xfrm>
          <a:prstGeom prst="rect">
            <a:avLst/>
          </a:prstGeom>
        </p:spPr>
        <p:txBody>
          <a:bodyPr wrap="square">
            <a:spAutoFit/>
          </a:bodyPr>
          <a:lstStyle/>
          <a:p>
            <a:pPr>
              <a:lnSpc>
                <a:spcPct val="150000"/>
              </a:lnSpc>
            </a:pPr>
            <a:r>
              <a:rPr lang="nl-NL" sz="2800" err="1"/>
              <a:t>Phoebus</a:t>
            </a:r>
            <a:r>
              <a:rPr lang="nl-NL" sz="2800"/>
              <a:t> is verliefd en verlangt naar een huwelijk/seksuele omgang met Daphne, nadat zij (door hem) gezien was en dat waarnaar hij verlangt, hoopt hij, en/maar zijn eigen orakels bedriegen hem. En zoals licht stro wordt verbrand wanneer de korenaren zijn geoogst, zoals de heggen door fakkels branden, die een reiziger toevallig of er te dicht bij heeft gehouden of wanneer het al licht is geworden er heeft achtergelaten, zo raakte de god in vuur en vlam, zo wordt hij in heel zijn borst/hart verteerd en voedt hij door te hopen een liefde die onbeantwoord blijft.</a:t>
            </a:r>
            <a:endParaRPr lang="nl-NL" sz="28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d. De hartstocht van Apollo (p.32)</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80086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52</a:t>
            </a:fld>
            <a:endParaRPr lang="nl-NL" b="1">
              <a:solidFill>
                <a:srgbClr val="0070C0"/>
              </a:solidFill>
            </a:endParaRPr>
          </a:p>
        </p:txBody>
      </p:sp>
      <p:sp>
        <p:nvSpPr>
          <p:cNvPr id="3" name="Rechthoek 2"/>
          <p:cNvSpPr/>
          <p:nvPr/>
        </p:nvSpPr>
        <p:spPr>
          <a:xfrm>
            <a:off x="180000" y="468000"/>
            <a:ext cx="11520000" cy="5262979"/>
          </a:xfrm>
          <a:prstGeom prst="rect">
            <a:avLst/>
          </a:prstGeom>
        </p:spPr>
        <p:txBody>
          <a:bodyPr wrap="square">
            <a:spAutoFit/>
          </a:bodyPr>
          <a:lstStyle/>
          <a:p>
            <a:pPr>
              <a:lnSpc>
                <a:spcPct val="150000"/>
              </a:lnSpc>
            </a:pPr>
            <a:r>
              <a:rPr lang="nl-NL" sz="2800" dirty="0"/>
              <a:t>Hij ziet haar haren onverzorgd langs haar hals vallen, en hij zegt: ‘Wat, als ze nog gevlochten/opgemaakt zouden worden?’; hij ziet haar ogen van/met vuur flikkeren, gelijk aan de sterren; hij ziet haar lippen, waarvan het niet voldoende is om ze gezien te hebben; hij prijst en haar vingers en haar handen en haar onderarmen en haar voor meer dan de helft ontblote bovenarmen; als er enige (delen</a:t>
            </a:r>
            <a:r>
              <a:rPr lang="nl-NL" sz="2800"/>
              <a:t>) </a:t>
            </a:r>
            <a:r>
              <a:rPr lang="nl-NL" sz="2800" smtClean="0"/>
              <a:t>verborgen zijn / alles wat verborgen is, </a:t>
            </a:r>
            <a:r>
              <a:rPr lang="nl-NL" sz="2800" dirty="0"/>
              <a:t>vindt hij ze beter. Sneller dan een lichte bries vlucht zij en niet blijft zij staan bij de volgende woorden van hem die haar terugroept: …</a:t>
            </a:r>
            <a:endParaRPr lang="nl-NL" sz="2800" dirty="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d. De hartstocht van Apollo (p.32)</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90309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53</a:t>
            </a:fld>
            <a:endParaRPr lang="nl-NL" b="1">
              <a:solidFill>
                <a:srgbClr val="0070C0"/>
              </a:solidFill>
            </a:endParaRPr>
          </a:p>
        </p:txBody>
      </p:sp>
      <p:sp>
        <p:nvSpPr>
          <p:cNvPr id="3" name="Rechthoek 2"/>
          <p:cNvSpPr/>
          <p:nvPr/>
        </p:nvSpPr>
        <p:spPr>
          <a:xfrm>
            <a:off x="180000" y="468000"/>
            <a:ext cx="11520000" cy="3323987"/>
          </a:xfrm>
          <a:prstGeom prst="rect">
            <a:avLst/>
          </a:prstGeom>
        </p:spPr>
        <p:txBody>
          <a:bodyPr wrap="square">
            <a:spAutoFit/>
          </a:bodyPr>
          <a:lstStyle/>
          <a:p>
            <a:pPr>
              <a:lnSpc>
                <a:spcPct val="150000"/>
              </a:lnSpc>
            </a:pPr>
            <a:r>
              <a:rPr lang="nl-NL" sz="2800"/>
              <a:t>‘Ik smeek je, </a:t>
            </a:r>
            <a:r>
              <a:rPr lang="nl-NL" sz="2800" err="1"/>
              <a:t>Peneïsche</a:t>
            </a:r>
            <a:r>
              <a:rPr lang="nl-NL" sz="2800"/>
              <a:t> nimf, wacht/blijf staan! Ik achtervolg (jou) niet als een vijand; nimf, wacht/blijf staan! Zo vlucht een lam voor een wolf, zo een hert voor een leeuw, zo vluchten duiven voor een adelaar, terwijl hun vleugels trillen/angstig heen en weer gaan, zo vlucht ieder voor haar vijand; de liefde is voor mij de reden om (je) te volgen.</a:t>
            </a:r>
            <a:endParaRPr lang="nl-NL" sz="2800">
              <a:solidFill>
                <a:prstClr val="black"/>
              </a:solidFill>
              <a:ea typeface="Calibri" panose="020F0502020204030204" pitchFamily="34" charset="0"/>
              <a:cs typeface="Times New Roman" panose="02020603050405020304" pitchFamily="18" charset="0"/>
            </a:endParaRP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e. Apollo’s liefdesverklaring (p.34)</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5568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54</a:t>
            </a:fld>
            <a:endParaRPr lang="nl-NL" b="1">
              <a:solidFill>
                <a:srgbClr val="0070C0"/>
              </a:solidFill>
            </a:endParaRPr>
          </a:p>
        </p:txBody>
      </p:sp>
      <p:sp>
        <p:nvSpPr>
          <p:cNvPr id="3" name="Rechthoek 2"/>
          <p:cNvSpPr/>
          <p:nvPr/>
        </p:nvSpPr>
        <p:spPr>
          <a:xfrm>
            <a:off x="180000" y="468000"/>
            <a:ext cx="11520000" cy="3323987"/>
          </a:xfrm>
          <a:prstGeom prst="rect">
            <a:avLst/>
          </a:prstGeom>
        </p:spPr>
        <p:txBody>
          <a:bodyPr wrap="square">
            <a:spAutoFit/>
          </a:bodyPr>
          <a:lstStyle/>
          <a:p>
            <a:pPr>
              <a:lnSpc>
                <a:spcPct val="150000"/>
              </a:lnSpc>
            </a:pPr>
            <a:r>
              <a:rPr lang="nl-NL" sz="2800"/>
              <a:t>Arme ik, val niet/pas op dat je niet voorover valt of dat doornenstruiken jouw benen niet schrammen, die het niet verdienen om verwond te worden, en laat ik niet voor jou de oorzaak zijn van pijn! Ruw zijn de plaatsen waarlangs jij je haast. Ik smeek je, ren rustiger en houd je vlucht in; zelf zal ik jou rustiger achtervolgen.</a:t>
            </a:r>
            <a:endParaRPr lang="nl-NL" sz="2800">
              <a:solidFill>
                <a:prstClr val="black"/>
              </a:solidFill>
              <a:ea typeface="Calibri" panose="020F0502020204030204" pitchFamily="34" charset="0"/>
              <a:cs typeface="Times New Roman" panose="02020603050405020304" pitchFamily="18" charset="0"/>
            </a:endParaRP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e. Apollo’s liefdesverklaring (p.34)</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4392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55</a:t>
            </a:fld>
            <a:endParaRPr lang="nl-NL" b="1">
              <a:solidFill>
                <a:srgbClr val="0070C0"/>
              </a:solidFill>
            </a:endParaRPr>
          </a:p>
        </p:txBody>
      </p:sp>
      <p:sp>
        <p:nvSpPr>
          <p:cNvPr id="3" name="Rechthoek 2"/>
          <p:cNvSpPr/>
          <p:nvPr/>
        </p:nvSpPr>
        <p:spPr>
          <a:xfrm>
            <a:off x="180000" y="468000"/>
            <a:ext cx="11520000" cy="4616648"/>
          </a:xfrm>
          <a:prstGeom prst="rect">
            <a:avLst/>
          </a:prstGeom>
        </p:spPr>
        <p:txBody>
          <a:bodyPr wrap="square">
            <a:spAutoFit/>
          </a:bodyPr>
          <a:lstStyle/>
          <a:p>
            <a:pPr>
              <a:lnSpc>
                <a:spcPct val="150000"/>
              </a:lnSpc>
            </a:pPr>
            <a:r>
              <a:rPr lang="nl-NL" sz="2800"/>
              <a:t>Informeer dan tenminste, bij wie je in de smaak valt; ik ben geen bergbewoner, geen herder, ik houd hier niet als een onbeschaafd iemand toezicht op runderen en kleinvee. Jij weet niet, onbezonnene, jij weet niet voor wie je vlucht, en daarom vlucht jij. Het </a:t>
            </a:r>
            <a:r>
              <a:rPr lang="nl-NL" sz="2800" err="1"/>
              <a:t>Delphische</a:t>
            </a:r>
            <a:r>
              <a:rPr lang="nl-NL" sz="2800"/>
              <a:t> land en </a:t>
            </a:r>
            <a:r>
              <a:rPr lang="nl-NL" sz="2800" err="1"/>
              <a:t>Claros</a:t>
            </a:r>
            <a:r>
              <a:rPr lang="nl-NL" sz="2800"/>
              <a:t> en </a:t>
            </a:r>
            <a:r>
              <a:rPr lang="nl-NL" sz="2800" err="1"/>
              <a:t>Tenedos</a:t>
            </a:r>
            <a:r>
              <a:rPr lang="nl-NL" sz="2800"/>
              <a:t> en het paleis van </a:t>
            </a:r>
            <a:r>
              <a:rPr lang="nl-NL" sz="2800" err="1"/>
              <a:t>Patara</a:t>
            </a:r>
            <a:r>
              <a:rPr lang="nl-NL" sz="2800"/>
              <a:t> zijn mijn onderdanen; Jupiter is mijn vader; door mij wordt geopenbaard wat en zal zijn, en (wat) was en is; door mij zijn de liederen in harmonie met de snaren.</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e. Apollo’s liefdesverklaring (p.34)</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4160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56</a:t>
            </a:fld>
            <a:endParaRPr lang="nl-NL" b="1">
              <a:solidFill>
                <a:srgbClr val="0070C0"/>
              </a:solidFill>
            </a:endParaRPr>
          </a:p>
        </p:txBody>
      </p:sp>
      <p:sp>
        <p:nvSpPr>
          <p:cNvPr id="3" name="Rechthoek 2"/>
          <p:cNvSpPr/>
          <p:nvPr/>
        </p:nvSpPr>
        <p:spPr>
          <a:xfrm>
            <a:off x="180000" y="468000"/>
            <a:ext cx="11520000" cy="3970318"/>
          </a:xfrm>
          <a:prstGeom prst="rect">
            <a:avLst/>
          </a:prstGeom>
        </p:spPr>
        <p:txBody>
          <a:bodyPr wrap="square">
            <a:spAutoFit/>
          </a:bodyPr>
          <a:lstStyle/>
          <a:p>
            <a:pPr>
              <a:lnSpc>
                <a:spcPct val="150000"/>
              </a:lnSpc>
            </a:pPr>
            <a:r>
              <a:rPr lang="nl-NL" sz="2800"/>
              <a:t>Trefzeker is weliswaar onze pijl, toch is er één pijl trefzekerder dan die van ons, die in een leeg hart wonden heeft gemaakt/geslagen. Geneeskunst is mijn uitvinding, en ik word over de (hele) wereld behulpzaam/‘de helper’ genoemd, en de werking van kruiden valt onder mijn gezag. Arme ik, omdat de liefde door geen enkel kruid is te genezen, en de kunde, die iedereen baat, de meester niet baat.’</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e. Apollo’s liefdesverklaring (p.34)</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05648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57</a:t>
            </a:fld>
            <a:endParaRPr lang="nl-NL" b="1">
              <a:solidFill>
                <a:srgbClr val="0070C0"/>
              </a:solidFill>
            </a:endParaRPr>
          </a:p>
        </p:txBody>
      </p:sp>
      <p:sp>
        <p:nvSpPr>
          <p:cNvPr id="3" name="Rechthoek 2"/>
          <p:cNvSpPr/>
          <p:nvPr/>
        </p:nvSpPr>
        <p:spPr>
          <a:xfrm>
            <a:off x="180000" y="468000"/>
            <a:ext cx="11520000" cy="3970318"/>
          </a:xfrm>
          <a:prstGeom prst="rect">
            <a:avLst/>
          </a:prstGeom>
        </p:spPr>
        <p:txBody>
          <a:bodyPr wrap="square">
            <a:spAutoFit/>
          </a:bodyPr>
          <a:lstStyle/>
          <a:p>
            <a:pPr>
              <a:lnSpc>
                <a:spcPct val="150000"/>
              </a:lnSpc>
            </a:pPr>
            <a:r>
              <a:rPr lang="nl-NL" sz="2800"/>
              <a:t>Voor hem die op het punt stond nog meer te zeggen vluchtte de dochter van </a:t>
            </a:r>
            <a:r>
              <a:rPr lang="nl-NL" sz="2800" err="1"/>
              <a:t>Peneus</a:t>
            </a:r>
            <a:r>
              <a:rPr lang="nl-NL" sz="2800"/>
              <a:t> in een angstig rennen/angstig in een rennen en samen met hemzelf verliet zij de woorden (die) niet afgemaakt (waren), ook op dat moment in zijn ogen bekoorlijk. De winden ontblootten haar lichaam, en tegemoetkomende windvlagen lieten haar kleren komend vanuit tegengestelde richting fladderen, en een lichte bries dreef haar haren naar achteren; … </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f. De vlucht en de achtervolging (p.38)</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7820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58</a:t>
            </a:fld>
            <a:endParaRPr lang="nl-NL" b="1">
              <a:solidFill>
                <a:srgbClr val="0070C0"/>
              </a:solidFill>
            </a:endParaRPr>
          </a:p>
        </p:txBody>
      </p:sp>
      <p:sp>
        <p:nvSpPr>
          <p:cNvPr id="3" name="Rechthoek 2"/>
          <p:cNvSpPr/>
          <p:nvPr/>
        </p:nvSpPr>
        <p:spPr>
          <a:xfrm>
            <a:off x="180000" y="468000"/>
            <a:ext cx="11520000" cy="1964512"/>
          </a:xfrm>
          <a:prstGeom prst="rect">
            <a:avLst/>
          </a:prstGeom>
        </p:spPr>
        <p:txBody>
          <a:bodyPr wrap="square">
            <a:spAutoFit/>
          </a:bodyPr>
          <a:lstStyle/>
          <a:p>
            <a:pPr>
              <a:lnSpc>
                <a:spcPct val="150000"/>
              </a:lnSpc>
            </a:pPr>
            <a:r>
              <a:rPr lang="nl-NL" sz="2800"/>
              <a:t>haar schoonheid werd door de vlucht vergroot. Maar (de god volgt wel) immers de jonge god verdraagt niet langer vleiende woorden te verspillen, en zoals Amor zelf (hem) aanspoorde, volgt hij haar sporen met versnelde pas.</a:t>
            </a: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f. De vlucht en de achtervolging (p.38)</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8398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59</a:t>
            </a:fld>
            <a:endParaRPr lang="nl-NL" b="1">
              <a:solidFill>
                <a:srgbClr val="0070C0"/>
              </a:solidFill>
            </a:endParaRPr>
          </a:p>
        </p:txBody>
      </p:sp>
      <p:sp>
        <p:nvSpPr>
          <p:cNvPr id="3" name="Rechthoek 2"/>
          <p:cNvSpPr/>
          <p:nvPr/>
        </p:nvSpPr>
        <p:spPr>
          <a:xfrm>
            <a:off x="180000" y="468000"/>
            <a:ext cx="11520000" cy="4616648"/>
          </a:xfrm>
          <a:prstGeom prst="rect">
            <a:avLst/>
          </a:prstGeom>
        </p:spPr>
        <p:txBody>
          <a:bodyPr wrap="square">
            <a:spAutoFit/>
          </a:bodyPr>
          <a:lstStyle/>
          <a:p>
            <a:pPr>
              <a:lnSpc>
                <a:spcPct val="150000"/>
              </a:lnSpc>
            </a:pPr>
            <a:r>
              <a:rPr lang="nl-NL" sz="2800" dirty="0"/>
              <a:t>Zoals wanneer een Gallische hond op het open veld een haas heeft gezien, en deze met zijn voeten de buit probeert te krijgen, (maar) die zijn veiligheid, de een, gelijkend op iemand die op het punt staat (de prooi) in zijn  greep te krijgen, hoopt hem ieder moment vast te hebben en hij raakt met </a:t>
            </a:r>
            <a:r>
              <a:rPr lang="nl-NL" sz="2800" dirty="0" err="1"/>
              <a:t>vooruit-gestoken</a:t>
            </a:r>
            <a:r>
              <a:rPr lang="nl-NL" sz="2800" dirty="0"/>
              <a:t> bek de poten al licht aan, </a:t>
            </a:r>
            <a:r>
              <a:rPr lang="nl-NL" sz="2800" dirty="0"/>
              <a:t>de ander </a:t>
            </a:r>
            <a:r>
              <a:rPr lang="nl-NL" sz="2800" dirty="0" smtClean="0"/>
              <a:t>is onzeker of </a:t>
            </a:r>
            <a:r>
              <a:rPr lang="nl-NL" sz="2800" dirty="0"/>
              <a:t>hij is gegrepen, en </a:t>
            </a:r>
            <a:r>
              <a:rPr lang="nl-NL" sz="2800" dirty="0" smtClean="0"/>
              <a:t>hij ontrukt </a:t>
            </a:r>
            <a:r>
              <a:rPr lang="nl-NL" sz="2800" dirty="0"/>
              <a:t>zich nog net aan de beten </a:t>
            </a:r>
            <a:r>
              <a:rPr lang="nl-NL" sz="2800" dirty="0" smtClean="0"/>
              <a:t>en </a:t>
            </a:r>
            <a:r>
              <a:rPr lang="nl-NL" sz="2800" dirty="0"/>
              <a:t>ontsnapt aan de bek die (hem) aanraakt;… </a:t>
            </a:r>
            <a:endParaRPr lang="nl-NL" sz="2800" spc="300" dirty="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f. De vlucht en de achtervolging (p.38)</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7352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a:t>
            </a:fld>
            <a:endParaRPr lang="nl-NL" b="1">
              <a:solidFill>
                <a:srgbClr val="0070C0"/>
              </a:solidFill>
            </a:endParaRPr>
          </a:p>
        </p:txBody>
      </p:sp>
    </p:spTree>
    <p:extLst>
      <p:ext uri="{BB962C8B-B14F-4D97-AF65-F5344CB8AC3E}">
        <p14:creationId xmlns:p14="http://schemas.microsoft.com/office/powerpoint/2010/main" val="3434643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60</a:t>
            </a:fld>
            <a:endParaRPr lang="nl-NL" b="1">
              <a:solidFill>
                <a:srgbClr val="0070C0"/>
              </a:solidFill>
            </a:endParaRPr>
          </a:p>
        </p:txBody>
      </p:sp>
      <p:sp>
        <p:nvSpPr>
          <p:cNvPr id="3" name="Rechthoek 2"/>
          <p:cNvSpPr/>
          <p:nvPr/>
        </p:nvSpPr>
        <p:spPr>
          <a:xfrm>
            <a:off x="180000" y="468000"/>
            <a:ext cx="11520000" cy="2677656"/>
          </a:xfrm>
          <a:prstGeom prst="rect">
            <a:avLst/>
          </a:prstGeom>
        </p:spPr>
        <p:txBody>
          <a:bodyPr wrap="square">
            <a:spAutoFit/>
          </a:bodyPr>
          <a:lstStyle/>
          <a:p>
            <a:pPr>
              <a:lnSpc>
                <a:spcPct val="150000"/>
              </a:lnSpc>
            </a:pPr>
            <a:r>
              <a:rPr lang="nl-NL" sz="2800"/>
              <a:t>zo is de god en het meisje, hij snel door hoop, zij door angst. Toch is hij die achtervolgt, geholpen door de vleugels van Amor sneller, en hij weigert (haar) rust en zit de rug van de vluchtende op de hielen en blaast tegen het haar dat verspreid is over haar nek.</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f. De vlucht en de achtervolging (p.38)</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9102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61</a:t>
            </a:fld>
            <a:endParaRPr lang="nl-NL" b="1">
              <a:solidFill>
                <a:srgbClr val="0070C0"/>
              </a:solidFill>
            </a:endParaRPr>
          </a:p>
        </p:txBody>
      </p:sp>
      <p:sp>
        <p:nvSpPr>
          <p:cNvPr id="3" name="Rechthoek 2"/>
          <p:cNvSpPr/>
          <p:nvPr/>
        </p:nvSpPr>
        <p:spPr>
          <a:xfrm>
            <a:off x="180000" y="468000"/>
            <a:ext cx="11520000" cy="4616648"/>
          </a:xfrm>
          <a:prstGeom prst="rect">
            <a:avLst/>
          </a:prstGeom>
        </p:spPr>
        <p:txBody>
          <a:bodyPr wrap="square">
            <a:spAutoFit/>
          </a:bodyPr>
          <a:lstStyle/>
          <a:p>
            <a:pPr>
              <a:lnSpc>
                <a:spcPct val="150000"/>
              </a:lnSpc>
            </a:pPr>
            <a:r>
              <a:rPr lang="nl-NL" sz="2800"/>
              <a:t>Nadat haar krachten waren gesloopt, verbleekte zij en [uitgeput door de inspanning van de snelle vlucht, zei zij, ‘Aarde, splijt open, of richt die gestalte die maakt dat ik gekweld/gekwetst word, te gronde door haar te veranderen.’] uitgeput door de inspanning van de snelle vlucht, zei ze, terwijl ze keek naar het </a:t>
            </a:r>
            <a:r>
              <a:rPr lang="nl-NL" sz="2800" err="1"/>
              <a:t>Peneïsche</a:t>
            </a:r>
            <a:r>
              <a:rPr lang="nl-NL" sz="2800"/>
              <a:t> water: ‘Breng hulp, vader, als jullie rivieren een goddelijke macht hebben; richt mijn gestalte, waarmee ik al te zeer in de smaak viel, te gronde door (haar) te veranderen.’</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g. Daphne vraagt om hulp (p.40)</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18541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62</a:t>
            </a:fld>
            <a:endParaRPr lang="nl-NL" b="1">
              <a:solidFill>
                <a:srgbClr val="0070C0"/>
              </a:solidFill>
            </a:endParaRPr>
          </a:p>
        </p:txBody>
      </p:sp>
      <p:sp>
        <p:nvSpPr>
          <p:cNvPr id="3" name="Rechthoek 2"/>
          <p:cNvSpPr/>
          <p:nvPr/>
        </p:nvSpPr>
        <p:spPr>
          <a:xfrm>
            <a:off x="180000" y="468000"/>
            <a:ext cx="11520000" cy="3970318"/>
          </a:xfrm>
          <a:prstGeom prst="rect">
            <a:avLst/>
          </a:prstGeom>
        </p:spPr>
        <p:txBody>
          <a:bodyPr wrap="square">
            <a:spAutoFit/>
          </a:bodyPr>
          <a:lstStyle/>
          <a:p>
            <a:pPr>
              <a:lnSpc>
                <a:spcPct val="150000"/>
              </a:lnSpc>
            </a:pPr>
            <a:r>
              <a:rPr lang="nl-NL" sz="2800"/>
              <a:t>Toen zij ternauwernood haar smeekbede had beëindigd, overvalt een neerdrukkende verlamming haar ledematen; haar zachte borst wordt door een dunne bast omgeven; haar haar vergroeit tot bladeren, haar armen tot takken; haar voet onlangs (nog) zo snel, blijft vast zitten in taaie wortels; een boomtop heeft de plaats van haar hoofd ingenomen; alleen haar glans blijft in haar bestaan.</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g. Daphne vraagt om hulp (p.40)</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16958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63</a:t>
            </a:fld>
            <a:endParaRPr lang="nl-NL" b="1">
              <a:solidFill>
                <a:srgbClr val="0070C0"/>
              </a:solidFill>
            </a:endParaRPr>
          </a:p>
        </p:txBody>
      </p:sp>
      <p:sp>
        <p:nvSpPr>
          <p:cNvPr id="3" name="Rechthoek 2"/>
          <p:cNvSpPr/>
          <p:nvPr/>
        </p:nvSpPr>
        <p:spPr>
          <a:xfrm>
            <a:off x="180000" y="468000"/>
            <a:ext cx="11520000" cy="4616648"/>
          </a:xfrm>
          <a:prstGeom prst="rect">
            <a:avLst/>
          </a:prstGeom>
        </p:spPr>
        <p:txBody>
          <a:bodyPr wrap="square">
            <a:spAutoFit/>
          </a:bodyPr>
          <a:lstStyle/>
          <a:p>
            <a:pPr>
              <a:lnSpc>
                <a:spcPct val="150000"/>
              </a:lnSpc>
            </a:pPr>
            <a:r>
              <a:rPr lang="nl-NL" sz="2800"/>
              <a:t>Ook deze bemint </a:t>
            </a:r>
            <a:r>
              <a:rPr lang="nl-NL" sz="2800" err="1"/>
              <a:t>Phoebus</a:t>
            </a:r>
            <a:r>
              <a:rPr lang="nl-NL" sz="2800"/>
              <a:t>, en nadat hij zijn rechterhand op de boom heeft gelegd, merkt hij dat haar hart nog klopt onder de pas ontstane boomschors, en terwijl hij met zijn armen de takken, (zo)als ledematen, omarmt, geeft hij het hout kussen (kust hij het hout); toch ontvlucht het hout de kussen. Hiertegen zei de god: ‘Toch zal jij, aangezien je niet mijn echtgenote kan zijn, tenminste mijn boom zijn; altijd zullen mijn haar, mijn citer, mijn pijlkoker jou, laurier, dragen.</a:t>
            </a:r>
            <a:endParaRPr lang="nl-NL" sz="2800" spc="300">
              <a:solidFill>
                <a:prstClr val="black"/>
              </a:solidFill>
              <a:ea typeface="Calibri" panose="020F0502020204030204" pitchFamily="34" charset="0"/>
              <a:cs typeface="Times New Roman" panose="02020603050405020304" pitchFamily="18" charset="0"/>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h. Apollo en Daphne (p.42)</a:t>
            </a:r>
          </a:p>
        </p:txBody>
      </p:sp>
      <p:sp>
        <p:nvSpPr>
          <p:cNvPr id="8" name="PIJL-OMHOOG 7">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51035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64</a:t>
            </a:fld>
            <a:endParaRPr lang="nl-NL" b="1">
              <a:solidFill>
                <a:srgbClr val="0070C0"/>
              </a:solidFill>
            </a:endParaRPr>
          </a:p>
        </p:txBody>
      </p:sp>
      <p:sp>
        <p:nvSpPr>
          <p:cNvPr id="3" name="Rechthoek 2"/>
          <p:cNvSpPr/>
          <p:nvPr/>
        </p:nvSpPr>
        <p:spPr>
          <a:xfrm>
            <a:off x="180000" y="468000"/>
            <a:ext cx="11520000" cy="2677656"/>
          </a:xfrm>
          <a:prstGeom prst="rect">
            <a:avLst/>
          </a:prstGeom>
        </p:spPr>
        <p:txBody>
          <a:bodyPr wrap="square">
            <a:spAutoFit/>
          </a:bodyPr>
          <a:lstStyle/>
          <a:p>
            <a:pPr>
              <a:lnSpc>
                <a:spcPct val="150000"/>
              </a:lnSpc>
            </a:pPr>
            <a:r>
              <a:rPr lang="nl-NL" sz="2800"/>
              <a:t>Jij zult voor de Latijnse aanvoerders aanwezig zijn, wanneer een vrolijke stem ‘Triomf’ zal roepen en het Capitool lange optochten zal aanschouwen; eveneens bij de poort van Augustus </a:t>
            </a:r>
            <a:r>
              <a:rPr lang="nl-NL" sz="2800" err="1"/>
              <a:t>zul</a:t>
            </a:r>
            <a:r>
              <a:rPr lang="nl-NL" sz="2800"/>
              <a:t> jij als een zeer trouwe bewaakster vóór de deur staan en jij zult naar de eik in het midden kijken.</a:t>
            </a:r>
            <a:endParaRPr lang="nl-NL" sz="2800">
              <a:solidFill>
                <a:prstClr val="black"/>
              </a:solidFill>
              <a:ea typeface="Calibri" panose="020F0502020204030204" pitchFamily="34" charset="0"/>
              <a:cs typeface="Times New Roman" panose="02020603050405020304" pitchFamily="18" charset="0"/>
            </a:endParaRP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h. Apollo en Daphne (p.42)</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8756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prstClr val="black">
                    <a:lumMod val="95000"/>
                    <a:lumOff val="5000"/>
                  </a:prst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pPr/>
              <a:t>65</a:t>
            </a:fld>
            <a:endParaRPr lang="nl-NL" b="1">
              <a:solidFill>
                <a:srgbClr val="0070C0"/>
              </a:solidFill>
            </a:endParaRPr>
          </a:p>
        </p:txBody>
      </p:sp>
      <p:sp>
        <p:nvSpPr>
          <p:cNvPr id="3" name="Rechthoek 2"/>
          <p:cNvSpPr/>
          <p:nvPr/>
        </p:nvSpPr>
        <p:spPr>
          <a:xfrm>
            <a:off x="180000" y="468000"/>
            <a:ext cx="11520000" cy="2677656"/>
          </a:xfrm>
          <a:prstGeom prst="rect">
            <a:avLst/>
          </a:prstGeom>
        </p:spPr>
        <p:txBody>
          <a:bodyPr wrap="square">
            <a:spAutoFit/>
          </a:bodyPr>
          <a:lstStyle/>
          <a:p>
            <a:pPr>
              <a:lnSpc>
                <a:spcPct val="150000"/>
              </a:lnSpc>
            </a:pPr>
            <a:r>
              <a:rPr lang="nl-NL" sz="2800"/>
              <a:t>En zoals mijn hoofd jeugdig is door ongeschoren haar, moet ook jij altijd de eeuwigdurende eerbewijzen gevormd door jouw bladeren dragen.’ Paean had (zijn woorden) beëindigd; met haar zojuist gemaakte takken knikte de laurierboom ‘ja’ en zij scheen haar kruin als een hoofd te hebben geschud.</a:t>
            </a:r>
          </a:p>
        </p:txBody>
      </p:sp>
      <p:sp>
        <p:nvSpPr>
          <p:cNvPr id="8" name="Tekstvak 7"/>
          <p:cNvSpPr txBox="1"/>
          <p:nvPr/>
        </p:nvSpPr>
        <p:spPr>
          <a:xfrm>
            <a:off x="0" y="0"/>
            <a:ext cx="12204000" cy="461665"/>
          </a:xfrm>
          <a:prstGeom prst="rect">
            <a:avLst/>
          </a:prstGeom>
          <a:solidFill>
            <a:srgbClr val="C00000"/>
          </a:solidFill>
        </p:spPr>
        <p:txBody>
          <a:bodyPr wrap="square" rtlCol="0">
            <a:spAutoFit/>
          </a:bodyPr>
          <a:lstStyle/>
          <a:p>
            <a:r>
              <a:rPr lang="nl-NL" sz="2400">
                <a:solidFill>
                  <a:prstClr val="white"/>
                </a:solidFill>
              </a:rPr>
              <a:t>3 h. Apollo en Daphne (p.42)</a:t>
            </a:r>
          </a:p>
        </p:txBody>
      </p:sp>
      <p:sp>
        <p:nvSpPr>
          <p:cNvPr id="9" name="PIJL-OMHOOG 8">
            <a:hlinkClick r:id="rId4" action="ppaction://hlinksldjump"/>
          </p:cNvPr>
          <p:cNvSpPr/>
          <p:nvPr/>
        </p:nvSpPr>
        <p:spPr>
          <a:xfrm>
            <a:off x="11700000" y="108000"/>
            <a:ext cx="360195" cy="216000"/>
          </a:xfrm>
          <a:prstGeom prst="up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486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kstvak 1"/>
          <p:cNvSpPr txBox="1"/>
          <p:nvPr/>
        </p:nvSpPr>
        <p:spPr>
          <a:xfrm>
            <a:off x="4481384" y="6562808"/>
            <a:ext cx="1721708" cy="369332"/>
          </a:xfrm>
          <a:prstGeom prst="rect">
            <a:avLst/>
          </a:prstGeom>
          <a:noFill/>
        </p:spPr>
        <p:txBody>
          <a:bodyPr wrap="square" rtlCol="0">
            <a:spAutoFit/>
          </a:bodyPr>
          <a:lstStyle/>
          <a:p>
            <a:r>
              <a:rPr lang="nl-NL">
                <a:solidFill>
                  <a:schemeClr val="bg1"/>
                </a:solidFill>
              </a:rPr>
              <a:t>Adam </a:t>
            </a:r>
            <a:r>
              <a:rPr lang="nl-NL" err="1">
                <a:solidFill>
                  <a:schemeClr val="bg1"/>
                </a:solidFill>
              </a:rPr>
              <a:t>Elsheimer</a:t>
            </a:r>
            <a:endParaRPr lang="nl-NL">
              <a:solidFill>
                <a:schemeClr val="bg1"/>
              </a:solidFill>
            </a:endParaRPr>
          </a:p>
        </p:txBody>
      </p:sp>
    </p:spTree>
    <p:extLst>
      <p:ext uri="{BB962C8B-B14F-4D97-AF65-F5344CB8AC3E}">
        <p14:creationId xmlns:p14="http://schemas.microsoft.com/office/powerpoint/2010/main" val="237375316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a:t>
            </a:fld>
            <a:endParaRPr lang="nl-NL" b="1">
              <a:solidFill>
                <a:srgbClr val="0070C0"/>
              </a:solidFill>
            </a:endParaRPr>
          </a:p>
        </p:txBody>
      </p:sp>
      <p:sp>
        <p:nvSpPr>
          <p:cNvPr id="4" name="Rechthoek 3"/>
          <p:cNvSpPr/>
          <p:nvPr/>
        </p:nvSpPr>
        <p:spPr>
          <a:xfrm>
            <a:off x="180000" y="468000"/>
            <a:ext cx="11520000" cy="5632311"/>
          </a:xfrm>
          <a:prstGeom prst="rect">
            <a:avLst/>
          </a:prstGeom>
        </p:spPr>
        <p:txBody>
          <a:bodyPr wrap="square">
            <a:spAutoFit/>
          </a:bodyPr>
          <a:lstStyle/>
          <a:p>
            <a:pPr>
              <a:lnSpc>
                <a:spcPct val="200000"/>
              </a:lnSpc>
            </a:pPr>
            <a:r>
              <a:rPr lang="nl-NL" sz="6000">
                <a:solidFill>
                  <a:schemeClr val="accent5">
                    <a:lumMod val="75000"/>
                  </a:schemeClr>
                </a:solidFill>
                <a:ea typeface="Calibri" panose="020F0502020204030204" pitchFamily="34" charset="0"/>
                <a:cs typeface="Times New Roman" panose="02020603050405020304" pitchFamily="18" charset="0"/>
              </a:rPr>
              <a:t>	Geinig, hè?</a:t>
            </a:r>
          </a:p>
          <a:p>
            <a:pPr>
              <a:lnSpc>
                <a:spcPct val="200000"/>
              </a:lnSpc>
            </a:pPr>
            <a:endParaRPr lang="nl-NL" sz="6000">
              <a:solidFill>
                <a:schemeClr val="accent5">
                  <a:lumMod val="75000"/>
                </a:schemeClr>
              </a:solidFill>
              <a:cs typeface="Times New Roman" panose="02020603050405020304" pitchFamily="18" charset="0"/>
            </a:endParaRPr>
          </a:p>
          <a:p>
            <a:pPr>
              <a:lnSpc>
                <a:spcPct val="200000"/>
              </a:lnSpc>
            </a:pPr>
            <a:endParaRPr lang="nl-NL" sz="6000">
              <a:solidFill>
                <a:schemeClr val="accent5">
                  <a:lumMod val="75000"/>
                </a:schemeClr>
              </a:solidFill>
            </a:endParaRP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a. Apollo beledigt Cupido (p.26)</a:t>
            </a:r>
          </a:p>
        </p:txBody>
      </p:sp>
    </p:spTree>
    <p:extLst>
      <p:ext uri="{BB962C8B-B14F-4D97-AF65-F5344CB8AC3E}">
        <p14:creationId xmlns:p14="http://schemas.microsoft.com/office/powerpoint/2010/main" val="312618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a:solidFill>
                  <a:schemeClr val="tx1">
                    <a:lumMod val="95000"/>
                    <a:lumOff val="5000"/>
                  </a:schemeClr>
                </a:solidFill>
              </a:rPr>
              <a:t>CE 2019</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a:t>
            </a:fld>
            <a:endParaRPr lang="nl-NL" b="1">
              <a:solidFill>
                <a:srgbClr val="0070C0"/>
              </a:solidFill>
            </a:endParaRPr>
          </a:p>
        </p:txBody>
      </p:sp>
      <p:sp>
        <p:nvSpPr>
          <p:cNvPr id="4" name="Rechthoek 3"/>
          <p:cNvSpPr/>
          <p:nvPr/>
        </p:nvSpPr>
        <p:spPr>
          <a:xfrm>
            <a:off x="180000" y="468000"/>
            <a:ext cx="11520000" cy="1680460"/>
          </a:xfrm>
          <a:prstGeom prst="rect">
            <a:avLst/>
          </a:prstGeom>
        </p:spPr>
        <p:txBody>
          <a:bodyPr wrap="square">
            <a:spAutoFit/>
          </a:bodyPr>
          <a:lstStyle/>
          <a:p>
            <a:pPr>
              <a:lnSpc>
                <a:spcPct val="200000"/>
              </a:lnSpc>
            </a:pPr>
            <a:r>
              <a:rPr lang="nl-NL" sz="6000">
                <a:solidFill>
                  <a:schemeClr val="accent5">
                    <a:lumMod val="75000"/>
                  </a:schemeClr>
                </a:solidFill>
                <a:ea typeface="Calibri" panose="020F0502020204030204" pitchFamily="34" charset="0"/>
                <a:cs typeface="Times New Roman" panose="02020603050405020304" pitchFamily="18" charset="0"/>
              </a:rPr>
              <a:t>	Oké, e</a:t>
            </a:r>
            <a:r>
              <a:rPr lang="nl-NL" sz="6000">
                <a:solidFill>
                  <a:schemeClr val="accent5">
                    <a:lumMod val="75000"/>
                  </a:schemeClr>
                </a:solidFill>
              </a:rPr>
              <a:t>n nu aan het werk!</a:t>
            </a:r>
          </a:p>
        </p:txBody>
      </p:sp>
      <p:sp>
        <p:nvSpPr>
          <p:cNvPr id="7" name="Tekstvak 6"/>
          <p:cNvSpPr txBox="1"/>
          <p:nvPr/>
        </p:nvSpPr>
        <p:spPr>
          <a:xfrm>
            <a:off x="0" y="0"/>
            <a:ext cx="12204000" cy="461665"/>
          </a:xfrm>
          <a:prstGeom prst="rect">
            <a:avLst/>
          </a:prstGeom>
          <a:solidFill>
            <a:srgbClr val="C00000"/>
          </a:solidFill>
        </p:spPr>
        <p:txBody>
          <a:bodyPr wrap="square" rtlCol="0">
            <a:spAutoFit/>
          </a:bodyPr>
          <a:lstStyle/>
          <a:p>
            <a:r>
              <a:rPr lang="nl-NL" sz="2400">
                <a:solidFill>
                  <a:schemeClr val="bg1"/>
                </a:solidFill>
              </a:rPr>
              <a:t>3 a. Apollo beledigt Cupido (p.26)</a:t>
            </a:r>
          </a:p>
        </p:txBody>
      </p:sp>
    </p:spTree>
    <p:extLst>
      <p:ext uri="{BB962C8B-B14F-4D97-AF65-F5344CB8AC3E}">
        <p14:creationId xmlns:p14="http://schemas.microsoft.com/office/powerpoint/2010/main" val="138214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SMA_2019_Ovidius" id="{79CCAB71-87DB-4B37-A52E-4F1E02982AF7}" vid="{DFEBEDE4-784D-434C-A69F-82AFAB8EDC3B}"/>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217F9156D634EA8DA820EA2F37186" ma:contentTypeVersion="2" ma:contentTypeDescription="Een nieuw document maken." ma:contentTypeScope="" ma:versionID="1dd7faa0ff62ed404e65123cad91aafa">
  <xsd:schema xmlns:xsd="http://www.w3.org/2001/XMLSchema" xmlns:xs="http://www.w3.org/2001/XMLSchema" xmlns:p="http://schemas.microsoft.com/office/2006/metadata/properties" xmlns:ns2="02b3f93f-7a83-495b-832b-6e1913d8117b" targetNamespace="http://schemas.microsoft.com/office/2006/metadata/properties" ma:root="true" ma:fieldsID="46d40455562b2fe555e67e319962ad5c" ns2:_="">
    <xsd:import namespace="02b3f93f-7a83-495b-832b-6e1913d8117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3f93f-7a83-495b-832b-6e1913d81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89320-4D41-4411-934E-A1587672EA0B}">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02b3f93f-7a83-495b-832b-6e1913d8117b"/>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191D62F4-A26C-4342-BF8D-51949495B937}">
  <ds:schemaRefs>
    <ds:schemaRef ds:uri="02b3f93f-7a83-495b-832b-6e1913d81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78E207-D99F-47AA-A737-5BCAEA95CE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TotalTime>
  <Words>3966</Words>
  <Application>Microsoft Office PowerPoint</Application>
  <PresentationFormat>Breedbeeld</PresentationFormat>
  <Paragraphs>1029</Paragraphs>
  <Slides>65</Slides>
  <Notes>64</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65</vt:i4>
      </vt:variant>
    </vt:vector>
  </HeadingPairs>
  <TitlesOfParts>
    <vt:vector size="72" baseType="lpstr">
      <vt:lpstr>Arial</vt:lpstr>
      <vt:lpstr>Calibri</vt:lpstr>
      <vt:lpstr>Calibri Light</vt:lpstr>
      <vt:lpstr>Times New Roman</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mdh</dc:creator>
  <cp:lastModifiedBy>mdh</cp:lastModifiedBy>
  <cp:revision>14</cp:revision>
  <dcterms:created xsi:type="dcterms:W3CDTF">1601-01-01T00:00:00Z</dcterms:created>
  <dcterms:modified xsi:type="dcterms:W3CDTF">2018-10-13T11:48:57Z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0x010100100217F9156D634EA8DA820EA2F37186</vt:lpwstr>
  </property>
</Properties>
</file>